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6600" dirty="0" smtClean="0"/>
              <a:t>مختبر الحاسوب</a:t>
            </a:r>
            <a:endParaRPr lang="ar-IQ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4400" dirty="0" smtClean="0"/>
              <a:t>المحاضرة السابعة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158357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>شريط المهام </a:t>
            </a:r>
            <a:r>
              <a:rPr lang="en-US" dirty="0" smtClean="0"/>
              <a:t>Task Bar</a:t>
            </a:r>
            <a:r>
              <a:rPr lang="ar-IQ" dirty="0" smtClean="0"/>
              <a:t> </a:t>
            </a:r>
            <a:br>
              <a:rPr lang="ar-IQ" dirty="0" smtClean="0"/>
            </a:br>
            <a:endParaRPr lang="ar-IQ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933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IQ" dirty="0"/>
              <a:t>وهو من الأجزاء المهمة في النظام التشغيلي حيث يحتوي على عدة أجزاء رئيسية وهي:</a:t>
            </a:r>
            <a:endParaRPr lang="en-US" dirty="0"/>
          </a:p>
          <a:p>
            <a:pPr lvl="1" algn="r" rtl="1"/>
            <a:r>
              <a:rPr lang="ar-IQ" dirty="0"/>
              <a:t>قائمة البدء (</a:t>
            </a:r>
            <a:r>
              <a:rPr lang="en-US" dirty="0"/>
              <a:t>Start Menu</a:t>
            </a:r>
            <a:r>
              <a:rPr lang="ar-IQ" dirty="0"/>
              <a:t>): والتي تحتوي على عدد أمور أهمها:</a:t>
            </a:r>
            <a:endParaRPr lang="en-US" sz="2000" dirty="0"/>
          </a:p>
          <a:p>
            <a:pPr lvl="2" algn="r" rtl="1"/>
            <a:r>
              <a:rPr lang="ar-IQ" dirty="0"/>
              <a:t>أيعاز أطفاء الحاسوب والإيعازات المتعلقة بالطاقة.</a:t>
            </a:r>
            <a:endParaRPr lang="en-US" sz="1800" dirty="0"/>
          </a:p>
          <a:p>
            <a:pPr lvl="2" algn="r" rtl="1"/>
            <a:r>
              <a:rPr lang="ar-IQ" dirty="0"/>
              <a:t>مؤشر لأغلب البرامج الموجودة في الحاسبة.</a:t>
            </a:r>
            <a:endParaRPr lang="en-US" sz="1800" dirty="0"/>
          </a:p>
          <a:p>
            <a:pPr lvl="1" algn="r" rtl="1"/>
            <a:r>
              <a:rPr lang="ar-IQ" dirty="0"/>
              <a:t> مؤشر لبعض البرامج التي نرغب بتشغيلها بشكل متكرر (والتي قد تضاف بشكل ألي أثناء تنصيب برنامج معين أو بإمكاننا أضافتها بشكل يدوي).</a:t>
            </a:r>
            <a:endParaRPr lang="en-US" sz="2000" dirty="0"/>
          </a:p>
          <a:p>
            <a:pPr lvl="1" algn="r" rtl="1"/>
            <a:r>
              <a:rPr lang="ar-IQ" dirty="0"/>
              <a:t>مؤشر لجميع النوافذ المفتوحة (أما بشكل منفصل أو مجمع حسب الصنف).</a:t>
            </a:r>
            <a:endParaRPr lang="en-US" sz="2000" dirty="0"/>
          </a:p>
          <a:p>
            <a:pPr lvl="1" algn="r" rtl="1"/>
            <a:r>
              <a:rPr lang="ar-IQ" dirty="0"/>
              <a:t>منطقة فارغة: عند عمل نقرة يمنى على المكان الفارغ من شريط المهام ستظهر مجموعة إيعازات كما مبين في الصورة أدناه:</a:t>
            </a:r>
            <a:endParaRPr lang="en-US" sz="2000" dirty="0"/>
          </a:p>
          <a:p>
            <a:pPr marL="0" indent="0" algn="r">
              <a:buNone/>
            </a:pPr>
            <a:endParaRPr lang="ar-IQ" dirty="0"/>
          </a:p>
        </p:txBody>
      </p:sp>
      <p:pic>
        <p:nvPicPr>
          <p:cNvPr id="10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1" y="228600"/>
            <a:ext cx="8229600" cy="725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136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91620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638800"/>
          </a:xfrm>
        </p:spPr>
        <p:txBody>
          <a:bodyPr>
            <a:normAutofit/>
          </a:bodyPr>
          <a:lstStyle/>
          <a:p>
            <a:pPr lvl="1" algn="just"/>
            <a:r>
              <a:rPr lang="en-US" sz="2400" dirty="0"/>
              <a:t>Toolbars</a:t>
            </a:r>
            <a:r>
              <a:rPr lang="ar-IQ" sz="2400" dirty="0"/>
              <a:t> :عند الوقوف على هذا الإيعاز سوف تفتح قائمة فرعية والتي من خلالها بالإمكان إظهار  وإخفاء بعض مكونات شريط المهام.</a:t>
            </a:r>
            <a:endParaRPr lang="en-US" sz="1800" dirty="0"/>
          </a:p>
          <a:p>
            <a:pPr lvl="1" algn="just"/>
            <a:r>
              <a:rPr lang="en-US" sz="2400" dirty="0"/>
              <a:t>Cascade Windows   :</a:t>
            </a:r>
            <a:r>
              <a:rPr lang="ar-IQ" sz="2400" dirty="0"/>
              <a:t>ترتيب النوافذ بصورة متعاقبة .</a:t>
            </a:r>
            <a:endParaRPr lang="en-US" sz="1800" dirty="0"/>
          </a:p>
          <a:p>
            <a:pPr lvl="1" algn="just"/>
            <a:r>
              <a:rPr lang="en-US" sz="2400" dirty="0"/>
              <a:t>Show Windows Stacked</a:t>
            </a:r>
            <a:r>
              <a:rPr lang="en-US" sz="2400" b="1" dirty="0"/>
              <a:t> </a:t>
            </a:r>
            <a:r>
              <a:rPr lang="ar-IQ" sz="2400" dirty="0"/>
              <a:t>: ترتيب النوافذ بصورة أفقية.</a:t>
            </a:r>
            <a:endParaRPr lang="en-US" sz="1800" dirty="0"/>
          </a:p>
          <a:p>
            <a:pPr lvl="1" algn="just"/>
            <a:r>
              <a:rPr lang="en-US" sz="2400" dirty="0"/>
              <a:t>Show Windows Side By Side</a:t>
            </a:r>
            <a:r>
              <a:rPr lang="ar-IQ" sz="2400" dirty="0"/>
              <a:t>: ترتيب النوافذ بصورة عمودية.</a:t>
            </a:r>
            <a:endParaRPr lang="en-US" sz="1800" dirty="0"/>
          </a:p>
          <a:p>
            <a:pPr lvl="1" algn="just"/>
            <a:r>
              <a:rPr lang="en-US" sz="2400" dirty="0"/>
              <a:t>Show the Desktop</a:t>
            </a:r>
            <a:r>
              <a:rPr lang="ar-IQ" sz="2400" dirty="0"/>
              <a:t>: عند الضغط على هذا الخيار سوف تختفي جميع النوافذ في داخل شريط المهام. بعد القيام بذلك لو قمنا بفتح نفس القائمة سوف يظهر خيار (</a:t>
            </a:r>
            <a:r>
              <a:rPr lang="en-US" sz="2400" dirty="0"/>
              <a:t>Show Open Windows</a:t>
            </a:r>
            <a:r>
              <a:rPr lang="ar-IQ" sz="2400" dirty="0"/>
              <a:t>) والذي عند اختياره يتم إرجاع النوافذ إلى وضعها السابق.</a:t>
            </a:r>
            <a:endParaRPr lang="en-US" sz="1800" dirty="0"/>
          </a:p>
          <a:p>
            <a:pPr lvl="1" algn="just"/>
            <a:r>
              <a:rPr lang="en-US" sz="2400" dirty="0"/>
              <a:t>Start task Manager</a:t>
            </a:r>
            <a:r>
              <a:rPr lang="ar-IQ" sz="2400" dirty="0"/>
              <a:t> : حيث عند عمل نقرة يسرى عليه سوف تظهر نافذة خاصة والمبينة أدناه تمكننا من إجراء والاطلاع على الكثير من الأمور مثل أداء الحاسبة (</a:t>
            </a:r>
            <a:r>
              <a:rPr lang="en-US" sz="2400" dirty="0"/>
              <a:t>Performance</a:t>
            </a:r>
            <a:r>
              <a:rPr lang="ar-IQ" sz="2400" dirty="0"/>
              <a:t>) و البرامج المفتوحة حالياً (حيث بالإمكان أجبار برنامج على الغلق في حال عدم استجابته للغلق الاعتيادي).</a:t>
            </a:r>
            <a:endParaRPr lang="en-US" sz="1800" dirty="0"/>
          </a:p>
          <a:p>
            <a:pPr algn="just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4142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33400"/>
            <a:ext cx="76962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72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/>
          </a:bodyPr>
          <a:lstStyle/>
          <a:p>
            <a:pPr lvl="0"/>
            <a:r>
              <a:rPr lang="ar-IQ" b="1" u="sng" dirty="0"/>
              <a:t>ملاحظات حول تغيير اللغة</a:t>
            </a:r>
            <a:r>
              <a:rPr lang="ar-IQ" b="1" u="sng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122869"/>
          </a:xfrm>
        </p:spPr>
        <p:txBody>
          <a:bodyPr/>
          <a:lstStyle/>
          <a:p>
            <a:pPr lvl="0"/>
            <a:r>
              <a:rPr lang="ar-IQ" dirty="0"/>
              <a:t>عادتاً ما تضاف اللغة العربية والانكليزية إلى النظام التشغيلي وبالإمكان إضافة لغات إضافية حسب الحاجة.</a:t>
            </a:r>
            <a:endParaRPr lang="en-US" dirty="0"/>
          </a:p>
          <a:p>
            <a:pPr lvl="0"/>
            <a:r>
              <a:rPr lang="ar-IQ" dirty="0"/>
              <a:t>لتغيير اللغة من الإنكليزي إلى العربي أو بالعكس نضغط على زري (</a:t>
            </a:r>
            <a:r>
              <a:rPr lang="en-US" dirty="0"/>
              <a:t>Alt</a:t>
            </a:r>
            <a:r>
              <a:rPr lang="ar-IQ" dirty="0"/>
              <a:t>) و (</a:t>
            </a:r>
            <a:r>
              <a:rPr lang="en-US" dirty="0"/>
              <a:t>Shift</a:t>
            </a:r>
            <a:r>
              <a:rPr lang="ar-IQ" dirty="0"/>
              <a:t>) سوياً في وقت واحد فتتغير اللغة.</a:t>
            </a:r>
            <a:endParaRPr lang="en-US" dirty="0"/>
          </a:p>
          <a:p>
            <a:pPr lvl="0"/>
            <a:r>
              <a:rPr lang="ar-IQ" dirty="0"/>
              <a:t>بالإمكان تغيير اللغة من خلال الضغط على مؤشر اللغة في شريط المهام في الموقع المبين في الصور أدناه:</a:t>
            </a:r>
            <a:endParaRPr lang="en-US" dirty="0"/>
          </a:p>
          <a:p>
            <a:endParaRPr lang="ar-IQ" dirty="0"/>
          </a:p>
        </p:txBody>
      </p:sp>
      <p:pic>
        <p:nvPicPr>
          <p:cNvPr id="4" name="Picture 3" descr="CHANG lANG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4267200"/>
            <a:ext cx="3657600" cy="1771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55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pPr lvl="0"/>
            <a:r>
              <a:rPr lang="ar-IQ" dirty="0"/>
              <a:t>في حال كون مؤشر اللغة (</a:t>
            </a:r>
            <a:r>
              <a:rPr lang="en-US" dirty="0"/>
              <a:t>Language Bar</a:t>
            </a:r>
            <a:r>
              <a:rPr lang="ar-IQ" dirty="0"/>
              <a:t>) مخفي في شريط المهام فبالإمكان إظهاره من خلال عمل (</a:t>
            </a:r>
            <a:r>
              <a:rPr lang="en-US" dirty="0"/>
              <a:t>LC</a:t>
            </a:r>
            <a:r>
              <a:rPr lang="ar-IQ" dirty="0"/>
              <a:t>) في موقع  الماوس المبين في الصورة أدناه:</a:t>
            </a:r>
            <a:endParaRPr lang="en-US" dirty="0"/>
          </a:p>
          <a:p>
            <a:endParaRPr lang="ar-IQ" dirty="0"/>
          </a:p>
        </p:txBody>
      </p:sp>
      <p:pic>
        <p:nvPicPr>
          <p:cNvPr id="4" name="Picture 3" descr="LANG BA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57400" y="2971800"/>
            <a:ext cx="5257800" cy="2952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4523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</TotalTime>
  <Words>342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Brush Script MT</vt:lpstr>
      <vt:lpstr>Constantia</vt:lpstr>
      <vt:lpstr>Franklin Gothic Book</vt:lpstr>
      <vt:lpstr>Majalla UI</vt:lpstr>
      <vt:lpstr>Rage Italic</vt:lpstr>
      <vt:lpstr>Pushpin</vt:lpstr>
      <vt:lpstr>مختبر الحاسوب</vt:lpstr>
      <vt:lpstr> شريط المهام Task Bar  </vt:lpstr>
      <vt:lpstr>PowerPoint Presentation</vt:lpstr>
      <vt:lpstr>PowerPoint Presentation</vt:lpstr>
      <vt:lpstr>PowerPoint Presentation</vt:lpstr>
      <vt:lpstr>ملاحظات حول تغيير اللغة: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مختبر الحاسوب</dc:title>
  <dc:creator>intel</dc:creator>
  <cp:lastModifiedBy>Maher</cp:lastModifiedBy>
  <cp:revision>5</cp:revision>
  <dcterms:created xsi:type="dcterms:W3CDTF">2006-08-16T00:00:00Z</dcterms:created>
  <dcterms:modified xsi:type="dcterms:W3CDTF">2023-01-16T17:21:39Z</dcterms:modified>
</cp:coreProperties>
</file>