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1/27/2023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1/27/2023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ar-IQ" dirty="0" smtClean="0"/>
              <a:t>المحاضرة الثامنة</a:t>
            </a:r>
            <a:endParaRPr lang="ar-IQ" dirty="0"/>
          </a:p>
        </p:txBody>
      </p:sp>
      <p:sp>
        <p:nvSpPr>
          <p:cNvPr id="2" name="Title 1"/>
          <p:cNvSpPr>
            <a:spLocks noGrp="1"/>
          </p:cNvSpPr>
          <p:nvPr>
            <p:ph type="ctrTitle"/>
          </p:nvPr>
        </p:nvSpPr>
        <p:spPr/>
        <p:txBody>
          <a:bodyPr/>
          <a:lstStyle/>
          <a:p>
            <a:r>
              <a:rPr lang="ar-IQ" dirty="0" smtClean="0"/>
              <a:t>مختبر الحاسوب</a:t>
            </a:r>
            <a:endParaRPr lang="ar-IQ" dirty="0"/>
          </a:p>
        </p:txBody>
      </p:sp>
    </p:spTree>
    <p:extLst>
      <p:ext uri="{BB962C8B-B14F-4D97-AF65-F5344CB8AC3E}">
        <p14:creationId xmlns:p14="http://schemas.microsoft.com/office/powerpoint/2010/main" val="1770747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IQ" dirty="0" smtClean="0"/>
              <a:t>  القرص </a:t>
            </a:r>
            <a:r>
              <a:rPr lang="ar-IQ" dirty="0"/>
              <a:t>الصلب </a:t>
            </a:r>
            <a:r>
              <a:rPr lang="en-US" dirty="0" smtClean="0"/>
              <a:t>Hard Disk</a:t>
            </a:r>
            <a:endParaRPr lang="ar-IQ" dirty="0"/>
          </a:p>
        </p:txBody>
      </p:sp>
      <p:sp>
        <p:nvSpPr>
          <p:cNvPr id="3" name="Content Placeholder 2"/>
          <p:cNvSpPr>
            <a:spLocks noGrp="1"/>
          </p:cNvSpPr>
          <p:nvPr>
            <p:ph sz="quarter" idx="1"/>
          </p:nvPr>
        </p:nvSpPr>
        <p:spPr/>
        <p:txBody>
          <a:bodyPr>
            <a:normAutofit/>
          </a:bodyPr>
          <a:lstStyle/>
          <a:p>
            <a:pPr algn="just" rtl="1"/>
            <a:r>
              <a:rPr lang="ar-IQ" dirty="0"/>
              <a:t>أن مكان خزن الملفات و المجلدات داخل الحاسوب هو القرص الصلب وعادتاً يوجد في الحاسوب قرص صلب واحد ولكن بالإمكان أن يقسم إلى قسم واحد أو عدة أقسام تسمى (</a:t>
            </a:r>
            <a:r>
              <a:rPr lang="en-US" dirty="0"/>
              <a:t>partition</a:t>
            </a:r>
            <a:r>
              <a:rPr lang="ar-IQ" dirty="0"/>
              <a:t>)  أو (</a:t>
            </a:r>
            <a:r>
              <a:rPr lang="en-US" dirty="0"/>
              <a:t>Drive</a:t>
            </a:r>
            <a:r>
              <a:rPr lang="ar-IQ" dirty="0"/>
              <a:t>) ولا يشترط أن تكون هذه الأقسام متساوية الحجوم. </a:t>
            </a:r>
            <a:endParaRPr lang="en-US" dirty="0"/>
          </a:p>
          <a:p>
            <a:pPr algn="just" rtl="1"/>
            <a:r>
              <a:rPr lang="ar-IQ" dirty="0"/>
              <a:t>بالإمكان الوصول إلى القرص الصلب من خلال ضغط (</a:t>
            </a:r>
            <a:r>
              <a:rPr lang="en-US" dirty="0"/>
              <a:t>DC</a:t>
            </a:r>
            <a:r>
              <a:rPr lang="ar-IQ" dirty="0"/>
              <a:t>) على أيقونة (</a:t>
            </a:r>
            <a:r>
              <a:rPr lang="en-US" dirty="0"/>
              <a:t>Computer</a:t>
            </a:r>
            <a:r>
              <a:rPr lang="ar-IQ" dirty="0"/>
              <a:t>) الموجودة على سطح المكتب أو في قائمة البدء (</a:t>
            </a:r>
            <a:r>
              <a:rPr lang="en-US" dirty="0"/>
              <a:t>start menu</a:t>
            </a:r>
            <a:r>
              <a:rPr lang="ar-IQ" dirty="0"/>
              <a:t>) ، الصورة التالية توضح موقع وأقسام القرص الصلب لأحدى الحاسبات:</a:t>
            </a:r>
            <a:endParaRPr lang="en-US" dirty="0"/>
          </a:p>
          <a:p>
            <a:pPr algn="just" rtl="1"/>
            <a:endParaRPr lang="ar-IQ" dirty="0"/>
          </a:p>
        </p:txBody>
      </p:sp>
    </p:spTree>
    <p:extLst>
      <p:ext uri="{BB962C8B-B14F-4D97-AF65-F5344CB8AC3E}">
        <p14:creationId xmlns:p14="http://schemas.microsoft.com/office/powerpoint/2010/main" val="394024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6038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algn="r" rtl="1"/>
            <a:r>
              <a:rPr lang="ar-IQ" dirty="0"/>
              <a:t>عند الضغط (</a:t>
            </a:r>
            <a:r>
              <a:rPr lang="en-US" dirty="0"/>
              <a:t>RC</a:t>
            </a:r>
            <a:r>
              <a:rPr lang="ar-IQ" dirty="0"/>
              <a:t>) ثم (</a:t>
            </a:r>
            <a:r>
              <a:rPr lang="en-US" dirty="0"/>
              <a:t>properties</a:t>
            </a:r>
            <a:r>
              <a:rPr lang="ar-IQ" dirty="0"/>
              <a:t>) على أحد أقسام القرص الصلب سوف تظهر النافذة التالية:</a:t>
            </a:r>
            <a:endParaRPr lang="en-US" dirty="0"/>
          </a:p>
          <a:p>
            <a:pPr algn="r" rtl="1"/>
            <a:endParaRPr lang="ar-IQ"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286000"/>
            <a:ext cx="4724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3915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8229600" cy="5897563"/>
          </a:xfrm>
        </p:spPr>
        <p:txBody>
          <a:bodyPr>
            <a:normAutofit/>
          </a:bodyPr>
          <a:lstStyle/>
          <a:p>
            <a:pPr algn="just" rtl="1"/>
            <a:r>
              <a:rPr lang="en-US" dirty="0"/>
              <a:t> </a:t>
            </a:r>
            <a:r>
              <a:rPr lang="ar-IQ" dirty="0"/>
              <a:t>في هذه النافذة توجد ثلاث معلومات مهمة وهي:</a:t>
            </a:r>
            <a:endParaRPr lang="en-US" dirty="0"/>
          </a:p>
          <a:p>
            <a:pPr lvl="0" algn="just" rtl="1"/>
            <a:r>
              <a:rPr lang="ar-IQ" dirty="0"/>
              <a:t>السعة (</a:t>
            </a:r>
            <a:r>
              <a:rPr lang="en-US" dirty="0"/>
              <a:t>Capacity</a:t>
            </a:r>
            <a:r>
              <a:rPr lang="ar-IQ" dirty="0"/>
              <a:t>): وهي المساحة الكلية للقسم الذي تم اختياره.</a:t>
            </a:r>
            <a:endParaRPr lang="en-US" dirty="0"/>
          </a:p>
          <a:p>
            <a:pPr lvl="0" algn="just" rtl="1"/>
            <a:r>
              <a:rPr lang="ar-IQ" dirty="0"/>
              <a:t>المساحة المستخدمة (</a:t>
            </a:r>
            <a:r>
              <a:rPr lang="en-US" dirty="0"/>
              <a:t>Used Space</a:t>
            </a:r>
            <a:r>
              <a:rPr lang="ar-IQ" dirty="0"/>
              <a:t>): هذه المساحة تزداد عند خزن ملفات في القسم الذي تم اختياره.</a:t>
            </a:r>
            <a:endParaRPr lang="en-US" dirty="0"/>
          </a:p>
          <a:p>
            <a:pPr lvl="0" algn="just" rtl="1"/>
            <a:r>
              <a:rPr lang="ar-IQ" dirty="0"/>
              <a:t>المساحة الفارغة (</a:t>
            </a:r>
            <a:r>
              <a:rPr lang="en-US" dirty="0"/>
              <a:t>Free Space</a:t>
            </a:r>
            <a:r>
              <a:rPr lang="ar-IQ" dirty="0"/>
              <a:t>): هذه المساحة تزداد عند مسح ملفات من القسم الذي تم اختياره.</a:t>
            </a:r>
            <a:endParaRPr lang="en-US" dirty="0"/>
          </a:p>
          <a:p>
            <a:pPr algn="just" rtl="1"/>
            <a:r>
              <a:rPr lang="ar-IQ" dirty="0"/>
              <a:t>أن الحجوم الظاهرة</a:t>
            </a:r>
            <a:r>
              <a:rPr lang="ar-SA" dirty="0"/>
              <a:t> في الصورة</a:t>
            </a:r>
            <a:r>
              <a:rPr lang="ar-IQ" dirty="0"/>
              <a:t> تظهر بصيغتين (البايت) وهو الحجم الدقيق و(الكَيكَا بايت) وهو الحجم بصورة تقريبية.</a:t>
            </a:r>
            <a:endParaRPr lang="en-US" dirty="0"/>
          </a:p>
          <a:p>
            <a:pPr algn="just" rtl="1"/>
            <a:r>
              <a:rPr lang="ar-IQ" dirty="0"/>
              <a:t>عندما ننقل بيانات إلى أحد الأقسام ولا يوجد مساحة كافية سوف يعترض النظام التشغيلي من خلال إظهار رسالة تحذيرية فيها خيار إلغاء عملية نقل البيانات أو إعادة المحاول، حيث يحب مسح بعض البيانات في القسم ومن ثم اختيار إعادة المحاولة.</a:t>
            </a:r>
            <a:endParaRPr lang="en-US" dirty="0"/>
          </a:p>
          <a:p>
            <a:pPr algn="just" rtl="1"/>
            <a:endParaRPr lang="ar-IQ" dirty="0"/>
          </a:p>
        </p:txBody>
      </p:sp>
    </p:spTree>
    <p:extLst>
      <p:ext uri="{BB962C8B-B14F-4D97-AF65-F5344CB8AC3E}">
        <p14:creationId xmlns:p14="http://schemas.microsoft.com/office/powerpoint/2010/main" val="192127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IQ" b="1" dirty="0"/>
              <a:t>وحدات قياس الحجم لوسائل الخزن:</a:t>
            </a:r>
            <a:endParaRPr lang="ar-IQ" dirty="0"/>
          </a:p>
        </p:txBody>
      </p:sp>
      <p:sp>
        <p:nvSpPr>
          <p:cNvPr id="3" name="Content Placeholder 2"/>
          <p:cNvSpPr>
            <a:spLocks noGrp="1"/>
          </p:cNvSpPr>
          <p:nvPr>
            <p:ph sz="quarter" idx="1"/>
          </p:nvPr>
        </p:nvSpPr>
        <p:spPr/>
        <p:txBody>
          <a:bodyPr>
            <a:normAutofit/>
          </a:bodyPr>
          <a:lstStyle/>
          <a:p>
            <a:pPr algn="just" rtl="1"/>
            <a:r>
              <a:rPr lang="ar-IQ" dirty="0"/>
              <a:t>إن وحدات قياس الحجم لوسائل الخزن هي التالي:</a:t>
            </a:r>
            <a:endParaRPr lang="en-US" dirty="0"/>
          </a:p>
          <a:p>
            <a:pPr algn="just" rtl="1"/>
            <a:r>
              <a:rPr lang="en-US" dirty="0"/>
              <a:t>1 TB = 1024 GB ≈ 1000 GB</a:t>
            </a:r>
          </a:p>
          <a:p>
            <a:pPr algn="just" rtl="1"/>
            <a:r>
              <a:rPr lang="en-US" dirty="0"/>
              <a:t>1 GB = 1024 MB ≈ 1000 MB</a:t>
            </a:r>
          </a:p>
          <a:p>
            <a:pPr algn="just" rtl="1"/>
            <a:r>
              <a:rPr lang="en-US" dirty="0"/>
              <a:t>1 MB = 1024 KB≈ 1000 KB</a:t>
            </a:r>
          </a:p>
          <a:p>
            <a:pPr algn="just" rtl="1"/>
            <a:r>
              <a:rPr lang="en-US" dirty="0"/>
              <a:t>1 KB = 1024 B≈ 1000 B </a:t>
            </a:r>
          </a:p>
          <a:p>
            <a:pPr algn="just" rtl="1"/>
            <a:r>
              <a:rPr lang="en-US" dirty="0"/>
              <a:t>B=Byte</a:t>
            </a:r>
            <a:r>
              <a:rPr lang="ar-IQ" dirty="0"/>
              <a:t> (بايت) </a:t>
            </a:r>
            <a:r>
              <a:rPr lang="en-US" dirty="0"/>
              <a:t>, K = Kilo</a:t>
            </a:r>
            <a:r>
              <a:rPr lang="ar-IQ" dirty="0"/>
              <a:t> (كيلو) </a:t>
            </a:r>
            <a:r>
              <a:rPr lang="en-US" dirty="0"/>
              <a:t>, M=Mega</a:t>
            </a:r>
            <a:r>
              <a:rPr lang="ar-IQ" dirty="0"/>
              <a:t> (ميكَا) </a:t>
            </a:r>
            <a:r>
              <a:rPr lang="en-US" dirty="0"/>
              <a:t>, G=Giga </a:t>
            </a:r>
            <a:r>
              <a:rPr lang="ar-IQ" dirty="0"/>
              <a:t>(كَيكَا)</a:t>
            </a:r>
            <a:r>
              <a:rPr lang="en-US" dirty="0"/>
              <a:t>, T= </a:t>
            </a:r>
            <a:r>
              <a:rPr lang="en-US" dirty="0" err="1"/>
              <a:t>Tera</a:t>
            </a:r>
            <a:r>
              <a:rPr lang="en-US" dirty="0"/>
              <a:t> (</a:t>
            </a:r>
            <a:r>
              <a:rPr lang="ar-IQ" dirty="0"/>
              <a:t>تيرا</a:t>
            </a:r>
            <a:r>
              <a:rPr lang="en-US" dirty="0"/>
              <a:t>)  </a:t>
            </a:r>
          </a:p>
          <a:p>
            <a:pPr algn="just" rtl="1"/>
            <a:r>
              <a:rPr lang="ar-IQ" dirty="0"/>
              <a:t>لمعرفة حجم مجلد أو ملف نعمل (</a:t>
            </a:r>
            <a:r>
              <a:rPr lang="en-US" dirty="0"/>
              <a:t>RC</a:t>
            </a:r>
            <a:r>
              <a:rPr lang="ar-IQ" dirty="0"/>
              <a:t>) ثم (</a:t>
            </a:r>
            <a:r>
              <a:rPr lang="en-US" dirty="0"/>
              <a:t>Properties</a:t>
            </a:r>
            <a:r>
              <a:rPr lang="ar-IQ" dirty="0"/>
              <a:t>) فتظهر نافذة تحوي على معلومة الحجم (</a:t>
            </a:r>
            <a:r>
              <a:rPr lang="en-US" dirty="0"/>
              <a:t>Size</a:t>
            </a:r>
            <a:r>
              <a:rPr lang="ar-IQ" dirty="0"/>
              <a:t>). </a:t>
            </a:r>
          </a:p>
        </p:txBody>
      </p:sp>
    </p:spTree>
    <p:extLst>
      <p:ext uri="{BB962C8B-B14F-4D97-AF65-F5344CB8AC3E}">
        <p14:creationId xmlns:p14="http://schemas.microsoft.com/office/powerpoint/2010/main" val="3568820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TotalTime>
  <Words>330</Words>
  <Application>Microsoft Office PowerPoint</Application>
  <PresentationFormat>On-screen Show (4:3)</PresentationFormat>
  <Paragraphs>20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Franklin Gothic Book</vt:lpstr>
      <vt:lpstr>Perpetua</vt:lpstr>
      <vt:lpstr>Tahoma</vt:lpstr>
      <vt:lpstr>Times New Roman</vt:lpstr>
      <vt:lpstr>Wingdings 2</vt:lpstr>
      <vt:lpstr>Equity</vt:lpstr>
      <vt:lpstr>مختبر الحاسوب</vt:lpstr>
      <vt:lpstr>  القرص الصلب Hard Disk</vt:lpstr>
      <vt:lpstr>PowerPoint Presentation</vt:lpstr>
      <vt:lpstr>PowerPoint Presentation</vt:lpstr>
      <vt:lpstr>PowerPoint Presentation</vt:lpstr>
      <vt:lpstr>وحدات قياس الحجم لوسائل الخزن: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الحاسوب</dc:title>
  <dc:creator>intel</dc:creator>
  <cp:lastModifiedBy>Maher</cp:lastModifiedBy>
  <cp:revision>5</cp:revision>
  <dcterms:created xsi:type="dcterms:W3CDTF">2006-08-16T00:00:00Z</dcterms:created>
  <dcterms:modified xsi:type="dcterms:W3CDTF">2023-01-27T14:19:19Z</dcterms:modified>
</cp:coreProperties>
</file>