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1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p:cViewPr varScale="1">
        <p:scale>
          <a:sx n="67" d="100"/>
          <a:sy n="67" d="100"/>
        </p:scale>
        <p:origin x="83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630D34E6-C184-46C6-B1DB-EFFED01A7755}"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A10B84E-E9D0-452C-BD77-374FE42DEC2E}" type="slidenum">
              <a:rPr lang="ar-IQ" smtClean="0"/>
              <a:t>‹#›</a:t>
            </a:fld>
            <a:endParaRPr lang="ar-IQ"/>
          </a:p>
        </p:txBody>
      </p:sp>
    </p:spTree>
    <p:extLst>
      <p:ext uri="{BB962C8B-B14F-4D97-AF65-F5344CB8AC3E}">
        <p14:creationId xmlns:p14="http://schemas.microsoft.com/office/powerpoint/2010/main" val="992691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630D34E6-C184-46C6-B1DB-EFFED01A7755}"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A10B84E-E9D0-452C-BD77-374FE42DEC2E}" type="slidenum">
              <a:rPr lang="ar-IQ" smtClean="0"/>
              <a:t>‹#›</a:t>
            </a:fld>
            <a:endParaRPr lang="ar-IQ"/>
          </a:p>
        </p:txBody>
      </p:sp>
    </p:spTree>
    <p:extLst>
      <p:ext uri="{BB962C8B-B14F-4D97-AF65-F5344CB8AC3E}">
        <p14:creationId xmlns:p14="http://schemas.microsoft.com/office/powerpoint/2010/main" val="2934480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630D34E6-C184-46C6-B1DB-EFFED01A7755}"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A10B84E-E9D0-452C-BD77-374FE42DEC2E}" type="slidenum">
              <a:rPr lang="ar-IQ" smtClean="0"/>
              <a:t>‹#›</a:t>
            </a:fld>
            <a:endParaRPr lang="ar-IQ"/>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043667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630D34E6-C184-46C6-B1DB-EFFED01A7755}"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A10B84E-E9D0-452C-BD77-374FE42DEC2E}" type="slidenum">
              <a:rPr lang="ar-IQ" smtClean="0"/>
              <a:t>‹#›</a:t>
            </a:fld>
            <a:endParaRPr lang="ar-IQ"/>
          </a:p>
        </p:txBody>
      </p:sp>
    </p:spTree>
    <p:extLst>
      <p:ext uri="{BB962C8B-B14F-4D97-AF65-F5344CB8AC3E}">
        <p14:creationId xmlns:p14="http://schemas.microsoft.com/office/powerpoint/2010/main" val="13127277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630D34E6-C184-46C6-B1DB-EFFED01A7755}"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A10B84E-E9D0-452C-BD77-374FE42DEC2E}" type="slidenum">
              <a:rPr lang="ar-IQ" smtClean="0"/>
              <a:t>‹#›</a:t>
            </a:fld>
            <a:endParaRPr lang="ar-IQ"/>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067509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630D34E6-C184-46C6-B1DB-EFFED01A7755}"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A10B84E-E9D0-452C-BD77-374FE42DEC2E}" type="slidenum">
              <a:rPr lang="ar-IQ" smtClean="0"/>
              <a:t>‹#›</a:t>
            </a:fld>
            <a:endParaRPr lang="ar-IQ"/>
          </a:p>
        </p:txBody>
      </p:sp>
    </p:spTree>
    <p:extLst>
      <p:ext uri="{BB962C8B-B14F-4D97-AF65-F5344CB8AC3E}">
        <p14:creationId xmlns:p14="http://schemas.microsoft.com/office/powerpoint/2010/main" val="35069459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630D34E6-C184-46C6-B1DB-EFFED01A7755}"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A10B84E-E9D0-452C-BD77-374FE42DEC2E}" type="slidenum">
              <a:rPr lang="ar-IQ" smtClean="0"/>
              <a:t>‹#›</a:t>
            </a:fld>
            <a:endParaRPr lang="ar-IQ"/>
          </a:p>
        </p:txBody>
      </p:sp>
    </p:spTree>
    <p:extLst>
      <p:ext uri="{BB962C8B-B14F-4D97-AF65-F5344CB8AC3E}">
        <p14:creationId xmlns:p14="http://schemas.microsoft.com/office/powerpoint/2010/main" val="10716606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630D34E6-C184-46C6-B1DB-EFFED01A7755}"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A10B84E-E9D0-452C-BD77-374FE42DEC2E}" type="slidenum">
              <a:rPr lang="ar-IQ" smtClean="0"/>
              <a:t>‹#›</a:t>
            </a:fld>
            <a:endParaRPr lang="ar-IQ"/>
          </a:p>
        </p:txBody>
      </p:sp>
    </p:spTree>
    <p:extLst>
      <p:ext uri="{BB962C8B-B14F-4D97-AF65-F5344CB8AC3E}">
        <p14:creationId xmlns:p14="http://schemas.microsoft.com/office/powerpoint/2010/main" val="16919168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630D34E6-C184-46C6-B1DB-EFFED01A7755}"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A10B84E-E9D0-452C-BD77-374FE42DEC2E}" type="slidenum">
              <a:rPr lang="ar-IQ" smtClean="0"/>
              <a:t>‹#›</a:t>
            </a:fld>
            <a:endParaRPr lang="ar-IQ"/>
          </a:p>
        </p:txBody>
      </p:sp>
    </p:spTree>
    <p:extLst>
      <p:ext uri="{BB962C8B-B14F-4D97-AF65-F5344CB8AC3E}">
        <p14:creationId xmlns:p14="http://schemas.microsoft.com/office/powerpoint/2010/main" val="3601846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630D34E6-C184-46C6-B1DB-EFFED01A7755}" type="datetimeFigureOut">
              <a:rPr lang="ar-IQ" smtClean="0"/>
              <a:t>16/04/1447</a:t>
            </a:fld>
            <a:endParaRPr lang="ar-IQ"/>
          </a:p>
        </p:txBody>
      </p:sp>
      <p:sp>
        <p:nvSpPr>
          <p:cNvPr id="5" name="Footer Placeholder 4"/>
          <p:cNvSpPr>
            <a:spLocks noGrp="1"/>
          </p:cNvSpPr>
          <p:nvPr>
            <p:ph type="ftr" sz="quarter" idx="11"/>
          </p:nvPr>
        </p:nvSpPr>
        <p:spPr/>
        <p:txBody>
          <a:bodyPr/>
          <a:lstStyle/>
          <a:p>
            <a:endParaRPr lang="ar-IQ"/>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A10B84E-E9D0-452C-BD77-374FE42DEC2E}" type="slidenum">
              <a:rPr lang="ar-IQ" smtClean="0"/>
              <a:t>‹#›</a:t>
            </a:fld>
            <a:endParaRPr lang="ar-IQ"/>
          </a:p>
        </p:txBody>
      </p:sp>
    </p:spTree>
    <p:extLst>
      <p:ext uri="{BB962C8B-B14F-4D97-AF65-F5344CB8AC3E}">
        <p14:creationId xmlns:p14="http://schemas.microsoft.com/office/powerpoint/2010/main" val="1687943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630D34E6-C184-46C6-B1DB-EFFED01A7755}"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A10B84E-E9D0-452C-BD77-374FE42DEC2E}" type="slidenum">
              <a:rPr lang="ar-IQ" smtClean="0"/>
              <a:t>‹#›</a:t>
            </a:fld>
            <a:endParaRPr lang="ar-IQ"/>
          </a:p>
        </p:txBody>
      </p:sp>
    </p:spTree>
    <p:extLst>
      <p:ext uri="{BB962C8B-B14F-4D97-AF65-F5344CB8AC3E}">
        <p14:creationId xmlns:p14="http://schemas.microsoft.com/office/powerpoint/2010/main" val="4017989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630D34E6-C184-46C6-B1DB-EFFED01A7755}" type="datetimeFigureOut">
              <a:rPr lang="ar-IQ" smtClean="0"/>
              <a:t>16/04/1447</a:t>
            </a:fld>
            <a:endParaRPr lang="ar-IQ"/>
          </a:p>
        </p:txBody>
      </p:sp>
      <p:sp>
        <p:nvSpPr>
          <p:cNvPr id="8" name="Footer Placeholder 7"/>
          <p:cNvSpPr>
            <a:spLocks noGrp="1"/>
          </p:cNvSpPr>
          <p:nvPr>
            <p:ph type="ftr" sz="quarter" idx="11"/>
          </p:nvPr>
        </p:nvSpPr>
        <p:spPr/>
        <p:txBody>
          <a:bodyPr/>
          <a:lstStyle/>
          <a:p>
            <a:endParaRPr lang="ar-IQ"/>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A10B84E-E9D0-452C-BD77-374FE42DEC2E}" type="slidenum">
              <a:rPr lang="ar-IQ" smtClean="0"/>
              <a:t>‹#›</a:t>
            </a:fld>
            <a:endParaRPr lang="ar-IQ"/>
          </a:p>
        </p:txBody>
      </p:sp>
    </p:spTree>
    <p:extLst>
      <p:ext uri="{BB962C8B-B14F-4D97-AF65-F5344CB8AC3E}">
        <p14:creationId xmlns:p14="http://schemas.microsoft.com/office/powerpoint/2010/main" val="2579236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630D34E6-C184-46C6-B1DB-EFFED01A7755}" type="datetimeFigureOut">
              <a:rPr lang="ar-IQ" smtClean="0"/>
              <a:t>16/04/1447</a:t>
            </a:fld>
            <a:endParaRPr lang="ar-IQ"/>
          </a:p>
        </p:txBody>
      </p:sp>
      <p:sp>
        <p:nvSpPr>
          <p:cNvPr id="4" name="Footer Placeholder 3"/>
          <p:cNvSpPr>
            <a:spLocks noGrp="1"/>
          </p:cNvSpPr>
          <p:nvPr>
            <p:ph type="ftr" sz="quarter" idx="11"/>
          </p:nvPr>
        </p:nvSpPr>
        <p:spPr/>
        <p:txBody>
          <a:bodyPr/>
          <a:lstStyle/>
          <a:p>
            <a:endParaRPr lang="ar-IQ"/>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A10B84E-E9D0-452C-BD77-374FE42DEC2E}" type="slidenum">
              <a:rPr lang="ar-IQ" smtClean="0"/>
              <a:t>‹#›</a:t>
            </a:fld>
            <a:endParaRPr lang="ar-IQ"/>
          </a:p>
        </p:txBody>
      </p:sp>
    </p:spTree>
    <p:extLst>
      <p:ext uri="{BB962C8B-B14F-4D97-AF65-F5344CB8AC3E}">
        <p14:creationId xmlns:p14="http://schemas.microsoft.com/office/powerpoint/2010/main" val="4185202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0D34E6-C184-46C6-B1DB-EFFED01A7755}" type="datetimeFigureOut">
              <a:rPr lang="ar-IQ" smtClean="0"/>
              <a:t>16/04/1447</a:t>
            </a:fld>
            <a:endParaRPr lang="ar-IQ"/>
          </a:p>
        </p:txBody>
      </p:sp>
      <p:sp>
        <p:nvSpPr>
          <p:cNvPr id="3" name="Footer Placeholder 2"/>
          <p:cNvSpPr>
            <a:spLocks noGrp="1"/>
          </p:cNvSpPr>
          <p:nvPr>
            <p:ph type="ftr" sz="quarter" idx="11"/>
          </p:nvPr>
        </p:nvSpPr>
        <p:spPr/>
        <p:txBody>
          <a:bodyPr/>
          <a:lstStyle/>
          <a:p>
            <a:endParaRPr lang="ar-IQ"/>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A10B84E-E9D0-452C-BD77-374FE42DEC2E}" type="slidenum">
              <a:rPr lang="ar-IQ" smtClean="0"/>
              <a:t>‹#›</a:t>
            </a:fld>
            <a:endParaRPr lang="ar-IQ"/>
          </a:p>
        </p:txBody>
      </p:sp>
    </p:spTree>
    <p:extLst>
      <p:ext uri="{BB962C8B-B14F-4D97-AF65-F5344CB8AC3E}">
        <p14:creationId xmlns:p14="http://schemas.microsoft.com/office/powerpoint/2010/main" val="3316736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630D34E6-C184-46C6-B1DB-EFFED01A7755}"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A10B84E-E9D0-452C-BD77-374FE42DEC2E}" type="slidenum">
              <a:rPr lang="ar-IQ" smtClean="0"/>
              <a:t>‹#›</a:t>
            </a:fld>
            <a:endParaRPr lang="ar-IQ"/>
          </a:p>
        </p:txBody>
      </p:sp>
    </p:spTree>
    <p:extLst>
      <p:ext uri="{BB962C8B-B14F-4D97-AF65-F5344CB8AC3E}">
        <p14:creationId xmlns:p14="http://schemas.microsoft.com/office/powerpoint/2010/main" val="887366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630D34E6-C184-46C6-B1DB-EFFED01A7755}" type="datetimeFigureOut">
              <a:rPr lang="ar-IQ" smtClean="0"/>
              <a:t>16/04/1447</a:t>
            </a:fld>
            <a:endParaRPr lang="ar-IQ"/>
          </a:p>
        </p:txBody>
      </p:sp>
      <p:sp>
        <p:nvSpPr>
          <p:cNvPr id="6" name="Footer Placeholder 5"/>
          <p:cNvSpPr>
            <a:spLocks noGrp="1"/>
          </p:cNvSpPr>
          <p:nvPr>
            <p:ph type="ftr" sz="quarter" idx="11"/>
          </p:nvPr>
        </p:nvSpPr>
        <p:spPr/>
        <p:txBody>
          <a:bodyPr/>
          <a:lstStyle/>
          <a:p>
            <a:endParaRPr lang="ar-IQ"/>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A10B84E-E9D0-452C-BD77-374FE42DEC2E}" type="slidenum">
              <a:rPr lang="ar-IQ" smtClean="0"/>
              <a:t>‹#›</a:t>
            </a:fld>
            <a:endParaRPr lang="ar-IQ"/>
          </a:p>
        </p:txBody>
      </p:sp>
    </p:spTree>
    <p:extLst>
      <p:ext uri="{BB962C8B-B14F-4D97-AF65-F5344CB8AC3E}">
        <p14:creationId xmlns:p14="http://schemas.microsoft.com/office/powerpoint/2010/main" val="331257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30D34E6-C184-46C6-B1DB-EFFED01A7755}" type="datetimeFigureOut">
              <a:rPr lang="ar-IQ" smtClean="0"/>
              <a:t>16/04/1447</a:t>
            </a:fld>
            <a:endParaRPr lang="ar-IQ"/>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IQ"/>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A10B84E-E9D0-452C-BD77-374FE42DEC2E}" type="slidenum">
              <a:rPr lang="ar-IQ" smtClean="0"/>
              <a:t>‹#›</a:t>
            </a:fld>
            <a:endParaRPr lang="ar-IQ"/>
          </a:p>
        </p:txBody>
      </p:sp>
    </p:spTree>
    <p:extLst>
      <p:ext uri="{BB962C8B-B14F-4D97-AF65-F5344CB8AC3E}">
        <p14:creationId xmlns:p14="http://schemas.microsoft.com/office/powerpoint/2010/main" val="1941313861"/>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413855C-8A60-4556-9298-EEC4D9A422BD}"/>
              </a:ext>
            </a:extLst>
          </p:cNvPr>
          <p:cNvSpPr>
            <a:spLocks noGrp="1"/>
          </p:cNvSpPr>
          <p:nvPr>
            <p:ph type="ctrTitle"/>
          </p:nvPr>
        </p:nvSpPr>
        <p:spPr>
          <a:xfrm>
            <a:off x="1524000" y="785814"/>
            <a:ext cx="9991725" cy="4738688"/>
          </a:xfrm>
        </p:spPr>
        <p:txBody>
          <a:bodyPr>
            <a:normAutofit fontScale="90000"/>
          </a:bodyPr>
          <a:lstStyle/>
          <a:p>
            <a:pPr algn="ctr"/>
            <a:r>
              <a:rPr lang="ar-IQ" dirty="0">
                <a:solidFill>
                  <a:schemeClr val="tx1"/>
                </a:solidFill>
              </a:rPr>
              <a:t>محاضرات في القانون الإداري </a:t>
            </a:r>
            <a:br>
              <a:rPr lang="ar-IQ" dirty="0">
                <a:solidFill>
                  <a:schemeClr val="tx1"/>
                </a:solidFill>
              </a:rPr>
            </a:br>
            <a:r>
              <a:rPr lang="ar-IQ" dirty="0">
                <a:solidFill>
                  <a:schemeClr val="tx1"/>
                </a:solidFill>
              </a:rPr>
              <a:t>المرحلة الثانية </a:t>
            </a:r>
            <a:br>
              <a:rPr lang="ar-IQ" dirty="0">
                <a:solidFill>
                  <a:schemeClr val="tx1"/>
                </a:solidFill>
              </a:rPr>
            </a:br>
            <a:r>
              <a:rPr lang="ar-IQ" dirty="0">
                <a:solidFill>
                  <a:schemeClr val="tx1"/>
                </a:solidFill>
              </a:rPr>
              <a:t>جامعة النهرين / كلية الحقوق </a:t>
            </a:r>
            <a:br>
              <a:rPr lang="ar-IQ" dirty="0">
                <a:solidFill>
                  <a:schemeClr val="tx1"/>
                </a:solidFill>
              </a:rPr>
            </a:br>
            <a:r>
              <a:rPr lang="ar-IQ" dirty="0">
                <a:solidFill>
                  <a:schemeClr val="tx1"/>
                </a:solidFill>
              </a:rPr>
              <a:t>أستاذ المادة / د. كوثر صادق موسى</a:t>
            </a:r>
            <a:br>
              <a:rPr lang="ar-IQ" dirty="0">
                <a:solidFill>
                  <a:schemeClr val="tx1"/>
                </a:solidFill>
              </a:rPr>
            </a:br>
            <a:r>
              <a:rPr lang="ar-IQ" dirty="0">
                <a:solidFill>
                  <a:schemeClr val="tx1"/>
                </a:solidFill>
              </a:rPr>
              <a:t>2024-2025</a:t>
            </a:r>
          </a:p>
        </p:txBody>
      </p:sp>
    </p:spTree>
    <p:extLst>
      <p:ext uri="{BB962C8B-B14F-4D97-AF65-F5344CB8AC3E}">
        <p14:creationId xmlns:p14="http://schemas.microsoft.com/office/powerpoint/2010/main" val="3032310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856BF35-1475-40E4-A7A5-6E3ADB67EF68}"/>
              </a:ext>
            </a:extLst>
          </p:cNvPr>
          <p:cNvSpPr>
            <a:spLocks noGrp="1"/>
          </p:cNvSpPr>
          <p:nvPr>
            <p:ph type="title"/>
          </p:nvPr>
        </p:nvSpPr>
        <p:spPr>
          <a:xfrm>
            <a:off x="0" y="1"/>
            <a:ext cx="12191999" cy="1514474"/>
          </a:xfrm>
        </p:spPr>
        <p:txBody>
          <a:bodyPr>
            <a:normAutofit fontScale="90000"/>
          </a:bodyPr>
          <a:lstStyle/>
          <a:p>
            <a:pPr algn="r"/>
            <a:r>
              <a:rPr kumimoji="0" lang="ar-IQ" sz="20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                                                                           </a:t>
            </a:r>
            <a: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المحاضرة الاولى</a:t>
            </a:r>
            <a:b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br>
            <a:r>
              <a:rPr kumimoji="0" lang="ar-IQ" sz="24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                                                         ماهية القانون الاداري</a:t>
            </a:r>
            <a:r>
              <a:rPr kumimoji="0" lang="ar-IQ" sz="24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ahoma" panose="020B0604030504040204" pitchFamily="34" charset="0"/>
              </a:rPr>
              <a:t> </a:t>
            </a:r>
            <a:br>
              <a:rPr kumimoji="0" lang="ar-IQ"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ahoma" panose="020B0604030504040204" pitchFamily="34" charset="0"/>
              </a:rPr>
            </a:br>
            <a: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جامعة النهرين / كلية الحقوق </a:t>
            </a:r>
            <a:b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br>
            <a:r>
              <a:rPr kumimoji="0" lang="ar-IQ" sz="1600" b="1" i="0" u="none" strike="noStrike" kern="1200" cap="none" spc="0" normalizeH="0" baseline="0" noProof="0" dirty="0">
                <a:ln>
                  <a:noFill/>
                </a:ln>
                <a:solidFill>
                  <a:prstClr val="black"/>
                </a:solidFill>
                <a:effectLst/>
                <a:uLnTx/>
                <a:uFillTx/>
                <a:latin typeface="Century Gothic" panose="020B0502020202020204"/>
                <a:ea typeface="+mj-ea"/>
                <a:cs typeface="Tahoma" panose="020B0604030504040204" pitchFamily="34" charset="0"/>
              </a:rPr>
              <a:t>أستاذ المادة / د. كوثر صادق موس</a:t>
            </a:r>
            <a:br>
              <a:rPr lang="ar-IQ" dirty="0"/>
            </a:br>
            <a:endParaRPr lang="ar-IQ" dirty="0"/>
          </a:p>
        </p:txBody>
      </p:sp>
      <p:sp>
        <p:nvSpPr>
          <p:cNvPr id="3" name="عنصر نائب للمحتوى 2">
            <a:extLst>
              <a:ext uri="{FF2B5EF4-FFF2-40B4-BE49-F238E27FC236}">
                <a16:creationId xmlns:a16="http://schemas.microsoft.com/office/drawing/2014/main" id="{25B1AE7A-AE8D-480D-8953-4A833BDE3DDD}"/>
              </a:ext>
            </a:extLst>
          </p:cNvPr>
          <p:cNvSpPr>
            <a:spLocks noGrp="1"/>
          </p:cNvSpPr>
          <p:nvPr>
            <p:ph idx="1"/>
          </p:nvPr>
        </p:nvSpPr>
        <p:spPr>
          <a:xfrm>
            <a:off x="1443037" y="1928810"/>
            <a:ext cx="10158413" cy="4714877"/>
          </a:xfrm>
        </p:spPr>
        <p:txBody>
          <a:bodyPr>
            <a:normAutofit/>
          </a:bodyPr>
          <a:lstStyle/>
          <a:p>
            <a:pPr algn="r" rtl="1">
              <a:lnSpc>
                <a:spcPct val="107000"/>
              </a:lnSpc>
              <a:spcAft>
                <a:spcPts val="800"/>
              </a:spcAft>
            </a:pPr>
            <a:r>
              <a:rPr lang="ar-IQ" sz="2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يعرف القانون الإداري بانه</a:t>
            </a:r>
            <a:r>
              <a:rPr lang="ar-IQ"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(احد فروع القانون العام الداخلي وهو يعني بدراسة نشاط الإدارة مناهي مجموعة الهيئات والسلطات والموظفين والمكلفين بضمان أداء الوظائف المنوطة   بالدولة الحديثة , معنى ذلك ان الإدارة تعمل على تنفيذ السياسة التي ترسمها السلطات السياسية )</a:t>
            </a:r>
          </a:p>
          <a:p>
            <a:pPr algn="r" rtl="1">
              <a:lnSpc>
                <a:spcPct val="107000"/>
              </a:lnSpc>
              <a:spcAft>
                <a:spcPts val="800"/>
              </a:spcAft>
            </a:pPr>
            <a:r>
              <a:rPr lang="ar-IQ" sz="2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المعنى العضوي للإدارة :-</a:t>
            </a:r>
            <a:r>
              <a:rPr lang="ar-IQ"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مجموعة معقدة من الأجهزة منها مركزية واللامركزية الإقليمية واللامركزية المصلحية المرفقية, المركزية كرئيس الجمهورية , ورئيس مجلس الوزراء , والوزراء المدير العام , المحافظ. </a:t>
            </a:r>
            <a:r>
              <a:rPr lang="ar-IQ" sz="2800" dirty="0">
                <a:solidFill>
                  <a:schemeClr val="tx1"/>
                </a:solidFill>
                <a:latin typeface="Calibri" panose="020F0502020204030204" pitchFamily="34" charset="0"/>
                <a:ea typeface="Calibri" panose="020F0502020204030204" pitchFamily="34" charset="0"/>
                <a:cs typeface="Arial" panose="020B0604020202020204" pitchFamily="34" charset="0"/>
              </a:rPr>
              <a:t>واللا</a:t>
            </a:r>
            <a:r>
              <a:rPr lang="ar-IQ"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مركزية إقليمية كالمجالس المحلية وهيئات الحكم الذاتي.  واللامركزية المصلحية او المرفقية كالمؤسسات العامة , منشئات عامة , هيئات عامة. </a:t>
            </a:r>
            <a:endParaRPr lang="en-US" sz="16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gn="r" rtl="1">
              <a:lnSpc>
                <a:spcPct val="107000"/>
              </a:lnSpc>
              <a:spcAft>
                <a:spcPts val="800"/>
              </a:spcAft>
              <a:buNone/>
            </a:pPr>
            <a:endParaRPr lang="ar-IQ" sz="2800" dirty="0">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endParaRPr lang="en-US" sz="2400" dirty="0">
              <a:effectLst/>
              <a:latin typeface="Calibri" panose="020F0502020204030204" pitchFamily="34" charset="0"/>
              <a:ea typeface="Calibri" panose="020F0502020204030204" pitchFamily="34" charset="0"/>
              <a:cs typeface="Arial" panose="020B0604020202020204" pitchFamily="34" charset="0"/>
            </a:endParaRPr>
          </a:p>
          <a:p>
            <a:endParaRPr lang="ar-IQ" dirty="0"/>
          </a:p>
        </p:txBody>
      </p:sp>
    </p:spTree>
    <p:extLst>
      <p:ext uri="{BB962C8B-B14F-4D97-AF65-F5344CB8AC3E}">
        <p14:creationId xmlns:p14="http://schemas.microsoft.com/office/powerpoint/2010/main" val="1449449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5E28B7E0-DC46-4F52-9670-BF66509C536A}"/>
              </a:ext>
            </a:extLst>
          </p:cNvPr>
          <p:cNvSpPr>
            <a:spLocks noGrp="1"/>
          </p:cNvSpPr>
          <p:nvPr>
            <p:ph idx="1"/>
          </p:nvPr>
        </p:nvSpPr>
        <p:spPr>
          <a:xfrm>
            <a:off x="1228724" y="528639"/>
            <a:ext cx="10658475" cy="6557961"/>
          </a:xfrm>
        </p:spPr>
        <p:txBody>
          <a:bodyPr>
            <a:normAutofit fontScale="55000" lnSpcReduction="20000"/>
          </a:bodyPr>
          <a:lstStyle/>
          <a:p>
            <a:pPr rtl="1">
              <a:lnSpc>
                <a:spcPct val="107000"/>
              </a:lnSpc>
              <a:spcAft>
                <a:spcPts val="800"/>
              </a:spcAft>
            </a:pPr>
            <a:r>
              <a:rPr lang="ar-IQ" sz="59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المعنى المادي للإدارة :- </a:t>
            </a:r>
            <a:r>
              <a:rPr lang="ar-IQ" sz="59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النشاط الصادر عن الدولة وأجهزتها </a:t>
            </a:r>
            <a:r>
              <a:rPr lang="ar-IQ" sz="59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لاشباع</a:t>
            </a:r>
            <a:r>
              <a:rPr lang="ar-IQ" sz="59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الحاجات العامة والذي يتميز بطبيعته التنفيذية بصرف النظر عن الجهة او الهيئة التي صدرت عنها هذا النشاط </a:t>
            </a:r>
            <a:endParaRPr lang="en-US" sz="59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rtl="1">
              <a:lnSpc>
                <a:spcPct val="107000"/>
              </a:lnSpc>
              <a:spcAft>
                <a:spcPts val="800"/>
              </a:spcAft>
            </a:pPr>
            <a:r>
              <a:rPr lang="ar-IQ" sz="59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المعنى الواسع للقانون الإداري:- </a:t>
            </a:r>
            <a:r>
              <a:rPr lang="ar-IQ" sz="59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مجموعة القواعد القانونية المتعلقة بالنشاط الإداري والهيئات الإدارية من حيث تكوينها وتنظيمها وبيان اختصاصها ووسائل ممارستها لنشاطها وأساليب النشاط الإداري وعلاقة الإداري </a:t>
            </a:r>
            <a:r>
              <a:rPr lang="ar-IQ" sz="59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بالافراد</a:t>
            </a:r>
            <a:r>
              <a:rPr lang="ar-IQ" sz="59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والرقابة الإدارية والقضائية على اعمال الإدارة </a:t>
            </a:r>
            <a:endParaRPr lang="en-US" sz="59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rtl="1">
              <a:lnSpc>
                <a:spcPct val="107000"/>
              </a:lnSpc>
              <a:spcAft>
                <a:spcPts val="800"/>
              </a:spcAft>
            </a:pPr>
            <a:r>
              <a:rPr lang="ar-IQ" sz="59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المعنى الضيق للقانون الإداري :- </a:t>
            </a:r>
            <a:r>
              <a:rPr lang="ar-IQ" sz="59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مجموعة القواعد القانونية التي تحكم النشاط الإداري وتختلف عن قواعد القانون الخاص التي تحكم نشاط الافراد. معنى ذلك ان القانون الإداري قانون (استثنائي) لأنه يخرج عن القواعد المألوفة والمطبقة في الشريعة العامة والقانون الخاص كما يشترط ان تطبقه محاكم مستقلة عن المحاكم العادية</a:t>
            </a:r>
            <a:endParaRPr lang="en-US" sz="59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ar-IQ" dirty="0"/>
          </a:p>
        </p:txBody>
      </p:sp>
    </p:spTree>
    <p:extLst>
      <p:ext uri="{BB962C8B-B14F-4D97-AF65-F5344CB8AC3E}">
        <p14:creationId xmlns:p14="http://schemas.microsoft.com/office/powerpoint/2010/main" val="1370124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2035AF5B-441D-4572-BE1A-04F63DC3398F}"/>
              </a:ext>
            </a:extLst>
          </p:cNvPr>
          <p:cNvSpPr>
            <a:spLocks noGrp="1"/>
          </p:cNvSpPr>
          <p:nvPr>
            <p:ph idx="1"/>
          </p:nvPr>
        </p:nvSpPr>
        <p:spPr>
          <a:xfrm>
            <a:off x="614362" y="421481"/>
            <a:ext cx="11363325" cy="6015037"/>
          </a:xfrm>
        </p:spPr>
        <p:txBody>
          <a:bodyPr>
            <a:noAutofit/>
          </a:bodyPr>
          <a:lstStyle/>
          <a:p>
            <a:pPr marL="0" indent="0" algn="r" rtl="1">
              <a:lnSpc>
                <a:spcPct val="107000"/>
              </a:lnSpc>
              <a:spcAft>
                <a:spcPts val="800"/>
              </a:spcAft>
              <a:buNone/>
            </a:pPr>
            <a:r>
              <a:rPr lang="ar-IQ" sz="2800" b="1" dirty="0">
                <a:solidFill>
                  <a:schemeClr val="tx1"/>
                </a:solidFill>
                <a:effectLst/>
                <a:latin typeface="Calibri" panose="020F0502020204030204" pitchFamily="34" charset="0"/>
                <a:ea typeface="Calibri" panose="020F0502020204030204" pitchFamily="34" charset="0"/>
                <a:cs typeface="Arial" panose="020B0604020202020204" pitchFamily="34" charset="0"/>
              </a:rPr>
              <a:t>اذن يشترط لقيام القانون الإداري توفر شرطين </a:t>
            </a:r>
            <a:endParaRPr lang="en-US" sz="2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gn="r" rtl="1">
              <a:lnSpc>
                <a:spcPct val="107000"/>
              </a:lnSpc>
              <a:spcAft>
                <a:spcPts val="800"/>
              </a:spcAft>
              <a:buNone/>
            </a:pPr>
            <a:r>
              <a:rPr lang="ar-IQ"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أ- وجود محاكم تختص بالفعل في المنازعات الإدارية وتكون مستقلة عن المحاكم العادية </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gn="r" rtl="1">
              <a:lnSpc>
                <a:spcPct val="107000"/>
              </a:lnSpc>
              <a:spcAft>
                <a:spcPts val="800"/>
              </a:spcAft>
              <a:buNone/>
            </a:pPr>
            <a:r>
              <a:rPr lang="ar-IQ"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ب- وجود قواعد واحكام تحكم النشاط الإداري وتتميز هذه الاحكام بانها تعطي للإدارة سلطات امتيازات أوسع بكثير مما يملكه الافراد في تعاملهم فيما بينهم </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indent="0" algn="r" rtl="1">
              <a:lnSpc>
                <a:spcPct val="107000"/>
              </a:lnSpc>
              <a:spcAft>
                <a:spcPts val="800"/>
              </a:spcAft>
              <a:buNone/>
            </a:pPr>
            <a:r>
              <a:rPr lang="ar-IQ"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وهذا يعني ان الدولة </a:t>
            </a:r>
            <a:r>
              <a:rPr lang="ar-IQ" sz="2800" dirty="0" err="1">
                <a:solidFill>
                  <a:schemeClr val="tx1"/>
                </a:solidFill>
                <a:effectLst/>
                <a:latin typeface="Calibri" panose="020F0502020204030204" pitchFamily="34" charset="0"/>
                <a:ea typeface="Calibri" panose="020F0502020204030204" pitchFamily="34" charset="0"/>
                <a:cs typeface="Arial" panose="020B0604020202020204" pitchFamily="34" charset="0"/>
              </a:rPr>
              <a:t>الانكلوسكسونية</a:t>
            </a:r>
            <a:r>
              <a:rPr lang="ar-IQ"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lang="ar-IQ" sz="2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إنكلترا-أمريكا-كندا</a:t>
            </a:r>
            <a:r>
              <a:rPr lang="ar-IQ"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لا تعرف في نظامها القانوني (</a:t>
            </a:r>
            <a:r>
              <a:rPr lang="ar-IQ" sz="28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القانون الإداري</a:t>
            </a:r>
            <a:r>
              <a:rPr lang="ar-IQ" sz="2800" dirty="0">
                <a:solidFill>
                  <a:schemeClr val="tx1"/>
                </a:solidFill>
                <a:effectLst/>
                <a:latin typeface="Calibri" panose="020F0502020204030204" pitchFamily="34" charset="0"/>
                <a:ea typeface="Calibri" panose="020F0502020204030204" pitchFamily="34" charset="0"/>
                <a:cs typeface="Arial" panose="020B0604020202020204" pitchFamily="34" charset="0"/>
              </a:rPr>
              <a:t>) لأنها لا تفرد الإدارة بقواعد خاصه كما انها ليس لديها محاكم </a:t>
            </a:r>
            <a:endParaRPr lang="en-US" sz="2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endParaRPr lang="ar-IQ" sz="2800" dirty="0"/>
          </a:p>
        </p:txBody>
      </p:sp>
    </p:spTree>
    <p:extLst>
      <p:ext uri="{BB962C8B-B14F-4D97-AF65-F5344CB8AC3E}">
        <p14:creationId xmlns:p14="http://schemas.microsoft.com/office/powerpoint/2010/main" val="3580012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D421FAB5-BEE5-4059-99A1-7858E150E135}"/>
              </a:ext>
            </a:extLst>
          </p:cNvPr>
          <p:cNvSpPr>
            <a:spLocks noGrp="1"/>
          </p:cNvSpPr>
          <p:nvPr>
            <p:ph idx="1"/>
          </p:nvPr>
        </p:nvSpPr>
        <p:spPr>
          <a:xfrm>
            <a:off x="385763" y="-1"/>
            <a:ext cx="11615737" cy="6700839"/>
          </a:xfrm>
        </p:spPr>
        <p:txBody>
          <a:bodyPr>
            <a:noAutofit/>
          </a:bodyPr>
          <a:lstStyle/>
          <a:p>
            <a:pPr marL="342900" marR="0" lvl="0" indent="-342900" algn="r" defTabSz="457200" rtl="1" eaLnBrk="1" fontAlgn="auto" latinLnBrk="0" hangingPunct="1">
              <a:lnSpc>
                <a:spcPct val="107000"/>
              </a:lnSpc>
              <a:spcBef>
                <a:spcPts val="1000"/>
              </a:spcBef>
              <a:spcAft>
                <a:spcPts val="800"/>
              </a:spcAft>
              <a:buClr>
                <a:srgbClr val="A53010"/>
              </a:buClr>
              <a:buSzTx/>
              <a:buFont typeface="Wingdings 3" charset="2"/>
              <a:buChar char=""/>
              <a:tabLst/>
              <a:defRPr/>
            </a:pPr>
            <a:r>
              <a:rPr kumimoji="0" lang="ar-IQ" sz="5400" b="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Arial" panose="020B0604020202020204" pitchFamily="34" charset="0"/>
              </a:rPr>
              <a:t>لكن</a:t>
            </a:r>
            <a:r>
              <a:rPr kumimoji="0" lang="ar-IQ" sz="2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 ليس من الضرورة وجود قضاء اداري في الدولة مستقل عن القضاء العادي كشرط لا يد منه حتى يمكن وصفها بانها من الدول التي تعرف (</a:t>
            </a:r>
            <a:r>
              <a:rPr kumimoji="0" lang="ar-IQ" sz="2800" b="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Arial" panose="020B0604020202020204" pitchFamily="34" charset="0"/>
              </a:rPr>
              <a:t>القانون الإداري</a:t>
            </a:r>
            <a:r>
              <a:rPr kumimoji="0" lang="ar-IQ" sz="2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 , اذا يكفي ان تبني </a:t>
            </a:r>
            <a:r>
              <a:rPr kumimoji="0" lang="ar-IQ" sz="2800" b="0" i="0" u="none" strike="noStrike" kern="1200" cap="none" spc="0" normalizeH="0" baseline="0" noProof="0" dirty="0" err="1">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الدزلة</a:t>
            </a:r>
            <a:r>
              <a:rPr kumimoji="0" lang="ar-IQ" sz="2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 قواعد متميزة عن قواعد القانون الخاص لتطبيقها على المنازعات التي تنشا بين الإدارة والافراد ويستلهم مبادئ ونظريات القانون الإداري فيما يصدر من احكام بالنسبة </a:t>
            </a:r>
            <a:r>
              <a:rPr kumimoji="0" lang="ar-IQ" sz="2800" b="0" i="0" u="none" strike="noStrike" kern="1200" cap="none" spc="0" normalizeH="0" baseline="0" noProof="0" dirty="0" err="1">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لهذة</a:t>
            </a:r>
            <a:r>
              <a:rPr kumimoji="0" lang="ar-IQ" sz="2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 المنازعات </a:t>
            </a:r>
            <a:endParaRPr kumimoji="0" lang="en-US" sz="2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endParaRPr>
          </a:p>
          <a:p>
            <a:pPr marL="342900" marR="0" lvl="0" indent="-342900" algn="r" defTabSz="457200" rtl="1" eaLnBrk="1" fontAlgn="auto" latinLnBrk="0" hangingPunct="1">
              <a:lnSpc>
                <a:spcPct val="107000"/>
              </a:lnSpc>
              <a:spcBef>
                <a:spcPts val="1000"/>
              </a:spcBef>
              <a:spcAft>
                <a:spcPts val="800"/>
              </a:spcAft>
              <a:buClr>
                <a:srgbClr val="A53010"/>
              </a:buClr>
              <a:buSzTx/>
              <a:buFont typeface="Wingdings 3" charset="2"/>
              <a:buChar char=""/>
              <a:tabLst/>
              <a:defRPr/>
            </a:pPr>
            <a:r>
              <a:rPr kumimoji="0" lang="ar-IQ" sz="2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كما هو الحال (</a:t>
            </a:r>
            <a:r>
              <a:rPr kumimoji="0" lang="ar-IQ" sz="2800" b="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Arial" panose="020B0604020202020204" pitchFamily="34" charset="0"/>
              </a:rPr>
              <a:t>في إنكلترا</a:t>
            </a:r>
            <a:r>
              <a:rPr kumimoji="0" lang="ar-IQ" sz="2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 اذا ظهرت فيها ما يسمى (</a:t>
            </a:r>
            <a:r>
              <a:rPr kumimoji="0" lang="ar-IQ" sz="2800" b="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Arial" panose="020B0604020202020204" pitchFamily="34" charset="0"/>
              </a:rPr>
              <a:t>بالمحاكم الإدارية</a:t>
            </a:r>
            <a:r>
              <a:rPr kumimoji="0" lang="ar-IQ" sz="2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 المستقلة عن القضاء العادي او المحاكم الخاصة ) للفصل بالمنازعات الإدارية دون ان تتقيد بالقانون العادي او الإجراءات المتبعة امام المحاكم القضائية مستهدفة تحقيق المصلحة العامة </a:t>
            </a:r>
            <a:endParaRPr kumimoji="0" lang="en-US" sz="2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endParaRPr>
          </a:p>
          <a:p>
            <a:pPr marL="342900" marR="0" lvl="0" indent="-342900" algn="r" defTabSz="457200" rtl="1" eaLnBrk="1" fontAlgn="auto" latinLnBrk="0" hangingPunct="1">
              <a:lnSpc>
                <a:spcPct val="107000"/>
              </a:lnSpc>
              <a:spcBef>
                <a:spcPts val="1000"/>
              </a:spcBef>
              <a:spcAft>
                <a:spcPts val="800"/>
              </a:spcAft>
              <a:buClr>
                <a:srgbClr val="A53010"/>
              </a:buClr>
              <a:buSzTx/>
              <a:buFont typeface="Wingdings 3" charset="2"/>
              <a:buChar char=""/>
              <a:tabLst/>
              <a:defRPr/>
            </a:pPr>
            <a:r>
              <a:rPr kumimoji="0" lang="ar-IQ" sz="2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كذلك بالنسبة (</a:t>
            </a:r>
            <a:r>
              <a:rPr kumimoji="0" lang="ar-IQ" sz="2800" b="0" i="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Arial" panose="020B0604020202020204" pitchFamily="34" charset="0"/>
              </a:rPr>
              <a:t>لمصر</a:t>
            </a:r>
            <a:r>
              <a:rPr kumimoji="0" lang="ar-IQ" sz="2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 كانت تعرف القانون الإداري في ان يكون لديها قضاء اداري مستقل (1946) وكان قضائها العادي يتبنى في </a:t>
            </a:r>
            <a:r>
              <a:rPr kumimoji="0" lang="ar-IQ" sz="2800" b="0" i="0" u="none" strike="noStrike" kern="1200" cap="none" spc="0" normalizeH="0" baseline="0" noProof="0" dirty="0" err="1">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احكامة</a:t>
            </a:r>
            <a:r>
              <a:rPr kumimoji="0" lang="ar-IQ" sz="2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 الكثير من مبادئ القانون الإداري كما ان العراق قبل ان يأخذ بالنظام المزدوج كان يعرف القانون الإداري وكانت احكام محاكمه العادية ولازالت </a:t>
            </a:r>
            <a:r>
              <a:rPr kumimoji="0" lang="ar-IQ" sz="2800" b="0" i="0" u="none" strike="noStrike" kern="1200" cap="none" spc="0" normalizeH="0" baseline="0" noProof="0" dirty="0" err="1">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تتاثر</a:t>
            </a:r>
            <a:r>
              <a:rPr kumimoji="0" lang="ar-IQ" sz="2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rPr>
              <a:t> بمبادئ ونظريات القانون في المنازعات الإدارية كاعترافها بوجود العقود الإدارية وتميزها عن العقود العادية واعترافها بقيام الرابطة التنظيمية بين الموظف والإدارة </a:t>
            </a:r>
            <a:endParaRPr kumimoji="0" lang="en-US" sz="28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endParaRPr>
          </a:p>
          <a:p>
            <a:endParaRPr lang="ar-IQ" sz="2800" dirty="0"/>
          </a:p>
        </p:txBody>
      </p:sp>
    </p:spTree>
    <p:extLst>
      <p:ext uri="{BB962C8B-B14F-4D97-AF65-F5344CB8AC3E}">
        <p14:creationId xmlns:p14="http://schemas.microsoft.com/office/powerpoint/2010/main" val="3692637265"/>
      </p:ext>
    </p:extLst>
  </p:cSld>
  <p:clrMapOvr>
    <a:masterClrMapping/>
  </p:clrMapOvr>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180</TotalTime>
  <Words>496</Words>
  <Application>Microsoft Office PowerPoint</Application>
  <PresentationFormat>شاشة عريضة</PresentationFormat>
  <Paragraphs>15</Paragraphs>
  <Slides>5</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5</vt:i4>
      </vt:variant>
    </vt:vector>
  </HeadingPairs>
  <TitlesOfParts>
    <vt:vector size="10" baseType="lpstr">
      <vt:lpstr>Arial</vt:lpstr>
      <vt:lpstr>Calibri</vt:lpstr>
      <vt:lpstr>Century Gothic</vt:lpstr>
      <vt:lpstr>Wingdings 3</vt:lpstr>
      <vt:lpstr>ربطة</vt:lpstr>
      <vt:lpstr>محاضرات في القانون الإداري  المرحلة الثانية  جامعة النهرين / كلية الحقوق  أستاذ المادة / د. كوثر صادق موسى 2024-2025</vt:lpstr>
      <vt:lpstr>                                                                           المحاضرة الاولى                                                          ماهية القانون الاداري  جامعة النهرين / كلية الحقوق  أستاذ المادة / د. كوثر صادق موس </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في القانون الإداري  المرحلة الثانية  جامعة النهرين / كلية الحقوق  أستاذ المادة / د. كوثر صادق موسى 2024-2025</dc:title>
  <dc:creator>Bookcenter</dc:creator>
  <cp:lastModifiedBy>Bookcenter</cp:lastModifiedBy>
  <cp:revision>8</cp:revision>
  <dcterms:created xsi:type="dcterms:W3CDTF">2025-10-08T18:19:58Z</dcterms:created>
  <dcterms:modified xsi:type="dcterms:W3CDTF">2025-10-08T21:20:53Z</dcterms:modified>
</cp:coreProperties>
</file>