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6F0713FB-B762-4E66-8171-9E34464C442A}"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4187885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6F0713FB-B762-4E66-8171-9E34464C442A}"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1993087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6F0713FB-B762-4E66-8171-9E34464C442A}"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E64C033-7B5B-4F51-8E59-2E560CA3F323}"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735753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6F0713FB-B762-4E66-8171-9E34464C442A}"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2153133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6F0713FB-B762-4E66-8171-9E34464C442A}"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E64C033-7B5B-4F51-8E59-2E560CA3F323}"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3050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6F0713FB-B762-4E66-8171-9E34464C442A}"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3219514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F0713FB-B762-4E66-8171-9E34464C442A}"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1533911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F0713FB-B762-4E66-8171-9E34464C442A}"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2264661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F0713FB-B762-4E66-8171-9E34464C442A}"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2238174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6F0713FB-B762-4E66-8171-9E34464C442A}"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1535073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6F0713FB-B762-4E66-8171-9E34464C442A}"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3416005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6F0713FB-B762-4E66-8171-9E34464C442A}" type="datetimeFigureOut">
              <a:rPr lang="ar-IQ" smtClean="0"/>
              <a:t>16/04/1447</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2025397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6F0713FB-B762-4E66-8171-9E34464C442A}" type="datetimeFigureOut">
              <a:rPr lang="ar-IQ" smtClean="0"/>
              <a:t>16/04/1447</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109592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713FB-B762-4E66-8171-9E34464C442A}" type="datetimeFigureOut">
              <a:rPr lang="ar-IQ" smtClean="0"/>
              <a:t>16/04/1447</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820347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6F0713FB-B762-4E66-8171-9E34464C442A}"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2339165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6F0713FB-B762-4E66-8171-9E34464C442A}"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E64C033-7B5B-4F51-8E59-2E560CA3F323}" type="slidenum">
              <a:rPr lang="ar-IQ" smtClean="0"/>
              <a:t>‹#›</a:t>
            </a:fld>
            <a:endParaRPr lang="ar-IQ"/>
          </a:p>
        </p:txBody>
      </p:sp>
    </p:spTree>
    <p:extLst>
      <p:ext uri="{BB962C8B-B14F-4D97-AF65-F5344CB8AC3E}">
        <p14:creationId xmlns:p14="http://schemas.microsoft.com/office/powerpoint/2010/main" val="685354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F0713FB-B762-4E66-8171-9E34464C442A}" type="datetimeFigureOut">
              <a:rPr lang="ar-IQ" smtClean="0"/>
              <a:t>16/04/1447</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E64C033-7B5B-4F51-8E59-2E560CA3F323}" type="slidenum">
              <a:rPr lang="ar-IQ" smtClean="0"/>
              <a:t>‹#›</a:t>
            </a:fld>
            <a:endParaRPr lang="ar-IQ"/>
          </a:p>
        </p:txBody>
      </p:sp>
    </p:spTree>
    <p:extLst>
      <p:ext uri="{BB962C8B-B14F-4D97-AF65-F5344CB8AC3E}">
        <p14:creationId xmlns:p14="http://schemas.microsoft.com/office/powerpoint/2010/main" val="2760786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2B23BAB-CAA9-4AB4-8D60-1F1583C28F4B}"/>
              </a:ext>
            </a:extLst>
          </p:cNvPr>
          <p:cNvSpPr>
            <a:spLocks noGrp="1"/>
          </p:cNvSpPr>
          <p:nvPr>
            <p:ph type="ctrTitle"/>
          </p:nvPr>
        </p:nvSpPr>
        <p:spPr>
          <a:xfrm>
            <a:off x="1371600" y="1364456"/>
            <a:ext cx="10161587" cy="4129087"/>
          </a:xfrm>
        </p:spPr>
        <p:txBody>
          <a:bodyPr/>
          <a:lstStyle/>
          <a:p>
            <a:pPr algn="ct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محاضرات في القانون الإداري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المرحلة الثانية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جامعة النهرين / كلية الحقوق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أستاذ المادة / د. كوثر صادق موسى</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2024-2025</a:t>
            </a:r>
            <a:endParaRPr lang="ar-IQ" dirty="0">
              <a:solidFill>
                <a:schemeClr val="tx1"/>
              </a:solidFill>
            </a:endParaRPr>
          </a:p>
        </p:txBody>
      </p:sp>
    </p:spTree>
    <p:extLst>
      <p:ext uri="{BB962C8B-B14F-4D97-AF65-F5344CB8AC3E}">
        <p14:creationId xmlns:p14="http://schemas.microsoft.com/office/powerpoint/2010/main" val="3855100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F522FAF-C8D1-41F5-B66A-5DFC1402B98D}"/>
              </a:ext>
            </a:extLst>
          </p:cNvPr>
          <p:cNvSpPr>
            <a:spLocks noGrp="1"/>
          </p:cNvSpPr>
          <p:nvPr>
            <p:ph type="title"/>
          </p:nvPr>
        </p:nvSpPr>
        <p:spPr>
          <a:xfrm>
            <a:off x="1" y="0"/>
            <a:ext cx="12192000" cy="1428750"/>
          </a:xfrm>
        </p:spPr>
        <p:txBody>
          <a:bodyPr>
            <a:normAutofit/>
          </a:bodyPr>
          <a:lstStyle/>
          <a:p>
            <a:pPr algn="r" rtl="1">
              <a:lnSpc>
                <a:spcPct val="107000"/>
              </a:lnSpc>
              <a:spcAft>
                <a:spcPts val="800"/>
              </a:spcAft>
            </a:pPr>
            <a:r>
              <a:rPr kumimoji="0" lang="ar-IQ" sz="20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المحاضرة الثالثة</a:t>
            </a:r>
            <a:b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t>خصائص القانون الإداري</a:t>
            </a:r>
            <a:br>
              <a:rPr kumimoji="0" lang="ar-IQ"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جامعة النهرين / كلية الحقوق </a:t>
            </a:r>
            <a:b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أستاذ المادة / د. كوثر صادق موس</a:t>
            </a:r>
            <a:endParaRPr lang="ar-IQ" dirty="0"/>
          </a:p>
        </p:txBody>
      </p:sp>
      <p:sp>
        <p:nvSpPr>
          <p:cNvPr id="3" name="عنصر نائب للمحتوى 2">
            <a:extLst>
              <a:ext uri="{FF2B5EF4-FFF2-40B4-BE49-F238E27FC236}">
                <a16:creationId xmlns:a16="http://schemas.microsoft.com/office/drawing/2014/main" id="{C7C798DB-029F-466D-BE93-3B6119E23D9C}"/>
              </a:ext>
            </a:extLst>
          </p:cNvPr>
          <p:cNvSpPr>
            <a:spLocks noGrp="1"/>
          </p:cNvSpPr>
          <p:nvPr>
            <p:ph idx="1"/>
          </p:nvPr>
        </p:nvSpPr>
        <p:spPr>
          <a:xfrm>
            <a:off x="200025" y="1700214"/>
            <a:ext cx="11991975" cy="5157785"/>
          </a:xfrm>
        </p:spPr>
        <p:txBody>
          <a:bodyPr>
            <a:normAutofit/>
          </a:bodyPr>
          <a:lstStyle/>
          <a:p>
            <a:pPr algn="r" rtl="1">
              <a:lnSpc>
                <a:spcPct val="107000"/>
              </a:lnSpc>
              <a:spcAft>
                <a:spcPts val="800"/>
              </a:spcAft>
            </a:pP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يتميز القانون الإداري ببعض الخصائص منها أنه قانون سريع التطور، وقانون غير مقنن، وأنه من صنع القضاء</a:t>
            </a:r>
            <a:r>
              <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pPr algn="r" rtl="1">
              <a:lnSpc>
                <a:spcPct val="107000"/>
              </a:lnSpc>
              <a:spcAft>
                <a:spcPts val="800"/>
              </a:spcAft>
            </a:pPr>
            <a:r>
              <a:rPr lang="ar-SA"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أولاً: قانون سريع التطور</a:t>
            </a:r>
            <a:r>
              <a:rPr lang="en-US"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br>
              <a:rPr lang="en-US" sz="2400" dirty="0">
                <a:effectLst/>
                <a:latin typeface="Calibri" panose="020F0502020204030204" pitchFamily="34" charset="0"/>
                <a:ea typeface="Calibri" panose="020F0502020204030204" pitchFamily="34" charset="0"/>
                <a:cs typeface="Arial" panose="020B0604020202020204" pitchFamily="34" charset="0"/>
              </a:rPr>
            </a:b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القانون الإداري يتأثر بالعوامل الاقتصادية والاجتماعية والسياسية في الدولة، وهي عوامل متغيرة باستمرار أو غير مستقرة نسبياً، فاتساع نشاط الدولة ونزوعها للتدخل في شؤون الأفراد وانتشار الأزمات الاقتصادية وظهور المرافق العامة الاقتصادية، وما إلى ذلك من ظواهر اقتصادية وسياسية وإدارية، وضرورة استيعاب القانون الإداري لهذه المتغيرات ومواجهتها أدى بالضرورة إلى التطور المستمر في أحكامه</a:t>
            </a:r>
            <a:r>
              <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pPr algn="r" rtl="1">
              <a:lnSpc>
                <a:spcPct val="107000"/>
              </a:lnSpc>
              <a:spcAft>
                <a:spcPts val="800"/>
              </a:spcAft>
            </a:pP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ويرجع أسباب تطوره التي تفوق التطور الاعتيادي في القوانين الأخرى وطبيعة المواضيع التي يعالجها، والتي تميز بنمط خاص لتعلقها بالمصلحة العامة وحسن تسيير وإدارة المرافق العامة، و جانب من أحكامه غير مستمدة من نصوص تشريعية وإنما من أحكام القضاء وخاصة القضاء الإداري الذي يتميز بأنه قضاء يبتدع الحلول للمنازعات الإدارية ولا يتقيد بأحكام القانون الخاص، إنما يسعى إلى خلق ما يتلاءم من ظروف كالمنازعة على حده تماشياً مع سرعة تطور العمل الإداري ومقتضيات سير المرافق العامة</a:t>
            </a:r>
            <a:r>
              <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endParaRPr lang="ar-IQ" dirty="0"/>
          </a:p>
        </p:txBody>
      </p:sp>
    </p:spTree>
    <p:extLst>
      <p:ext uri="{BB962C8B-B14F-4D97-AF65-F5344CB8AC3E}">
        <p14:creationId xmlns:p14="http://schemas.microsoft.com/office/powerpoint/2010/main" val="3963532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B3872471-BABC-4DF9-A8E8-8F6B049FC8E8}"/>
              </a:ext>
            </a:extLst>
          </p:cNvPr>
          <p:cNvSpPr>
            <a:spLocks noGrp="1"/>
          </p:cNvSpPr>
          <p:nvPr>
            <p:ph idx="1"/>
          </p:nvPr>
        </p:nvSpPr>
        <p:spPr>
          <a:xfrm>
            <a:off x="1243013" y="185737"/>
            <a:ext cx="10948987" cy="6858000"/>
          </a:xfrm>
        </p:spPr>
        <p:txBody>
          <a:bodyPr>
            <a:normAutofit lnSpcReduction="10000"/>
          </a:bodyPr>
          <a:lstStyle/>
          <a:p>
            <a:pPr algn="r" rtl="1">
              <a:lnSpc>
                <a:spcPct val="107000"/>
              </a:lnSpc>
              <a:spcAft>
                <a:spcPts val="800"/>
              </a:spcAft>
            </a:pPr>
            <a:r>
              <a:rPr lang="ar-SA"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ثانياً: قانون من صنع القضاء</a:t>
            </a:r>
            <a:r>
              <a:rPr lang="en-US"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br>
              <a:rPr lang="en-US" sz="2400" dirty="0">
                <a:effectLst/>
                <a:latin typeface="Calibri" panose="020F0502020204030204" pitchFamily="34" charset="0"/>
                <a:ea typeface="Calibri" panose="020F0502020204030204" pitchFamily="34" charset="0"/>
                <a:cs typeface="Arial" panose="020B0604020202020204" pitchFamily="34" charset="0"/>
              </a:rPr>
            </a:b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يتميز القانون الإداري أيضاً بأنه قانون قضائي نشأ عن طريق المبادئ والقواعد الإدارية التي خلقتها المحاكم، وقد ساعد على ذلك عدم تقنين أغلب قواعد القانون الإداري، فكان لابد للقضاء أن ينهض بهذه المهمة من خلال وضع </a:t>
            </a:r>
            <a:r>
              <a:rPr lang="ar-SA" sz="24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أسسة</a:t>
            </a: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SA" sz="24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ونظرياتة</a:t>
            </a:r>
            <a:r>
              <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br>
              <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IQ"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ودور </a:t>
            </a: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القاضي الإداري في هذا المجال كان متميزاً عن دور القضاء العادي، إذ ينحصر بتطبيق القانون المنازعة، دون أن </a:t>
            </a:r>
            <a:r>
              <a:rPr lang="ar-SA" sz="24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يتعداة</a:t>
            </a: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لخلق الحلول المناسبة التي تتفق مع طبيعة منازعات القانون الإداري, الامر الذي اضفى على قواعد القانون الإداري الطابع العلمي الذي يتماشى مع ظروف العامة ومقتضيات سيرها الحسن وتطويرها المستمر </a:t>
            </a:r>
            <a:endPar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ثالثاً: قانون غير مقنن</a:t>
            </a:r>
            <a:r>
              <a:rPr lang="en-US"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br>
              <a:rPr lang="en-US" sz="2400" dirty="0">
                <a:effectLst/>
                <a:latin typeface="Calibri" panose="020F0502020204030204" pitchFamily="34" charset="0"/>
                <a:ea typeface="Calibri" panose="020F0502020204030204" pitchFamily="34" charset="0"/>
                <a:cs typeface="Arial" panose="020B0604020202020204" pitchFamily="34" charset="0"/>
              </a:rPr>
            </a:b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يقصد بالتقنين أن يصدر المشرع مجموعة تشريعية تضم المبادئ والقواعد العامة والتفصيلية المتعلقة بفرع من فروع القانون، كما هو الحال في مدونة القانون المدني او مدونة قانون العقوبات، ولا يخفي ما لتدوين القواعد العامة والتفصيلية لقانون ما من أهمية من حيث أضافته الثبات والاستقرار على نصوص التشريع وسهولة الرجوع الى أحكامه</a:t>
            </a:r>
            <a:r>
              <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br>
              <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ويرجع عدم تقنين الى سرعة تطوره وتفرع وسعة مجالاته مما يجعل من الصعوبة جمع أحكامها في مدونة واحدة خاصة وان أحكامه في الغالب ذا طبيعة قضائية. اذا كان التقنين يعني عدم جمع احكام القانون الإداري</a:t>
            </a:r>
            <a:r>
              <a:rPr lang="ar-IQ"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في مجموعة او مدونة واحده فان ذلك لا ينفي وجود تفنيدات جزئية لبعض موضوعات القانون الإداري من ذلك وجود تشريعات خاصه للموظفين , ونزع الملكية للمنفعة العامة </a:t>
            </a:r>
            <a:endPar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ar-IQ" dirty="0"/>
          </a:p>
        </p:txBody>
      </p:sp>
    </p:spTree>
    <p:extLst>
      <p:ext uri="{BB962C8B-B14F-4D97-AF65-F5344CB8AC3E}">
        <p14:creationId xmlns:p14="http://schemas.microsoft.com/office/powerpoint/2010/main" val="3540807284"/>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110</TotalTime>
  <Words>440</Words>
  <Application>Microsoft Office PowerPoint</Application>
  <PresentationFormat>شاشة عريضة</PresentationFormat>
  <Paragraphs>7</Paragraphs>
  <Slides>3</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3</vt:i4>
      </vt:variant>
    </vt:vector>
  </HeadingPairs>
  <TitlesOfParts>
    <vt:vector size="8" baseType="lpstr">
      <vt:lpstr>Arial</vt:lpstr>
      <vt:lpstr>Calibri</vt:lpstr>
      <vt:lpstr>Century Gothic</vt:lpstr>
      <vt:lpstr>Wingdings 3</vt:lpstr>
      <vt:lpstr>ربطة</vt:lpstr>
      <vt:lpstr>محاضرات في القانون الإداري  المرحلة الثانية  جامعة النهرين / كلية الحقوق  أستاذ المادة / د. كوثر صادق موسى 2024-2025</vt:lpstr>
      <vt:lpstr>                                                                 المحاضرة الثالثة                                                    خصائص القانون الإداري جامعة النهرين / كلية الحقوق  أستاذ المادة / د. كوثر صادق موس</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القانون الإداري  المرحلة الثانية  جامعة النهرين / كلية الحقوق  أستاذ المادة / د. كوثر صادق موسى 2024-2025</dc:title>
  <dc:creator>Bookcenter</dc:creator>
  <cp:lastModifiedBy>Bookcenter</cp:lastModifiedBy>
  <cp:revision>5</cp:revision>
  <dcterms:created xsi:type="dcterms:W3CDTF">2025-10-08T19:34:46Z</dcterms:created>
  <dcterms:modified xsi:type="dcterms:W3CDTF">2025-10-08T21:25:18Z</dcterms:modified>
</cp:coreProperties>
</file>