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67" d="100"/>
          <a:sy n="67" d="100"/>
        </p:scale>
        <p:origin x="8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51165872-5B2B-4BAF-A37F-3FE1E45B2A9E}"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0909BB8-EA24-43B8-9978-EA21A6DF13DD}" type="slidenum">
              <a:rPr lang="ar-IQ" smtClean="0"/>
              <a:t>‹#›</a:t>
            </a:fld>
            <a:endParaRPr lang="ar-IQ"/>
          </a:p>
        </p:txBody>
      </p:sp>
    </p:spTree>
    <p:extLst>
      <p:ext uri="{BB962C8B-B14F-4D97-AF65-F5344CB8AC3E}">
        <p14:creationId xmlns:p14="http://schemas.microsoft.com/office/powerpoint/2010/main" val="2797643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51165872-5B2B-4BAF-A37F-3FE1E45B2A9E}"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909BB8-EA24-43B8-9978-EA21A6DF13DD}" type="slidenum">
              <a:rPr lang="ar-IQ" smtClean="0"/>
              <a:t>‹#›</a:t>
            </a:fld>
            <a:endParaRPr lang="ar-IQ"/>
          </a:p>
        </p:txBody>
      </p:sp>
    </p:spTree>
    <p:extLst>
      <p:ext uri="{BB962C8B-B14F-4D97-AF65-F5344CB8AC3E}">
        <p14:creationId xmlns:p14="http://schemas.microsoft.com/office/powerpoint/2010/main" val="1742298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51165872-5B2B-4BAF-A37F-3FE1E45B2A9E}"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909BB8-EA24-43B8-9978-EA21A6DF13DD}"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072615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51165872-5B2B-4BAF-A37F-3FE1E45B2A9E}"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909BB8-EA24-43B8-9978-EA21A6DF13DD}" type="slidenum">
              <a:rPr lang="ar-IQ" smtClean="0"/>
              <a:t>‹#›</a:t>
            </a:fld>
            <a:endParaRPr lang="ar-IQ"/>
          </a:p>
        </p:txBody>
      </p:sp>
    </p:spTree>
    <p:extLst>
      <p:ext uri="{BB962C8B-B14F-4D97-AF65-F5344CB8AC3E}">
        <p14:creationId xmlns:p14="http://schemas.microsoft.com/office/powerpoint/2010/main" val="23252434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51165872-5B2B-4BAF-A37F-3FE1E45B2A9E}"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909BB8-EA24-43B8-9978-EA21A6DF13DD}"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89119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51165872-5B2B-4BAF-A37F-3FE1E45B2A9E}"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909BB8-EA24-43B8-9978-EA21A6DF13DD}" type="slidenum">
              <a:rPr lang="ar-IQ" smtClean="0"/>
              <a:t>‹#›</a:t>
            </a:fld>
            <a:endParaRPr lang="ar-IQ"/>
          </a:p>
        </p:txBody>
      </p:sp>
    </p:spTree>
    <p:extLst>
      <p:ext uri="{BB962C8B-B14F-4D97-AF65-F5344CB8AC3E}">
        <p14:creationId xmlns:p14="http://schemas.microsoft.com/office/powerpoint/2010/main" val="27458814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1165872-5B2B-4BAF-A37F-3FE1E45B2A9E}"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909BB8-EA24-43B8-9978-EA21A6DF13DD}" type="slidenum">
              <a:rPr lang="ar-IQ" smtClean="0"/>
              <a:t>‹#›</a:t>
            </a:fld>
            <a:endParaRPr lang="ar-IQ"/>
          </a:p>
        </p:txBody>
      </p:sp>
    </p:spTree>
    <p:extLst>
      <p:ext uri="{BB962C8B-B14F-4D97-AF65-F5344CB8AC3E}">
        <p14:creationId xmlns:p14="http://schemas.microsoft.com/office/powerpoint/2010/main" val="2999944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1165872-5B2B-4BAF-A37F-3FE1E45B2A9E}"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909BB8-EA24-43B8-9978-EA21A6DF13DD}" type="slidenum">
              <a:rPr lang="ar-IQ" smtClean="0"/>
              <a:t>‹#›</a:t>
            </a:fld>
            <a:endParaRPr lang="ar-IQ"/>
          </a:p>
        </p:txBody>
      </p:sp>
    </p:spTree>
    <p:extLst>
      <p:ext uri="{BB962C8B-B14F-4D97-AF65-F5344CB8AC3E}">
        <p14:creationId xmlns:p14="http://schemas.microsoft.com/office/powerpoint/2010/main" val="1549850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1165872-5B2B-4BAF-A37F-3FE1E45B2A9E}"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909BB8-EA24-43B8-9978-EA21A6DF13DD}" type="slidenum">
              <a:rPr lang="ar-IQ" smtClean="0"/>
              <a:t>‹#›</a:t>
            </a:fld>
            <a:endParaRPr lang="ar-IQ"/>
          </a:p>
        </p:txBody>
      </p:sp>
    </p:spTree>
    <p:extLst>
      <p:ext uri="{BB962C8B-B14F-4D97-AF65-F5344CB8AC3E}">
        <p14:creationId xmlns:p14="http://schemas.microsoft.com/office/powerpoint/2010/main" val="2870634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51165872-5B2B-4BAF-A37F-3FE1E45B2A9E}"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909BB8-EA24-43B8-9978-EA21A6DF13DD}" type="slidenum">
              <a:rPr lang="ar-IQ" smtClean="0"/>
              <a:t>‹#›</a:t>
            </a:fld>
            <a:endParaRPr lang="ar-IQ"/>
          </a:p>
        </p:txBody>
      </p:sp>
    </p:spTree>
    <p:extLst>
      <p:ext uri="{BB962C8B-B14F-4D97-AF65-F5344CB8AC3E}">
        <p14:creationId xmlns:p14="http://schemas.microsoft.com/office/powerpoint/2010/main" val="4247044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51165872-5B2B-4BAF-A37F-3FE1E45B2A9E}"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0909BB8-EA24-43B8-9978-EA21A6DF13DD}" type="slidenum">
              <a:rPr lang="ar-IQ" smtClean="0"/>
              <a:t>‹#›</a:t>
            </a:fld>
            <a:endParaRPr lang="ar-IQ"/>
          </a:p>
        </p:txBody>
      </p:sp>
    </p:spTree>
    <p:extLst>
      <p:ext uri="{BB962C8B-B14F-4D97-AF65-F5344CB8AC3E}">
        <p14:creationId xmlns:p14="http://schemas.microsoft.com/office/powerpoint/2010/main" val="78081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51165872-5B2B-4BAF-A37F-3FE1E45B2A9E}" type="datetimeFigureOut">
              <a:rPr lang="ar-IQ" smtClean="0"/>
              <a:t>16/04/1447</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0909BB8-EA24-43B8-9978-EA21A6DF13DD}" type="slidenum">
              <a:rPr lang="ar-IQ" smtClean="0"/>
              <a:t>‹#›</a:t>
            </a:fld>
            <a:endParaRPr lang="ar-IQ"/>
          </a:p>
        </p:txBody>
      </p:sp>
    </p:spTree>
    <p:extLst>
      <p:ext uri="{BB962C8B-B14F-4D97-AF65-F5344CB8AC3E}">
        <p14:creationId xmlns:p14="http://schemas.microsoft.com/office/powerpoint/2010/main" val="3508683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51165872-5B2B-4BAF-A37F-3FE1E45B2A9E}" type="datetimeFigureOut">
              <a:rPr lang="ar-IQ" smtClean="0"/>
              <a:t>16/04/1447</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0909BB8-EA24-43B8-9978-EA21A6DF13DD}" type="slidenum">
              <a:rPr lang="ar-IQ" smtClean="0"/>
              <a:t>‹#›</a:t>
            </a:fld>
            <a:endParaRPr lang="ar-IQ"/>
          </a:p>
        </p:txBody>
      </p:sp>
    </p:spTree>
    <p:extLst>
      <p:ext uri="{BB962C8B-B14F-4D97-AF65-F5344CB8AC3E}">
        <p14:creationId xmlns:p14="http://schemas.microsoft.com/office/powerpoint/2010/main" val="2147899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165872-5B2B-4BAF-A37F-3FE1E45B2A9E}" type="datetimeFigureOut">
              <a:rPr lang="ar-IQ" smtClean="0"/>
              <a:t>16/04/1447</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0909BB8-EA24-43B8-9978-EA21A6DF13DD}" type="slidenum">
              <a:rPr lang="ar-IQ" smtClean="0"/>
              <a:t>‹#›</a:t>
            </a:fld>
            <a:endParaRPr lang="ar-IQ"/>
          </a:p>
        </p:txBody>
      </p:sp>
    </p:spTree>
    <p:extLst>
      <p:ext uri="{BB962C8B-B14F-4D97-AF65-F5344CB8AC3E}">
        <p14:creationId xmlns:p14="http://schemas.microsoft.com/office/powerpoint/2010/main" val="3291238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51165872-5B2B-4BAF-A37F-3FE1E45B2A9E}"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0909BB8-EA24-43B8-9978-EA21A6DF13DD}" type="slidenum">
              <a:rPr lang="ar-IQ" smtClean="0"/>
              <a:t>‹#›</a:t>
            </a:fld>
            <a:endParaRPr lang="ar-IQ"/>
          </a:p>
        </p:txBody>
      </p:sp>
    </p:spTree>
    <p:extLst>
      <p:ext uri="{BB962C8B-B14F-4D97-AF65-F5344CB8AC3E}">
        <p14:creationId xmlns:p14="http://schemas.microsoft.com/office/powerpoint/2010/main" val="2020887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51165872-5B2B-4BAF-A37F-3FE1E45B2A9E}"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909BB8-EA24-43B8-9978-EA21A6DF13DD}" type="slidenum">
              <a:rPr lang="ar-IQ" smtClean="0"/>
              <a:t>‹#›</a:t>
            </a:fld>
            <a:endParaRPr lang="ar-IQ"/>
          </a:p>
        </p:txBody>
      </p:sp>
    </p:spTree>
    <p:extLst>
      <p:ext uri="{BB962C8B-B14F-4D97-AF65-F5344CB8AC3E}">
        <p14:creationId xmlns:p14="http://schemas.microsoft.com/office/powerpoint/2010/main" val="439709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1165872-5B2B-4BAF-A37F-3FE1E45B2A9E}" type="datetimeFigureOut">
              <a:rPr lang="ar-IQ" smtClean="0"/>
              <a:t>16/04/1447</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0909BB8-EA24-43B8-9978-EA21A6DF13DD}" type="slidenum">
              <a:rPr lang="ar-IQ" smtClean="0"/>
              <a:t>‹#›</a:t>
            </a:fld>
            <a:endParaRPr lang="ar-IQ"/>
          </a:p>
        </p:txBody>
      </p:sp>
    </p:spTree>
    <p:extLst>
      <p:ext uri="{BB962C8B-B14F-4D97-AF65-F5344CB8AC3E}">
        <p14:creationId xmlns:p14="http://schemas.microsoft.com/office/powerpoint/2010/main" val="14886334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02BD5E9-9284-4E8F-9430-89E7DBA91B5D}"/>
              </a:ext>
            </a:extLst>
          </p:cNvPr>
          <p:cNvSpPr>
            <a:spLocks noGrp="1"/>
          </p:cNvSpPr>
          <p:nvPr>
            <p:ph type="ctrTitle"/>
          </p:nvPr>
        </p:nvSpPr>
        <p:spPr>
          <a:xfrm>
            <a:off x="1428750" y="1378743"/>
            <a:ext cx="9975850" cy="4100513"/>
          </a:xfrm>
        </p:spPr>
        <p:txBody>
          <a:bodyPr>
            <a:normAutofit/>
          </a:bodyPr>
          <a:lstStyle/>
          <a:p>
            <a:pPr algn="ct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محاضرات في القانون الإداري </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المرحلة الثانية </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جامعة النهرين / كلية الحقوق </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أستاذ المادة / د. كوثر صادق موسى</a:t>
            </a:r>
            <a:b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br>
            <a:r>
              <a:rPr kumimoji="0" lang="ar-IQ" sz="4900" b="0" i="0" u="none" strike="noStrike" kern="1200" cap="none" spc="0" normalizeH="0" baseline="0" noProof="0" dirty="0">
                <a:ln>
                  <a:noFill/>
                </a:ln>
                <a:solidFill>
                  <a:schemeClr val="tx1"/>
                </a:solidFill>
                <a:effectLst/>
                <a:uLnTx/>
                <a:uFillTx/>
                <a:latin typeface="Century Gothic" panose="020B0502020202020204"/>
                <a:ea typeface="+mj-ea"/>
                <a:cs typeface="Tahoma" panose="020B0604030504040204" pitchFamily="34" charset="0"/>
              </a:rPr>
              <a:t>2024-2025</a:t>
            </a:r>
            <a:endParaRPr lang="ar-IQ" dirty="0">
              <a:solidFill>
                <a:schemeClr val="tx1"/>
              </a:solidFill>
            </a:endParaRPr>
          </a:p>
        </p:txBody>
      </p:sp>
    </p:spTree>
    <p:extLst>
      <p:ext uri="{BB962C8B-B14F-4D97-AF65-F5344CB8AC3E}">
        <p14:creationId xmlns:p14="http://schemas.microsoft.com/office/powerpoint/2010/main" val="1103699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5259030-1AAD-4908-9DFD-F032E0535016}"/>
              </a:ext>
            </a:extLst>
          </p:cNvPr>
          <p:cNvSpPr>
            <a:spLocks noGrp="1"/>
          </p:cNvSpPr>
          <p:nvPr>
            <p:ph type="title"/>
          </p:nvPr>
        </p:nvSpPr>
        <p:spPr>
          <a:xfrm>
            <a:off x="0" y="0"/>
            <a:ext cx="12191999" cy="1280890"/>
          </a:xfrm>
        </p:spPr>
        <p:txBody>
          <a:bodyPr>
            <a:normAutofit fontScale="90000"/>
          </a:bodyPr>
          <a:lstStyle/>
          <a:p>
            <a:pPr algn="r"/>
            <a:r>
              <a:rPr kumimoji="0" lang="ar-IQ" sz="20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                                                                       </a:t>
            </a:r>
            <a: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المحاضرة الثانية </a:t>
            </a:r>
            <a:b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br>
            <a: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                                          </a:t>
            </a:r>
            <a:r>
              <a:rPr kumimoji="0" lang="ar-IQ" sz="2400" b="1"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ahoma" panose="020B0604030504040204" pitchFamily="34" charset="0"/>
              </a:rPr>
              <a:t>نشاة</a:t>
            </a:r>
            <a:r>
              <a:rPr kumimoji="0" lang="ar-IQ"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ahoma" panose="020B0604030504040204" pitchFamily="34" charset="0"/>
              </a:rPr>
              <a:t> القانون الإداري في فرنسا والعراق </a:t>
            </a:r>
            <a:br>
              <a:rPr kumimoji="0" lang="ar-IQ"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ahoma" panose="020B0604030504040204" pitchFamily="34" charset="0"/>
              </a:rPr>
            </a:br>
            <a: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جامعة النهرين / كلية الحقوق </a:t>
            </a:r>
            <a:b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br>
            <a: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أستاذ المادة / د. كوثر صادق موس</a:t>
            </a:r>
            <a:endParaRPr lang="ar-IQ" dirty="0"/>
          </a:p>
        </p:txBody>
      </p:sp>
      <p:sp>
        <p:nvSpPr>
          <p:cNvPr id="3" name="عنصر نائب للمحتوى 2">
            <a:extLst>
              <a:ext uri="{FF2B5EF4-FFF2-40B4-BE49-F238E27FC236}">
                <a16:creationId xmlns:a16="http://schemas.microsoft.com/office/drawing/2014/main" id="{ED586B7D-B2E8-47C0-8F16-538DB8CE0AF5}"/>
              </a:ext>
            </a:extLst>
          </p:cNvPr>
          <p:cNvSpPr>
            <a:spLocks noGrp="1"/>
          </p:cNvSpPr>
          <p:nvPr>
            <p:ph idx="1"/>
          </p:nvPr>
        </p:nvSpPr>
        <p:spPr>
          <a:xfrm>
            <a:off x="514351" y="1643063"/>
            <a:ext cx="11515725" cy="5214937"/>
          </a:xfrm>
        </p:spPr>
        <p:txBody>
          <a:bodyPr>
            <a:norm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ar-IQ" sz="4300" b="0" i="0" u="none" strike="noStrike" kern="1200" cap="none" spc="0" normalizeH="0" baseline="0" noProof="0" dirty="0">
                <a:ln w="0"/>
                <a:solidFill>
                  <a:srgbClr val="A53010"/>
                </a:solidFill>
                <a:effectLst>
                  <a:outerShdw blurRad="38100" dist="25400" dir="5400000" algn="ctr" rotWithShape="0">
                    <a:srgbClr val="6E747A">
                      <a:alpha val="43000"/>
                    </a:srgbClr>
                  </a:outerShdw>
                </a:effectLst>
                <a:uLnTx/>
                <a:uFillTx/>
                <a:latin typeface="Century Gothic" panose="020B0502020202020204"/>
                <a:ea typeface="+mn-ea"/>
                <a:cs typeface="Tahoma" panose="020B0604030504040204" pitchFamily="34" charset="0"/>
              </a:rPr>
              <a:t>فرنسا</a:t>
            </a:r>
            <a:endParaRPr kumimoji="0" lang="en-US" sz="24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Arial" panose="020B0604020202020204" pitchFamily="34" charset="0"/>
            </a:endParaRPr>
          </a:p>
          <a:p>
            <a:pPr marL="342900" marR="0" lvl="0" indent="-342900" algn="r" defTabSz="457200" rtl="1" eaLnBrk="1" fontAlgn="auto" latinLnBrk="0" hangingPunct="1">
              <a:lnSpc>
                <a:spcPct val="107000"/>
              </a:lnSpc>
              <a:spcBef>
                <a:spcPts val="1000"/>
              </a:spcBef>
              <a:spcAft>
                <a:spcPts val="800"/>
              </a:spcAft>
              <a:buClr>
                <a:srgbClr val="A53010"/>
              </a:buClr>
              <a:buSzTx/>
              <a:buFont typeface="Wingdings 3" charset="2"/>
              <a:buChar char=""/>
              <a:tabLst/>
              <a:defRPr/>
            </a:pPr>
            <a:r>
              <a:rPr kumimoji="0" lang="ar-IQ" sz="2400" b="1"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ساهمت الظروف التاريخية والسياسية الخاصة في فرنسا في نشأة واستقلال القانون والقضاء الإداريين وقد مرت هذه النشأة بعدة مراحل مرحلة قبل الثورة الفرنسية ومرحلة ما بعد الثورة الفرنسية على النحو الاتي :- </a:t>
            </a:r>
            <a:endParaRPr kumimoji="0" lang="en-US" sz="2400" b="1"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endParaRPr>
          </a:p>
          <a:p>
            <a:pPr marL="342900" marR="0" lvl="0" indent="-342900" algn="r" defTabSz="457200" rtl="1" eaLnBrk="1" fontAlgn="auto" latinLnBrk="0" hangingPunct="1">
              <a:lnSpc>
                <a:spcPct val="107000"/>
              </a:lnSpc>
              <a:spcBef>
                <a:spcPts val="1000"/>
              </a:spcBef>
              <a:spcAft>
                <a:spcPts val="800"/>
              </a:spcAft>
              <a:buClr>
                <a:srgbClr val="A53010"/>
              </a:buClr>
              <a:buSzTx/>
              <a:buFont typeface="Wingdings 3" charset="2"/>
              <a:buChar char=""/>
              <a:tabLst/>
              <a:defRPr/>
            </a:pPr>
            <a:r>
              <a:rPr kumimoji="0" lang="ar-IQ" sz="2400" b="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Arial" panose="020B0604020202020204" pitchFamily="34" charset="0"/>
              </a:rPr>
              <a:t>أولا المرحلة السابقة على قيام الثورة الفرنسية </a:t>
            </a:r>
          </a:p>
          <a:p>
            <a:pPr marL="0" marR="0" lvl="0" indent="0" algn="r" defTabSz="457200" rtl="1" eaLnBrk="1" fontAlgn="auto" latinLnBrk="0" hangingPunct="1">
              <a:lnSpc>
                <a:spcPct val="107000"/>
              </a:lnSpc>
              <a:spcBef>
                <a:spcPts val="1000"/>
              </a:spcBef>
              <a:spcAft>
                <a:spcPts val="800"/>
              </a:spcAft>
              <a:buClr>
                <a:srgbClr val="A53010"/>
              </a:buClr>
              <a:buSzTx/>
              <a:buNone/>
              <a:tabLst/>
              <a:defRPr/>
            </a:pPr>
            <a:r>
              <a:rPr kumimoji="0" lang="ar-IQ" sz="24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قبل قيام الثورة كان الملك يمارس جميع السلطات التشريع وبعض اختصاصات القضاء امام المحكمة العادية التي تنضر في جميع المنازعات ومنها الإدارية وكانت تسمى ( البرلمانات) (المحاكم القديمة) الا انها هذه المحاكم كانت تقف في مواجهة الإدارة من اجل المحافظة على امتيازاتها كما انها كانت تتدخل كثيرا في اعمال الإدارة وتعرقل خططها للإصلاح, أدى ذلك الى تشوية صورة القضاء الفرنسي واكتساب البرلمانات لكراهية الشعب لذلك الغت الجمعية التأسيسية هذا المحاكم بعد الثورة الفرنسية بنص صريح في قانون 16-24/8/179 اذي قضى بمنع السلطة القضائية من التدخل بشؤون السلطة الإدارية بشكل مطلق  </a:t>
            </a:r>
            <a:endParaRPr kumimoji="0" lang="en-US" sz="24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endParaRPr>
          </a:p>
          <a:p>
            <a:endParaRPr lang="ar-IQ" sz="1600" dirty="0"/>
          </a:p>
        </p:txBody>
      </p:sp>
    </p:spTree>
    <p:extLst>
      <p:ext uri="{BB962C8B-B14F-4D97-AF65-F5344CB8AC3E}">
        <p14:creationId xmlns:p14="http://schemas.microsoft.com/office/powerpoint/2010/main" val="2371864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5AFF7D25-7BBB-4A71-9BC7-A6C47A5CA7A9}"/>
              </a:ext>
            </a:extLst>
          </p:cNvPr>
          <p:cNvSpPr>
            <a:spLocks noGrp="1"/>
          </p:cNvSpPr>
          <p:nvPr>
            <p:ph idx="1"/>
          </p:nvPr>
        </p:nvSpPr>
        <p:spPr>
          <a:xfrm>
            <a:off x="1314451" y="135731"/>
            <a:ext cx="10748962" cy="6586537"/>
          </a:xfrm>
        </p:spPr>
        <p:txBody>
          <a:bodyPr>
            <a:normAutofit/>
          </a:bodyPr>
          <a:lstStyle/>
          <a:p>
            <a:pPr algn="r" rtl="1">
              <a:lnSpc>
                <a:spcPct val="107000"/>
              </a:lnSpc>
              <a:spcAft>
                <a:spcPts val="800"/>
              </a:spcAft>
            </a:pPr>
            <a:r>
              <a:rPr lang="ar-IQ" sz="24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ثانيا مرحلة الإدارة القاضية </a:t>
            </a:r>
          </a:p>
          <a:p>
            <a:pPr marL="0" indent="0" algn="r" rtl="1">
              <a:lnSpc>
                <a:spcPct val="107000"/>
              </a:lnSpc>
              <a:spcAft>
                <a:spcPts val="800"/>
              </a:spcAft>
              <a:buNone/>
            </a:pPr>
            <a:r>
              <a:rPr lang="ar-IQ"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بعد ان منعت المحاكم العادية من النظر في المنازعات الإدارية أسندت هذه المهمة الى الإدارة نفسها وسميت هذه المرحلة ( الوزير القاضي, الإدارة القاضية) فكانت الإدارة هي الخصم وهي الحكم في المنازعة الإدارية مما أدى الى تراكم الدعاوى وبطبيعة الحال كان هذا النظام مجافيا للمنطق والعدالة </a:t>
            </a:r>
            <a:endPar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IQ" sz="24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ثالثا مرحلة القضاء المقيد او المحجوز </a:t>
            </a:r>
            <a:endParaRPr lang="en-US" sz="24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0" indent="0" algn="r" rtl="1">
              <a:lnSpc>
                <a:spcPct val="107000"/>
              </a:lnSpc>
              <a:spcAft>
                <a:spcPts val="800"/>
              </a:spcAft>
              <a:buNone/>
            </a:pPr>
            <a:r>
              <a:rPr lang="ar-IQ"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بموجب دستور السنة الثامنة عام 1799 ادخل إصلاحات على نظام الإدارة القاضية بأنشاء (مجلس الدولة الفرنسي) ثم صدر قانون نص على انشاء مجالس الأقاليم الا ان دور مجلس الدولة كان (استشارياً) يقوم بتقديم المشورة في مجال التشريع والفتوى وعهد له بمهمة فحص المنازعات الا ان أحكامه في هذه المنازعات كانت مرهونة النفاذ بتصديق رئيس الدولة لذلك سميت مرحلة (القضاء المقيد) </a:t>
            </a:r>
            <a:endPar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IQ" sz="24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رابعا مرحلة القضاء المفوض </a:t>
            </a:r>
            <a:endParaRPr lang="en-US" sz="24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0" indent="0" algn="r" rtl="1">
              <a:lnSpc>
                <a:spcPct val="107000"/>
              </a:lnSpc>
              <a:spcAft>
                <a:spcPts val="800"/>
              </a:spcAft>
              <a:buNone/>
            </a:pPr>
            <a:r>
              <a:rPr lang="ar-IQ"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بعد ان استطاع مجلس الدولة ان يحظى بثقة الإدارة والافراد معا من خلال الاحكام القضائية التي صدرت عنه والتي حقق فيها التوازن بين المصلحة العامة وحماية حقوق الافراد صدر القانون 24 أيار 1872 مانحا لمجلس الدولة هيئة قضائية بالمعنى الحقيقي </a:t>
            </a:r>
            <a:endPar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ar-IQ" dirty="0"/>
          </a:p>
        </p:txBody>
      </p:sp>
    </p:spTree>
    <p:extLst>
      <p:ext uri="{BB962C8B-B14F-4D97-AF65-F5344CB8AC3E}">
        <p14:creationId xmlns:p14="http://schemas.microsoft.com/office/powerpoint/2010/main" val="3691527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F271B258-C084-4986-B517-9794F06EB2B9}"/>
              </a:ext>
            </a:extLst>
          </p:cNvPr>
          <p:cNvSpPr>
            <a:spLocks noGrp="1"/>
          </p:cNvSpPr>
          <p:nvPr>
            <p:ph idx="1"/>
          </p:nvPr>
        </p:nvSpPr>
        <p:spPr>
          <a:xfrm>
            <a:off x="1700213" y="242888"/>
            <a:ext cx="10215561" cy="6615112"/>
          </a:xfrm>
        </p:spPr>
        <p:txBody>
          <a:bodyPr/>
          <a:lstStyle/>
          <a:p>
            <a:pPr marL="0" indent="0" algn="r" rtl="1">
              <a:lnSpc>
                <a:spcPct val="107000"/>
              </a:lnSpc>
              <a:spcAft>
                <a:spcPts val="800"/>
              </a:spcAft>
              <a:buNone/>
            </a:pPr>
            <a:endParaRPr lang="ar-IQ" sz="2400" dirty="0">
              <a:latin typeface="Calibri" panose="020F0502020204030204" pitchFamily="34" charset="0"/>
              <a:ea typeface="Calibri" panose="020F0502020204030204" pitchFamily="34" charset="0"/>
              <a:cs typeface="Arial" panose="020B0604020202020204" pitchFamily="34" charset="0"/>
            </a:endParaRPr>
          </a:p>
          <a:p>
            <a:pPr marL="0" indent="0" algn="r" rtl="1">
              <a:lnSpc>
                <a:spcPct val="107000"/>
              </a:lnSpc>
              <a:spcAft>
                <a:spcPts val="800"/>
              </a:spcAft>
              <a:buNone/>
            </a:pPr>
            <a:endParaRPr lang="ar-IQ" sz="24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IQ" sz="2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قبل سنة 1989 كان العراق من دول القضاء الموحد حيث كانت محاكم القضاء العادي تفصل في جميع المنازعات الإدارية وغيرها لكن في عام 1989 بدء تنظيم القضاء الإداري في العراق عهد جديدا بظهور جهة القضاء الإداري الى جانب القضاء العادي, بأنشاء (محمة القضاء الإداري ) في التعديل الثاني رقم 106 لسنة 1989 وأعاد تنظيم مجلس انضباط موظفي الدولة, وبموجب التعديل الخامس لقانون مجلس الدولة العراقي رقم 17 لسنة 2013 تم انشاء محكمة الإدارية العليا تمارس ذات الاختصاص التي تمارسها محكمة التمييز وحدد القانون كذلك اختصاص محكمة قضاء الموظفين للنظر في الطعون المقدمة في العقوبات التأديبية الخاصة بالموظفين كما حدد التعديل الخامس اختصاص محكمة القضاء الإداري بالفصل في صحة الأوامر والقرارات الإدارية الفردية والتنظيمية التي تصدر عن الموظفين والهيئات والوزارات والجهات المرتبطة بالوزارة </a:t>
            </a:r>
            <a:endParaRPr lang="en-US" sz="24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ar-IQ" dirty="0"/>
          </a:p>
        </p:txBody>
      </p:sp>
      <p:sp>
        <p:nvSpPr>
          <p:cNvPr id="5" name="مستطيل 4">
            <a:extLst>
              <a:ext uri="{FF2B5EF4-FFF2-40B4-BE49-F238E27FC236}">
                <a16:creationId xmlns:a16="http://schemas.microsoft.com/office/drawing/2014/main" id="{F56DAA03-2C36-4E8E-A4E5-595DA4FB1C03}"/>
              </a:ext>
            </a:extLst>
          </p:cNvPr>
          <p:cNvSpPr/>
          <p:nvPr/>
        </p:nvSpPr>
        <p:spPr>
          <a:xfrm>
            <a:off x="10297926" y="242888"/>
            <a:ext cx="1483098" cy="707886"/>
          </a:xfrm>
          <a:prstGeom prst="rect">
            <a:avLst/>
          </a:prstGeom>
          <a:noFill/>
        </p:spPr>
        <p:txBody>
          <a:bodyPr wrap="none" lIns="91440" tIns="45720" rIns="91440" bIns="45720">
            <a:spAutoFit/>
          </a:bodyPr>
          <a:lstStyle/>
          <a:p>
            <a:pPr algn="ctr"/>
            <a:r>
              <a:rPr lang="ar-IQ" sz="4000" dirty="0">
                <a:ln w="0"/>
                <a:solidFill>
                  <a:schemeClr val="accent1"/>
                </a:solidFill>
                <a:effectLst>
                  <a:outerShdw blurRad="38100" dist="25400" dir="5400000" algn="ctr" rotWithShape="0">
                    <a:srgbClr val="6E747A">
                      <a:alpha val="43000"/>
                    </a:srgbClr>
                  </a:outerShdw>
                </a:effectLst>
              </a:rPr>
              <a:t>ا</a:t>
            </a:r>
            <a:r>
              <a:rPr lang="ar-IQ" sz="4000" b="0" cap="none" spc="0" dirty="0">
                <a:ln w="0"/>
                <a:solidFill>
                  <a:schemeClr val="accent1"/>
                </a:solidFill>
                <a:effectLst>
                  <a:outerShdw blurRad="38100" dist="25400" dir="5400000" algn="ctr" rotWithShape="0">
                    <a:srgbClr val="6E747A">
                      <a:alpha val="43000"/>
                    </a:srgbClr>
                  </a:outerShdw>
                </a:effectLst>
              </a:rPr>
              <a:t>لعراق</a:t>
            </a:r>
            <a:endParaRPr lang="ar-SA" sz="44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22245138"/>
      </p:ext>
    </p:extLst>
  </p:cSld>
  <p:clrMapOvr>
    <a:masterClrMapping/>
  </p:clrMapOvr>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122</TotalTime>
  <Words>478</Words>
  <Application>Microsoft Office PowerPoint</Application>
  <PresentationFormat>شاشة عريضة</PresentationFormat>
  <Paragraphs>16</Paragraphs>
  <Slides>4</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4</vt:i4>
      </vt:variant>
    </vt:vector>
  </HeadingPairs>
  <TitlesOfParts>
    <vt:vector size="9" baseType="lpstr">
      <vt:lpstr>Arial</vt:lpstr>
      <vt:lpstr>Calibri</vt:lpstr>
      <vt:lpstr>Century Gothic</vt:lpstr>
      <vt:lpstr>Wingdings 3</vt:lpstr>
      <vt:lpstr>ربطة</vt:lpstr>
      <vt:lpstr>محاضرات في القانون الإداري  المرحلة الثانية  جامعة النهرين / كلية الحقوق  أستاذ المادة / د. كوثر صادق موسى 2024-2025</vt:lpstr>
      <vt:lpstr>                                                                       المحاضرة الثانية                                            نشاة القانون الإداري في فرنسا والعراق  جامعة النهرين / كلية الحقوق  أستاذ المادة / د. كوثر صادق موس</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في القانون الإداري  المرحلة الثانية  جامعة النهرين / كلية الحقوق  أستاذ المادة / د. كوثر صادق موسى 2024-2025</dc:title>
  <dc:creator>Bookcenter</dc:creator>
  <cp:lastModifiedBy>Bookcenter</cp:lastModifiedBy>
  <cp:revision>6</cp:revision>
  <dcterms:created xsi:type="dcterms:W3CDTF">2025-10-08T19:19:14Z</dcterms:created>
  <dcterms:modified xsi:type="dcterms:W3CDTF">2025-10-08T21:21:55Z</dcterms:modified>
</cp:coreProperties>
</file>