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2645E73F-D340-4472-88F0-45DF0DBECCA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1758770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2645E73F-D340-4472-88F0-45DF0DBECCA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1447016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2645E73F-D340-4472-88F0-45DF0DBECCA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7DC9CE-673D-4005-B9E8-85B11E0BA6BB}"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87733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2645E73F-D340-4472-88F0-45DF0DBECCA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38489824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2645E73F-D340-4472-88F0-45DF0DBECCA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7DC9CE-673D-4005-B9E8-85B11E0BA6BB}"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43269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2645E73F-D340-4472-88F0-45DF0DBECCA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2732522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2645E73F-D340-4472-88F0-45DF0DBECCA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4209380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2645E73F-D340-4472-88F0-45DF0DBECCA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1200858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2645E73F-D340-4472-88F0-45DF0DBECCA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1659890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2645E73F-D340-4472-88F0-45DF0DBECCAC}"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2007830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2645E73F-D340-4472-88F0-45DF0DBECCA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467232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2645E73F-D340-4472-88F0-45DF0DBECCAC}" type="datetimeFigureOut">
              <a:rPr lang="ar-IQ" smtClean="0"/>
              <a:t>16/04/1447</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4150249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2645E73F-D340-4472-88F0-45DF0DBECCAC}" type="datetimeFigureOut">
              <a:rPr lang="ar-IQ" smtClean="0"/>
              <a:t>16/04/1447</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1798438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45E73F-D340-4472-88F0-45DF0DBECCAC}" type="datetimeFigureOut">
              <a:rPr lang="ar-IQ" smtClean="0"/>
              <a:t>16/04/1447</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805533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2645E73F-D340-4472-88F0-45DF0DBECCA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456586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2645E73F-D340-4472-88F0-45DF0DBECCAC}"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7DC9CE-673D-4005-B9E8-85B11E0BA6BB}" type="slidenum">
              <a:rPr lang="ar-IQ" smtClean="0"/>
              <a:t>‹#›</a:t>
            </a:fld>
            <a:endParaRPr lang="ar-IQ"/>
          </a:p>
        </p:txBody>
      </p:sp>
    </p:spTree>
    <p:extLst>
      <p:ext uri="{BB962C8B-B14F-4D97-AF65-F5344CB8AC3E}">
        <p14:creationId xmlns:p14="http://schemas.microsoft.com/office/powerpoint/2010/main" val="265352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645E73F-D340-4472-88F0-45DF0DBECCAC}" type="datetimeFigureOut">
              <a:rPr lang="ar-IQ" smtClean="0"/>
              <a:t>16/04/1447</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87DC9CE-673D-4005-B9E8-85B11E0BA6BB}" type="slidenum">
              <a:rPr lang="ar-IQ" smtClean="0"/>
              <a:t>‹#›</a:t>
            </a:fld>
            <a:endParaRPr lang="ar-IQ"/>
          </a:p>
        </p:txBody>
      </p:sp>
    </p:spTree>
    <p:extLst>
      <p:ext uri="{BB962C8B-B14F-4D97-AF65-F5344CB8AC3E}">
        <p14:creationId xmlns:p14="http://schemas.microsoft.com/office/powerpoint/2010/main" val="14858963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D70EE66-7E25-416E-8AAC-ED3088C030E9}"/>
              </a:ext>
            </a:extLst>
          </p:cNvPr>
          <p:cNvSpPr>
            <a:spLocks noGrp="1"/>
          </p:cNvSpPr>
          <p:nvPr>
            <p:ph type="ctrTitle"/>
          </p:nvPr>
        </p:nvSpPr>
        <p:spPr>
          <a:xfrm>
            <a:off x="1974851" y="1718966"/>
            <a:ext cx="8915399" cy="3420068"/>
          </a:xfrm>
        </p:spPr>
        <p:txBody>
          <a:bodyPr>
            <a:normAutofit fontScale="90000"/>
          </a:bodyPr>
          <a:lstStyle/>
          <a:p>
            <a:pPr algn="ct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محاضرات في القانون الإداري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المرحلة الثانية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جامعة النهرين / كلية الحقوق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أستاذ المادة / د. كوثر صادق موسى</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2024-2025</a:t>
            </a:r>
            <a:endParaRPr lang="ar-IQ" dirty="0">
              <a:solidFill>
                <a:schemeClr val="tx1"/>
              </a:solidFill>
            </a:endParaRPr>
          </a:p>
        </p:txBody>
      </p:sp>
    </p:spTree>
    <p:extLst>
      <p:ext uri="{BB962C8B-B14F-4D97-AF65-F5344CB8AC3E}">
        <p14:creationId xmlns:p14="http://schemas.microsoft.com/office/powerpoint/2010/main" val="3990459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F8D4407-14A2-42EE-8056-538F77272364}"/>
              </a:ext>
            </a:extLst>
          </p:cNvPr>
          <p:cNvSpPr>
            <a:spLocks noGrp="1"/>
          </p:cNvSpPr>
          <p:nvPr>
            <p:ph type="title"/>
          </p:nvPr>
        </p:nvSpPr>
        <p:spPr>
          <a:xfrm>
            <a:off x="1" y="-1"/>
            <a:ext cx="12191998" cy="1476376"/>
          </a:xfrm>
        </p:spPr>
        <p:txBody>
          <a:bodyPr>
            <a:normAutofit/>
          </a:bodyPr>
          <a:lstStyle/>
          <a:p>
            <a:pPr algn="r"/>
            <a:r>
              <a:rPr kumimoji="0" lang="ar-IQ" sz="20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المحاضرة الخامسة</a:t>
            </a:r>
            <a:b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t>أساس القانون الإداري / ج1</a:t>
            </a:r>
            <a:br>
              <a:rPr kumimoji="0" lang="ar-IQ"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جامعة النهرين / كلية الحقوق </a:t>
            </a:r>
            <a:b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أستاذ المادة / د. كوثر صادق موس</a:t>
            </a:r>
            <a:endParaRPr lang="ar-IQ" dirty="0"/>
          </a:p>
        </p:txBody>
      </p:sp>
      <p:sp>
        <p:nvSpPr>
          <p:cNvPr id="3" name="عنصر نائب للمحتوى 2">
            <a:extLst>
              <a:ext uri="{FF2B5EF4-FFF2-40B4-BE49-F238E27FC236}">
                <a16:creationId xmlns:a16="http://schemas.microsoft.com/office/drawing/2014/main" id="{4289A18D-FA9C-45AF-A4C2-5B192FAD92E4}"/>
              </a:ext>
            </a:extLst>
          </p:cNvPr>
          <p:cNvSpPr>
            <a:spLocks noGrp="1"/>
          </p:cNvSpPr>
          <p:nvPr>
            <p:ph idx="1"/>
          </p:nvPr>
        </p:nvSpPr>
        <p:spPr>
          <a:xfrm>
            <a:off x="857250" y="1476375"/>
            <a:ext cx="11334749" cy="5381625"/>
          </a:xfrm>
        </p:spPr>
        <p:txBody>
          <a:bodyPr>
            <a:normAutofit fontScale="77500" lnSpcReduction="20000"/>
          </a:bodyPr>
          <a:lstStyle/>
          <a:p>
            <a:r>
              <a:rPr lang="ar-IQ" sz="2800" dirty="0">
                <a:solidFill>
                  <a:schemeClr val="tx1"/>
                </a:solidFill>
                <a:latin typeface="Arial" panose="020B0604020202020204" pitchFamily="34" charset="0"/>
                <a:cs typeface="Arial" panose="020B0604020202020204" pitchFamily="34" charset="0"/>
              </a:rPr>
              <a:t>لابد من وضع معيار ثابت و مستقر لتحديد أساس القانون الإداري، و ظهر في هذا المجال عدة نظريات أو معايير رجع تعددها لمـا استمر طويلاً إنما راح يغلب على بعض تباعاً واندمـاج بعضها بالبعض الآخر لسد ما فيها من نقص أو قصور.</a:t>
            </a:r>
          </a:p>
          <a:p>
            <a:r>
              <a:rPr lang="ar-IQ" sz="3600" b="1" dirty="0">
                <a:solidFill>
                  <a:srgbClr val="FF0000"/>
                </a:solidFill>
                <a:latin typeface="Arial" panose="020B0604020202020204" pitchFamily="34" charset="0"/>
                <a:cs typeface="Arial" panose="020B0604020202020204" pitchFamily="34" charset="0"/>
              </a:rPr>
              <a:t>أولاً: معيار أعمال السلطة وأعمال الإدارة</a:t>
            </a:r>
          </a:p>
          <a:p>
            <a:r>
              <a:rPr lang="ar-IQ" sz="2800" b="1" dirty="0">
                <a:solidFill>
                  <a:schemeClr val="tx1"/>
                </a:solidFill>
                <a:latin typeface="Arial" panose="020B0604020202020204" pitchFamily="34" charset="0"/>
                <a:cs typeface="Arial" panose="020B0604020202020204" pitchFamily="34" charset="0"/>
              </a:rPr>
              <a:t>يقسم هذا المعيار أعمال الإدارة </a:t>
            </a:r>
            <a:r>
              <a:rPr lang="ar-IQ" sz="2800" b="1" dirty="0" err="1">
                <a:solidFill>
                  <a:schemeClr val="tx1"/>
                </a:solidFill>
                <a:latin typeface="Arial" panose="020B0604020202020204" pitchFamily="34" charset="0"/>
                <a:cs typeface="Arial" panose="020B0604020202020204" pitchFamily="34" charset="0"/>
              </a:rPr>
              <a:t>الىصنفين</a:t>
            </a:r>
            <a:r>
              <a:rPr lang="ar-IQ" sz="2800" b="1" dirty="0">
                <a:solidFill>
                  <a:schemeClr val="tx1"/>
                </a:solidFill>
                <a:latin typeface="Arial" panose="020B0604020202020204" pitchFamily="34" charset="0"/>
                <a:cs typeface="Arial" panose="020B0604020202020204" pitchFamily="34" charset="0"/>
              </a:rPr>
              <a:t>:</a:t>
            </a:r>
          </a:p>
          <a:p>
            <a:r>
              <a:rPr lang="ar-IQ" sz="2800" dirty="0">
                <a:solidFill>
                  <a:schemeClr val="tx1"/>
                </a:solidFill>
                <a:latin typeface="Arial" panose="020B0604020202020204" pitchFamily="34" charset="0"/>
                <a:cs typeface="Arial" panose="020B0604020202020204" pitchFamily="34" charset="0"/>
              </a:rPr>
              <a:t>أعمال سلطة وهي الأعمال التي تظهر فيها الإدارة بمظهر السلطة وتتمتع بحق الأمر والنهي. وهذا النوع من الأعمال تحكمه قواعد القانون الإداري ويخضع لاختصاص القضاء الإداري.</a:t>
            </a:r>
          </a:p>
          <a:p>
            <a:r>
              <a:rPr lang="ar-IQ" sz="2800" dirty="0">
                <a:solidFill>
                  <a:schemeClr val="tx1"/>
                </a:solidFill>
                <a:latin typeface="Arial" panose="020B0604020202020204" pitchFamily="34" charset="0"/>
                <a:cs typeface="Arial" panose="020B0604020202020204" pitchFamily="34" charset="0"/>
              </a:rPr>
              <a:t>	أعمال الإدارة العادية وهي الأعمال التي تباشرها الإدارة بذات الأسباب التي يلجأ إليها الأفراد وفي نفس ظروفهم، و تحكمها قواعد القانون الخاص و يختص بها القضاء العادي لأنها لا تتصف بصفة السلطة.</a:t>
            </a:r>
          </a:p>
          <a:p>
            <a:pPr marL="0" indent="0">
              <a:buNone/>
            </a:pPr>
            <a:r>
              <a:rPr lang="ar-IQ" sz="2800" dirty="0">
                <a:solidFill>
                  <a:schemeClr val="tx1"/>
                </a:solidFill>
                <a:latin typeface="Arial" panose="020B0604020202020204" pitchFamily="34" charset="0"/>
                <a:cs typeface="Arial" panose="020B0604020202020204" pitchFamily="34" charset="0"/>
              </a:rPr>
              <a:t>إلا أن القضاء الإداري لم يلبث أن هجر هذا المعيار وكان النقد الأساسي يتمثل في أنه ضيق إلى حد كبير من نطاق القانون الإداري ومن اختصاصات القضاء الإداري، فـ طبقاً لهذه النظرية تقتصر أعمال السلطة على القرارات الإدارية والأوامر التي تصدرها سلطات الضبط الإداري لحفظ النظام العام، وتستبعد من نطاق تطبيقها جميع الأعمال الأخرى من قبيل العقود الإدارية و أعمال الإدارة المادية.</a:t>
            </a:r>
          </a:p>
          <a:p>
            <a:pPr marL="0" indent="0">
              <a:buNone/>
            </a:pPr>
            <a:r>
              <a:rPr lang="ar-IQ" sz="2800" dirty="0">
                <a:solidFill>
                  <a:schemeClr val="tx1"/>
                </a:solidFill>
                <a:latin typeface="Arial" panose="020B0604020202020204" pitchFamily="34" charset="0"/>
                <a:cs typeface="Arial" panose="020B0604020202020204" pitchFamily="34" charset="0"/>
              </a:rPr>
              <a:t>كما أن هذا المعيار وبالرغم من بساطته ووضوحه صعب التطبيق في الواقع أو ليس من السهل التمييز بين أعمال السلطة وتصرفات الإدارة العادية نظراً لطبيعته و تداخل النشاط الإداري.</a:t>
            </a:r>
          </a:p>
          <a:p>
            <a:pPr marL="0" indent="0">
              <a:buNone/>
            </a:pPr>
            <a:r>
              <a:rPr lang="ar-IQ" sz="2800" dirty="0">
                <a:solidFill>
                  <a:schemeClr val="tx1"/>
                </a:solidFill>
                <a:latin typeface="Arial" panose="020B0604020202020204" pitchFamily="34" charset="0"/>
                <a:cs typeface="Arial" panose="020B0604020202020204" pitchFamily="34" charset="0"/>
              </a:rPr>
              <a:t>انصار هذا المعيار أنصار الفقه </a:t>
            </a:r>
            <a:r>
              <a:rPr lang="ar-IQ" sz="2800" dirty="0" err="1">
                <a:solidFill>
                  <a:schemeClr val="tx1"/>
                </a:solidFill>
                <a:latin typeface="Arial" panose="020B0604020202020204" pitchFamily="34" charset="0"/>
                <a:cs typeface="Arial" panose="020B0604020202020204" pitchFamily="34" charset="0"/>
              </a:rPr>
              <a:t>لافريير</a:t>
            </a:r>
            <a:r>
              <a:rPr lang="ar-IQ" sz="2800" dirty="0">
                <a:solidFill>
                  <a:schemeClr val="tx1"/>
                </a:solidFill>
                <a:latin typeface="Arial" panose="020B0604020202020204" pitchFamily="34" charset="0"/>
                <a:cs typeface="Arial" panose="020B0604020202020204" pitchFamily="34" charset="0"/>
              </a:rPr>
              <a:t> / </a:t>
            </a:r>
            <a:r>
              <a:rPr lang="ar-IQ" sz="2800" dirty="0" err="1">
                <a:solidFill>
                  <a:schemeClr val="tx1"/>
                </a:solidFill>
                <a:latin typeface="Arial" panose="020B0604020202020204" pitchFamily="34" charset="0"/>
                <a:cs typeface="Arial" panose="020B0604020202020204" pitchFamily="34" charset="0"/>
              </a:rPr>
              <a:t>وبارتلمي</a:t>
            </a:r>
            <a:endParaRPr lang="ar-IQ" sz="2800" dirty="0">
              <a:solidFill>
                <a:schemeClr val="tx1"/>
              </a:solidFill>
              <a:latin typeface="Arial" panose="020B0604020202020204" pitchFamily="34" charset="0"/>
              <a:cs typeface="Arial" panose="020B0604020202020204" pitchFamily="34" charset="0"/>
            </a:endParaRPr>
          </a:p>
          <a:p>
            <a:endParaRPr lang="ar-IQ" dirty="0"/>
          </a:p>
        </p:txBody>
      </p:sp>
    </p:spTree>
    <p:extLst>
      <p:ext uri="{BB962C8B-B14F-4D97-AF65-F5344CB8AC3E}">
        <p14:creationId xmlns:p14="http://schemas.microsoft.com/office/powerpoint/2010/main" val="823193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5C30EAD9-DD95-4FAE-9C01-30804B89BBF4}"/>
              </a:ext>
            </a:extLst>
          </p:cNvPr>
          <p:cNvSpPr>
            <a:spLocks noGrp="1"/>
          </p:cNvSpPr>
          <p:nvPr>
            <p:ph idx="1"/>
          </p:nvPr>
        </p:nvSpPr>
        <p:spPr>
          <a:xfrm>
            <a:off x="1585913" y="200025"/>
            <a:ext cx="10606087" cy="6858000"/>
          </a:xfrm>
        </p:spPr>
        <p:txBody>
          <a:bodyPr/>
          <a:lstStyle/>
          <a:p>
            <a:r>
              <a:rPr lang="ar-IQ" sz="2800" b="1" dirty="0">
                <a:solidFill>
                  <a:srgbClr val="FF0000"/>
                </a:solidFill>
                <a:latin typeface="Arial" panose="020B0604020202020204" pitchFamily="34" charset="0"/>
                <a:cs typeface="Arial" panose="020B0604020202020204" pitchFamily="34" charset="0"/>
              </a:rPr>
              <a:t>ثانياً: معيار المرفق العام</a:t>
            </a:r>
          </a:p>
          <a:p>
            <a:r>
              <a:rPr lang="ar-IQ" sz="2200" dirty="0">
                <a:solidFill>
                  <a:schemeClr val="tx1"/>
                </a:solidFill>
                <a:latin typeface="Arial" panose="020B0604020202020204" pitchFamily="34" charset="0"/>
                <a:cs typeface="Arial" panose="020B0604020202020204" pitchFamily="34" charset="0"/>
              </a:rPr>
              <a:t>أساس هذا المعيار قضية </a:t>
            </a:r>
            <a:r>
              <a:rPr lang="ar-IQ" sz="2200" dirty="0" err="1">
                <a:solidFill>
                  <a:schemeClr val="tx1"/>
                </a:solidFill>
                <a:latin typeface="Arial" panose="020B0604020202020204" pitchFamily="34" charset="0"/>
                <a:cs typeface="Arial" panose="020B0604020202020204" pitchFamily="34" charset="0"/>
              </a:rPr>
              <a:t>بلانكو</a:t>
            </a:r>
            <a:r>
              <a:rPr lang="ar-IQ" sz="2200" dirty="0">
                <a:solidFill>
                  <a:schemeClr val="tx1"/>
                </a:solidFill>
                <a:latin typeface="Arial" panose="020B0604020202020204" pitchFamily="34" charset="0"/>
                <a:cs typeface="Arial" panose="020B0604020202020204" pitchFamily="34" charset="0"/>
              </a:rPr>
              <a:t> الصادر عام ١٨٧٣ يمثل في نظر الفقه والقضاء حجر الزاوية في نظرية المرفق العام وتكملتها ووقائع هذه الحكم في أنه صدمت عربة صغيرة تتبع مصنع بورو طفلة فأوقعتها وجرحتها، فـرفع والد الطفلة النزاع إلى القضاء العادي طالباً التعويض من الدولة باعتبارها مسؤولة مدنياً عن الخطأ الذي ارتكبه عمال المصنع التابع لها، إلا أن المحكمة التنازع قررت أن الجهة المختصة بالنظر في النزاع هي القضاء الإداري و ليس القضاء العادي، و قضى بأنه "لا تختص المحاكم العادية إطلاقاً بنظر الدعاوى المقامة ضد الإدارة بسبب المرفق العامة أياً كان موضوعها، حتى لو كانت تستهدف قيام القضاء العادي بمجرد الحكم عليها بمبالغ مالية تعويضاً عن الأضرار الناشئة عن عملياتها دون إلغاء أو تعديل أو تفسير قرارات الإدارة".</a:t>
            </a:r>
          </a:p>
          <a:p>
            <a:r>
              <a:rPr lang="ar-IQ" sz="2200" dirty="0">
                <a:solidFill>
                  <a:schemeClr val="tx1"/>
                </a:solidFill>
                <a:latin typeface="Arial" panose="020B0604020202020204" pitchFamily="34" charset="0"/>
                <a:cs typeface="Arial" panose="020B0604020202020204" pitchFamily="34" charset="0"/>
              </a:rPr>
              <a:t>والمرفق العام بهذا المعنى هو النشاط الذي تتولاه الدولة أو الأشخاص العامة الأخرى مباشرة أو تعهد به إلى جهة أخرى تحت إشرافها ومراقبتها و توجيهها وذلك لإشباع حاجات ذات نفع عام تحقيقاً للصالح العام. وقد تجاوزت هذه النظرية الانتقادات التي وجهت لمعيار التفرقة بين أعمال السلطة و أعمال الإدارة العادية، فـشملت جميع نشاطات الإدارة المتصلة مباشرة بالمرافق العامة التي يحكمها القانون الإداري.</a:t>
            </a:r>
          </a:p>
          <a:p>
            <a:endParaRPr lang="ar-IQ" dirty="0"/>
          </a:p>
        </p:txBody>
      </p:sp>
    </p:spTree>
    <p:extLst>
      <p:ext uri="{BB962C8B-B14F-4D97-AF65-F5344CB8AC3E}">
        <p14:creationId xmlns:p14="http://schemas.microsoft.com/office/powerpoint/2010/main" val="1876295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0B58A33B-778D-492F-B67D-723E7173454B}"/>
              </a:ext>
            </a:extLst>
          </p:cNvPr>
          <p:cNvSpPr>
            <a:spLocks noGrp="1"/>
          </p:cNvSpPr>
          <p:nvPr>
            <p:ph idx="1"/>
          </p:nvPr>
        </p:nvSpPr>
        <p:spPr>
          <a:xfrm>
            <a:off x="1657350" y="185738"/>
            <a:ext cx="10534650" cy="6858000"/>
          </a:xfrm>
        </p:spPr>
        <p:txBody>
          <a:bodyPr/>
          <a:lstStyle/>
          <a:p>
            <a:r>
              <a:rPr lang="ar-IQ" sz="2200" dirty="0">
                <a:solidFill>
                  <a:schemeClr val="tx1"/>
                </a:solidFill>
                <a:latin typeface="Arial" panose="020B0604020202020204" pitchFamily="34" charset="0"/>
                <a:cs typeface="Arial" panose="020B0604020202020204" pitchFamily="34" charset="0"/>
              </a:rPr>
              <a:t>ويختص القضاء الإداري في نظر المنازعات الناشئة عنها والعقود الإدارية والأعمال المادية سواء أصدرت عن الدولة أو الأشخاص العامة الأخرى التابعة لها، ما دامت تهدف من هذه الأعمال إشباع حاجات ذات نفع عام تحقيقاً للصالح العام، مع ضرورة الإشارة الى استثناءين محدودين في هذا المجال يتعلق بإدارة الدولة أو الأشخاص التابعة لها لأموالها الخاصة فلا تكون في هذه الحالة أمام مرفق عام.</a:t>
            </a:r>
          </a:p>
          <a:p>
            <a:r>
              <a:rPr lang="ar-IQ" sz="2200" dirty="0">
                <a:solidFill>
                  <a:schemeClr val="tx1"/>
                </a:solidFill>
                <a:latin typeface="Arial" panose="020B0604020202020204" pitchFamily="34" charset="0"/>
                <a:cs typeface="Arial" panose="020B0604020202020204" pitchFamily="34" charset="0"/>
              </a:rPr>
              <a:t>عدول الإدارة عن استعمال وسائل القانون العام واستعمالها قواعد القانون الخاص في إدارة نشاط من نشاطاتها وفي هاتين الحالتين تطبق قواعد القانون الخاص، ويختص القضاء العادي بنظر المنازعات الناشئة عنها.</a:t>
            </a:r>
          </a:p>
          <a:p>
            <a:r>
              <a:rPr lang="ar-IQ" sz="2200" dirty="0">
                <a:solidFill>
                  <a:schemeClr val="tx1"/>
                </a:solidFill>
                <a:latin typeface="Arial" panose="020B0604020202020204" pitchFamily="34" charset="0"/>
                <a:cs typeface="Arial" panose="020B0604020202020204" pitchFamily="34" charset="0"/>
              </a:rPr>
              <a:t>ومن أبرز فقهاء هذه المدرسة تيسييه و </a:t>
            </a:r>
            <a:r>
              <a:rPr lang="ar-IQ" sz="2200" dirty="0" err="1">
                <a:solidFill>
                  <a:schemeClr val="tx1"/>
                </a:solidFill>
                <a:latin typeface="Arial" panose="020B0604020202020204" pitchFamily="34" charset="0"/>
                <a:cs typeface="Arial" panose="020B0604020202020204" pitchFamily="34" charset="0"/>
              </a:rPr>
              <a:t>ديجي</a:t>
            </a:r>
            <a:r>
              <a:rPr lang="ar-IQ" sz="2200" dirty="0">
                <a:solidFill>
                  <a:schemeClr val="tx1"/>
                </a:solidFill>
                <a:latin typeface="Arial" panose="020B0604020202020204" pitchFamily="34" charset="0"/>
                <a:cs typeface="Arial" panose="020B0604020202020204" pitchFamily="34" charset="0"/>
              </a:rPr>
              <a:t> و </a:t>
            </a:r>
            <a:r>
              <a:rPr lang="ar-IQ" sz="2200" dirty="0" err="1">
                <a:solidFill>
                  <a:schemeClr val="tx1"/>
                </a:solidFill>
                <a:latin typeface="Arial" panose="020B0604020202020204" pitchFamily="34" charset="0"/>
                <a:cs typeface="Arial" panose="020B0604020202020204" pitchFamily="34" charset="0"/>
              </a:rPr>
              <a:t>بونار</a:t>
            </a:r>
            <a:r>
              <a:rPr lang="ar-IQ" sz="2200" dirty="0">
                <a:solidFill>
                  <a:schemeClr val="tx1"/>
                </a:solidFill>
                <a:latin typeface="Arial" panose="020B0604020202020204" pitchFamily="34" charset="0"/>
                <a:cs typeface="Arial" panose="020B0604020202020204" pitchFamily="34" charset="0"/>
              </a:rPr>
              <a:t> وجيز.</a:t>
            </a:r>
          </a:p>
          <a:p>
            <a:r>
              <a:rPr lang="ar-IQ" sz="2200" dirty="0">
                <a:solidFill>
                  <a:schemeClr val="tx1"/>
                </a:solidFill>
                <a:latin typeface="Arial" panose="020B0604020202020204" pitchFamily="34" charset="0"/>
                <a:cs typeface="Arial" panose="020B0604020202020204" pitchFamily="34" charset="0"/>
              </a:rPr>
              <a:t>لم تلبث أن تراجعت هذه النظرية بفضل تطور الحياة الإدارية: والتغيرات التي طرأت في القواعد التي قامت عليها فكرة المرافق العامة.</a:t>
            </a:r>
          </a:p>
          <a:p>
            <a:r>
              <a:rPr lang="ar-IQ" sz="2200" dirty="0">
                <a:solidFill>
                  <a:schemeClr val="tx1"/>
                </a:solidFill>
                <a:latin typeface="Arial" panose="020B0604020202020204" pitchFamily="34" charset="0"/>
                <a:cs typeface="Arial" panose="020B0604020202020204" pitchFamily="34" charset="0"/>
              </a:rPr>
              <a:t>يتأثر من سياسة الاقتصاد الموجه والمبادئ الاشتراكية وزيادة تدخل الدولة في النشاط الاقتصادي والاجتماعي وما رافق ذلك من ظهور المرافق الاقتصادية والاجتماعية والصناعية والمرافق المهنية المختلفة.</a:t>
            </a:r>
          </a:p>
          <a:p>
            <a:r>
              <a:rPr lang="ar-IQ" sz="2200" dirty="0">
                <a:solidFill>
                  <a:schemeClr val="tx1"/>
                </a:solidFill>
                <a:latin typeface="Arial" panose="020B0604020202020204" pitchFamily="34" charset="0"/>
                <a:cs typeface="Arial" panose="020B0604020202020204" pitchFamily="34" charset="0"/>
              </a:rPr>
              <a:t>ومن الأسباب الأخرى لتراجع نظرية المرفق العام كما اصطلح على تسميتها ظهور مرافق عامة ذات نفع عام يديرها الأفراد أو الأشخاص المعنوية الخاصة.</a:t>
            </a:r>
          </a:p>
          <a:p>
            <a:r>
              <a:rPr lang="ar-IQ" sz="2200" dirty="0">
                <a:solidFill>
                  <a:schemeClr val="tx1"/>
                </a:solidFill>
                <a:latin typeface="Arial" panose="020B0604020202020204" pitchFamily="34" charset="0"/>
                <a:cs typeface="Arial" panose="020B0604020202020204" pitchFamily="34" charset="0"/>
              </a:rPr>
              <a:t>وأدت هذه التطورات مجتمعة الى صعوبة تحديد مضمون المرفق العام، مما </a:t>
            </a:r>
            <a:r>
              <a:rPr lang="ar-IQ" sz="2200" dirty="0" err="1">
                <a:solidFill>
                  <a:schemeClr val="tx1"/>
                </a:solidFill>
                <a:latin typeface="Arial" panose="020B0604020202020204" pitchFamily="34" charset="0"/>
                <a:cs typeface="Arial" panose="020B0604020202020204" pitchFamily="34" charset="0"/>
              </a:rPr>
              <a:t>دعى</a:t>
            </a:r>
            <a:r>
              <a:rPr lang="ar-IQ" sz="2200" dirty="0">
                <a:solidFill>
                  <a:schemeClr val="tx1"/>
                </a:solidFill>
                <a:latin typeface="Arial" panose="020B0604020202020204" pitchFamily="34" charset="0"/>
                <a:cs typeface="Arial" panose="020B0604020202020204" pitchFamily="34" charset="0"/>
              </a:rPr>
              <a:t> الفقه والقضاء إلى البحث عن معيار آخر للقانون الإداري.</a:t>
            </a:r>
          </a:p>
          <a:p>
            <a:endParaRPr lang="ar-IQ" dirty="0"/>
          </a:p>
        </p:txBody>
      </p:sp>
    </p:spTree>
    <p:extLst>
      <p:ext uri="{BB962C8B-B14F-4D97-AF65-F5344CB8AC3E}">
        <p14:creationId xmlns:p14="http://schemas.microsoft.com/office/powerpoint/2010/main" val="543604299"/>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54</TotalTime>
  <Words>674</Words>
  <Application>Microsoft Office PowerPoint</Application>
  <PresentationFormat>شاشة عريضة</PresentationFormat>
  <Paragraphs>20</Paragraphs>
  <Slides>4</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4</vt:i4>
      </vt:variant>
    </vt:vector>
  </HeadingPairs>
  <TitlesOfParts>
    <vt:vector size="9" baseType="lpstr">
      <vt:lpstr>Arial</vt:lpstr>
      <vt:lpstr>Calibri</vt:lpstr>
      <vt:lpstr>Century Gothic</vt:lpstr>
      <vt:lpstr>Wingdings 3</vt:lpstr>
      <vt:lpstr>ربطة</vt:lpstr>
      <vt:lpstr>محاضرات في القانون الإداري  المرحلة الثانية  جامعة النهرين / كلية الحقوق  أستاذ المادة / د. كوثر صادق موسى 2024-2025</vt:lpstr>
      <vt:lpstr>                                                                 المحاضرة الخامسة                                                    أساس القانون الإداري / ج1 جامعة النهرين / كلية الحقوق  أستاذ المادة / د. كوثر صادق موس</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Bookcenter</dc:creator>
  <cp:lastModifiedBy>Bookcenter</cp:lastModifiedBy>
  <cp:revision>5</cp:revision>
  <dcterms:created xsi:type="dcterms:W3CDTF">2025-10-08T20:29:32Z</dcterms:created>
  <dcterms:modified xsi:type="dcterms:W3CDTF">2025-10-08T21:24:00Z</dcterms:modified>
</cp:coreProperties>
</file>