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33DE3D9B-0014-4B81-9216-258C30235CB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4223210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33DE3D9B-0014-4B81-9216-258C30235CB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2520652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33DE3D9B-0014-4B81-9216-258C30235CB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73FACFB-D220-4674-AA94-3BF03C5FF8B9}"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150659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33DE3D9B-0014-4B81-9216-258C30235CB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244638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33DE3D9B-0014-4B81-9216-258C30235CB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73FACFB-D220-4674-AA94-3BF03C5FF8B9}"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94531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33DE3D9B-0014-4B81-9216-258C30235CB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157122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33DE3D9B-0014-4B81-9216-258C30235CB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28705183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33DE3D9B-0014-4B81-9216-258C30235CB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3342858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33DE3D9B-0014-4B81-9216-258C30235CB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60805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33DE3D9B-0014-4B81-9216-258C30235CB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31434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33DE3D9B-0014-4B81-9216-258C30235CB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198416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33DE3D9B-0014-4B81-9216-258C30235CBC}" type="datetimeFigureOut">
              <a:rPr lang="ar-IQ" smtClean="0"/>
              <a:t>16/04/1447</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4118710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33DE3D9B-0014-4B81-9216-258C30235CBC}" type="datetimeFigureOut">
              <a:rPr lang="ar-IQ" smtClean="0"/>
              <a:t>16/04/1447</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1560076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DE3D9B-0014-4B81-9216-258C30235CBC}" type="datetimeFigureOut">
              <a:rPr lang="ar-IQ" smtClean="0"/>
              <a:t>16/04/1447</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2506316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33DE3D9B-0014-4B81-9216-258C30235CB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147257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33DE3D9B-0014-4B81-9216-258C30235CB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73FACFB-D220-4674-AA94-3BF03C5FF8B9}" type="slidenum">
              <a:rPr lang="ar-IQ" smtClean="0"/>
              <a:t>‹#›</a:t>
            </a:fld>
            <a:endParaRPr lang="ar-IQ"/>
          </a:p>
        </p:txBody>
      </p:sp>
    </p:spTree>
    <p:extLst>
      <p:ext uri="{BB962C8B-B14F-4D97-AF65-F5344CB8AC3E}">
        <p14:creationId xmlns:p14="http://schemas.microsoft.com/office/powerpoint/2010/main" val="3873015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3DE3D9B-0014-4B81-9216-258C30235CBC}" type="datetimeFigureOut">
              <a:rPr lang="ar-IQ" smtClean="0"/>
              <a:t>16/04/1447</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73FACFB-D220-4674-AA94-3BF03C5FF8B9}" type="slidenum">
              <a:rPr lang="ar-IQ" smtClean="0"/>
              <a:t>‹#›</a:t>
            </a:fld>
            <a:endParaRPr lang="ar-IQ"/>
          </a:p>
        </p:txBody>
      </p:sp>
    </p:spTree>
    <p:extLst>
      <p:ext uri="{BB962C8B-B14F-4D97-AF65-F5344CB8AC3E}">
        <p14:creationId xmlns:p14="http://schemas.microsoft.com/office/powerpoint/2010/main" val="1537581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B4897B1-F8B7-423E-9C29-E78FC1C449CF}"/>
              </a:ext>
            </a:extLst>
          </p:cNvPr>
          <p:cNvSpPr>
            <a:spLocks noGrp="1"/>
          </p:cNvSpPr>
          <p:nvPr>
            <p:ph type="ctrTitle"/>
          </p:nvPr>
        </p:nvSpPr>
        <p:spPr>
          <a:xfrm>
            <a:off x="1917700" y="1640384"/>
            <a:ext cx="8915399" cy="3577231"/>
          </a:xfrm>
        </p:spPr>
        <p:txBody>
          <a:bodyPr>
            <a:normAutofit fontScale="90000"/>
          </a:bodyPr>
          <a:lstStyle/>
          <a:p>
            <a:pPr algn="ct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محاضرات في القانون الإداري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المرحلة الثانية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جامعة النهرين / كلية الحقوق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أستاذ المادة / د. كوثر صادق موسى</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2024-2025</a:t>
            </a:r>
            <a:endParaRPr lang="ar-IQ" dirty="0">
              <a:solidFill>
                <a:schemeClr val="tx1"/>
              </a:solidFill>
            </a:endParaRPr>
          </a:p>
        </p:txBody>
      </p:sp>
    </p:spTree>
    <p:extLst>
      <p:ext uri="{BB962C8B-B14F-4D97-AF65-F5344CB8AC3E}">
        <p14:creationId xmlns:p14="http://schemas.microsoft.com/office/powerpoint/2010/main" val="1287940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68FEDBF-807D-4009-BE73-BFEC5EA4FE5B}"/>
              </a:ext>
            </a:extLst>
          </p:cNvPr>
          <p:cNvSpPr>
            <a:spLocks noGrp="1"/>
          </p:cNvSpPr>
          <p:nvPr>
            <p:ph type="title"/>
          </p:nvPr>
        </p:nvSpPr>
        <p:spPr>
          <a:xfrm>
            <a:off x="0" y="0"/>
            <a:ext cx="12192000" cy="1643063"/>
          </a:xfrm>
        </p:spPr>
        <p:txBody>
          <a:bodyPr>
            <a:normAutofit/>
          </a:bodyPr>
          <a:lstStyle/>
          <a:p>
            <a:pPr algn="r"/>
            <a:r>
              <a:rPr kumimoji="0" lang="ar-IQ" sz="20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المحاضرة الرابعة</a:t>
            </a:r>
            <a:b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IQ"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t>مصادر القانون الإداري</a:t>
            </a:r>
            <a:br>
              <a:rPr kumimoji="0" lang="ar-IQ"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جامعة النهرين / كلية الحقوق </a:t>
            </a:r>
            <a:b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أستاذ المادة / د. كوثر صادق موس</a:t>
            </a:r>
            <a:endParaRPr lang="ar-IQ" dirty="0"/>
          </a:p>
        </p:txBody>
      </p:sp>
      <p:sp>
        <p:nvSpPr>
          <p:cNvPr id="3" name="عنصر نائب للمحتوى 2">
            <a:extLst>
              <a:ext uri="{FF2B5EF4-FFF2-40B4-BE49-F238E27FC236}">
                <a16:creationId xmlns:a16="http://schemas.microsoft.com/office/drawing/2014/main" id="{7651557E-97A3-406B-8F91-674D54CDE739}"/>
              </a:ext>
            </a:extLst>
          </p:cNvPr>
          <p:cNvSpPr>
            <a:spLocks noGrp="1"/>
          </p:cNvSpPr>
          <p:nvPr>
            <p:ph idx="1"/>
          </p:nvPr>
        </p:nvSpPr>
        <p:spPr>
          <a:xfrm>
            <a:off x="128588" y="1643063"/>
            <a:ext cx="12063412" cy="5214937"/>
          </a:xfrm>
        </p:spPr>
        <p:txBody>
          <a:bodyPr>
            <a:normAutofit/>
          </a:bodyPr>
          <a:lstStyle/>
          <a:p>
            <a:r>
              <a:rPr lang="ar-IQ" sz="2600" b="1" dirty="0">
                <a:solidFill>
                  <a:srgbClr val="FF0000"/>
                </a:solidFill>
                <a:latin typeface="Arial" panose="020B0604020202020204" pitchFamily="34" charset="0"/>
                <a:cs typeface="Arial" panose="020B0604020202020204" pitchFamily="34" charset="0"/>
              </a:rPr>
              <a:t>أولاً/ التشريع: </a:t>
            </a:r>
            <a:r>
              <a:rPr lang="ar-IQ" sz="2400" dirty="0">
                <a:solidFill>
                  <a:schemeClr val="tx1"/>
                </a:solidFill>
                <a:latin typeface="Arial" panose="020B0604020202020204" pitchFamily="34" charset="0"/>
                <a:cs typeface="Arial" panose="020B0604020202020204" pitchFamily="34" charset="0"/>
              </a:rPr>
              <a:t>يقصد بالتشريع كمصدر للقانون الإداري مجموعة القواعد القانونية المكتوبة الصادرة من السلطة المختصة في الدولة، و قد تكون هذه السلطة سلطة تأسيسية فيكون التشريع دستورياً، أما إذا كانت السلطة تشريعية فيكون التشريع عادياً ويطلق عليه اصطلاح القانون، وأخيراً إذا كانت هذه السلطة تنفيذية فإننا نكون أمام ما يمكن تسميته بالتشريعات الفرعية أو اللوائح، و يتميز التشريع عن غيره من المصادر الأخرى بوضوحه و تحديده و سهولة تعديله.</a:t>
            </a:r>
          </a:p>
          <a:p>
            <a:r>
              <a:rPr lang="ar-IQ" sz="2400" dirty="0">
                <a:solidFill>
                  <a:srgbClr val="FF0000"/>
                </a:solidFill>
                <a:latin typeface="Arial" panose="020B0604020202020204" pitchFamily="34" charset="0"/>
                <a:cs typeface="Arial" panose="020B0604020202020204" pitchFamily="34" charset="0"/>
              </a:rPr>
              <a:t>١ - التشريع الدستوري: </a:t>
            </a:r>
            <a:r>
              <a:rPr lang="ar-IQ" sz="2400" dirty="0">
                <a:solidFill>
                  <a:schemeClr val="tx1"/>
                </a:solidFill>
                <a:latin typeface="Arial" panose="020B0604020202020204" pitchFamily="34" charset="0"/>
                <a:cs typeface="Arial" panose="020B0604020202020204" pitchFamily="34" charset="0"/>
              </a:rPr>
              <a:t>تعد التشريعات الدستورية المصدر الأساسي و الرسمي للقانون الإداري، و تقع التشريعات الدستورية في قمة الهرم القانوني، و تسمو على القواعد القانونية الأخرى جميعاً، فهي تحدد شكل الدولة ونظام الحكم فيها وعلاقتها بالمواطنين، و تتضمن التشريعات الدستورية بعض الموضوعات المتعلقة بالقانون الإداري، كتنظيم الجهاز الإداري في الدولة و نشاطه وحقوق الأفراد وحرياتهم و يتوجب على الإدارة بوصفها جهاز السلطة التنفيذية أن تلتزم بالمبادئ التي جاء بها الدستور و لا يحق لها مخالفتها و إلا عدت أعمالها مخالفة لمبدأ المشروعية مما يعرضها للإلغاء والتعويض عما تسببه من أضرار. والقواعد الدستورية يقصد بها مجموعة القواعد المكتوبة في وثيقة أو عدة وثائق دستورية فحسب فمن الممكن أن تكون تلك القواعد غير مكتوبة في ظل دستور عرفي يتمتع بسمو القواعد الدستورية المكتوبة ذاتها.</a:t>
            </a:r>
          </a:p>
          <a:p>
            <a:endParaRPr lang="ar-IQ" dirty="0"/>
          </a:p>
        </p:txBody>
      </p:sp>
    </p:spTree>
    <p:extLst>
      <p:ext uri="{BB962C8B-B14F-4D97-AF65-F5344CB8AC3E}">
        <p14:creationId xmlns:p14="http://schemas.microsoft.com/office/powerpoint/2010/main" val="925362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36413F0F-5E88-4855-ADC3-8F4E7C5F34B6}"/>
              </a:ext>
            </a:extLst>
          </p:cNvPr>
          <p:cNvSpPr>
            <a:spLocks noGrp="1"/>
          </p:cNvSpPr>
          <p:nvPr>
            <p:ph idx="1"/>
          </p:nvPr>
        </p:nvSpPr>
        <p:spPr>
          <a:xfrm>
            <a:off x="1485901" y="285751"/>
            <a:ext cx="10706099" cy="6858000"/>
          </a:xfrm>
        </p:spPr>
        <p:txBody>
          <a:bodyPr/>
          <a:lstStyle/>
          <a:p>
            <a:r>
              <a:rPr lang="ar-IQ" sz="2400" dirty="0">
                <a:solidFill>
                  <a:srgbClr val="FF0000"/>
                </a:solidFill>
                <a:latin typeface="Arial" panose="020B0604020202020204" pitchFamily="34" charset="0"/>
                <a:cs typeface="Arial" panose="020B0604020202020204" pitchFamily="34" charset="0"/>
              </a:rPr>
              <a:t>٢- التشريع العادي: </a:t>
            </a:r>
            <a:r>
              <a:rPr lang="ar-IQ" sz="2400" dirty="0">
                <a:solidFill>
                  <a:schemeClr val="tx1"/>
                </a:solidFill>
                <a:latin typeface="Arial" panose="020B0604020202020204" pitchFamily="34" charset="0"/>
                <a:cs typeface="Arial" panose="020B0604020202020204" pitchFamily="34" charset="0"/>
              </a:rPr>
              <a:t>يُقصد بالتشريع الذي يأتي بالمرتبة الثانية بعد الدستور من حيث التدرج التشريعي باعتباره صادراً من الهيئة التشريعية المعبرة عن الإرادة العامة وله صاحبة الاختصاص في ذلك والإدارة بوصفها السلطة التنفيذية تخضع لأحكام القانون فإذا خالفت حكم القانون أو صدر عنها عمل إداري استناداً الى قانون غير دستوري وجب إلغاءه.</a:t>
            </a:r>
          </a:p>
          <a:p>
            <a:r>
              <a:rPr lang="ar-IQ" sz="2400" dirty="0">
                <a:solidFill>
                  <a:srgbClr val="FF0000"/>
                </a:solidFill>
                <a:latin typeface="Arial" panose="020B0604020202020204" pitchFamily="34" charset="0"/>
                <a:cs typeface="Arial" panose="020B0604020202020204" pitchFamily="34" charset="0"/>
              </a:rPr>
              <a:t>٣- التشريع الفرعي أو اللوائح: </a:t>
            </a:r>
            <a:r>
              <a:rPr lang="ar-IQ" sz="2400" dirty="0">
                <a:solidFill>
                  <a:schemeClr val="tx1"/>
                </a:solidFill>
                <a:latin typeface="Arial" panose="020B0604020202020204" pitchFamily="34" charset="0"/>
                <a:cs typeface="Arial" panose="020B0604020202020204" pitchFamily="34" charset="0"/>
              </a:rPr>
              <a:t>وهي التي تصدرها السلطة التنفيذية ومما يسمى التشريع الفرعي وفي مصر تسمى اللوائح الإدارية بينما تسمى في العراق الأنظمة وهي قواعد عامة ومجردة واجبة الاحترام تلي التشريع العادي في مرتبتها في سلم التدرج القانوني وتخضع لرقابة القضاء الإداري باعتبارها أعمال إدارية يجب أن تكون متفقة مع القانون.</a:t>
            </a:r>
          </a:p>
          <a:p>
            <a:pPr algn="r" rtl="1">
              <a:lnSpc>
                <a:spcPct val="107000"/>
              </a:lnSpc>
              <a:spcAft>
                <a:spcPts val="800"/>
              </a:spcAft>
            </a:pPr>
            <a:r>
              <a:rPr lang="ar-SA"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وتتكون من أربعة أنواع</a:t>
            </a:r>
            <a:r>
              <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endParaRPr lang="en-US"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أ/ اللوائح الضبطية أو البوليسية</a:t>
            </a:r>
            <a:r>
              <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IQ"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SA"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تختص الهيئة التنفيذية بإصدار لوائح الضبط الإداري المتعلقة  </a:t>
            </a:r>
            <a:r>
              <a:rPr lang="ar-IQ" sz="2400" dirty="0">
                <a:solidFill>
                  <a:schemeClr val="tx1"/>
                </a:solidFill>
                <a:latin typeface="Calibri" panose="020F0502020204030204" pitchFamily="34" charset="0"/>
                <a:ea typeface="Calibri" panose="020F0502020204030204" pitchFamily="34" charset="0"/>
                <a:cs typeface="Arial" panose="020B0604020202020204" pitchFamily="34" charset="0"/>
              </a:rPr>
              <a:t>ب</a:t>
            </a:r>
            <a:r>
              <a:rPr lang="ar-SA"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المحافظة على الأمن العام والصحة العامة والسكينة العامة من ذلك اللوائح الخاصة بـ مكافحة الضوضاء أو غلق المحال المضرة بالصحة العامة، نص الدستور العراقي لسنة ٢٠٠٥ في المادة ٨٠ على صلاحية مجلس الوزراء في إصدار الأنظمة والتعليمات والقرارات بهدف تنفيذ القانون</a:t>
            </a:r>
            <a:r>
              <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endParaRPr lang="en-US"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ar-IQ" sz="2400" dirty="0">
              <a:solidFill>
                <a:schemeClr val="tx1"/>
              </a:solidFill>
              <a:latin typeface="Arial" panose="020B0604020202020204" pitchFamily="34" charset="0"/>
              <a:cs typeface="Arial" panose="020B0604020202020204" pitchFamily="34" charset="0"/>
            </a:endParaRPr>
          </a:p>
          <a:p>
            <a:pPr marL="0" indent="0">
              <a:buNone/>
            </a:pPr>
            <a:endParaRPr lang="ar-IQ" dirty="0"/>
          </a:p>
        </p:txBody>
      </p:sp>
    </p:spTree>
    <p:extLst>
      <p:ext uri="{BB962C8B-B14F-4D97-AF65-F5344CB8AC3E}">
        <p14:creationId xmlns:p14="http://schemas.microsoft.com/office/powerpoint/2010/main" val="739444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BDBF934C-D005-4EA1-B7E8-B870B743E5C5}"/>
              </a:ext>
            </a:extLst>
          </p:cNvPr>
          <p:cNvSpPr>
            <a:spLocks noGrp="1"/>
          </p:cNvSpPr>
          <p:nvPr>
            <p:ph idx="1"/>
          </p:nvPr>
        </p:nvSpPr>
        <p:spPr>
          <a:xfrm>
            <a:off x="1700213" y="257176"/>
            <a:ext cx="10491787" cy="6858000"/>
          </a:xfrm>
        </p:spPr>
        <p:txBody>
          <a:bodyPr/>
          <a:lstStyle/>
          <a:p>
            <a:r>
              <a:rPr lang="ar-IQ" sz="2400" dirty="0">
                <a:solidFill>
                  <a:srgbClr val="FF0000"/>
                </a:solidFill>
                <a:latin typeface="Arial" panose="020B0604020202020204" pitchFamily="34" charset="0"/>
                <a:cs typeface="Arial" panose="020B0604020202020204" pitchFamily="34" charset="0"/>
              </a:rPr>
              <a:t>ب/ لوائح الضرورة: </a:t>
            </a:r>
            <a:r>
              <a:rPr lang="ar-IQ" sz="2400" dirty="0">
                <a:solidFill>
                  <a:schemeClr val="tx1"/>
                </a:solidFill>
                <a:latin typeface="Arial" panose="020B0604020202020204" pitchFamily="34" charset="0"/>
                <a:cs typeface="Arial" panose="020B0604020202020204" pitchFamily="34" charset="0"/>
              </a:rPr>
              <a:t>هي القرارات التي تصدرها السلطة التنفيذية في غيبة البرلمان أو السلطة التشريعية لمواجهة ظروف استثنائية عاجلة تهدد أمن الدولة وسلامتها، فـ تملك السلطة التنفيذية من خلالها أن تنظم أمور ينظمها القانون أصلاً ويجب أن تعرض هذه القرارات على السلطة التشريعية في أقرب فرصة لإصدارها، فقد أشار دستور العراق لسنة ١٩٧٠ في المادة ٥٧ على أنه لرئيس الجمهورية عند الاقتضاء إصدار قرارات لها قوة القانون ... ولم يشر دستور ٢٠٠٥ إلى هذا النوع من اللوائح.</a:t>
            </a:r>
          </a:p>
          <a:p>
            <a:r>
              <a:rPr lang="ar-IQ" sz="2400" dirty="0">
                <a:solidFill>
                  <a:srgbClr val="FF0000"/>
                </a:solidFill>
                <a:latin typeface="Arial" panose="020B0604020202020204" pitchFamily="34" charset="0"/>
                <a:cs typeface="Arial" panose="020B0604020202020204" pitchFamily="34" charset="0"/>
              </a:rPr>
              <a:t>ج/ اللوائح التفويضية: </a:t>
            </a:r>
            <a:r>
              <a:rPr lang="ar-IQ" sz="2400" dirty="0">
                <a:solidFill>
                  <a:schemeClr val="tx1"/>
                </a:solidFill>
                <a:latin typeface="Arial" panose="020B0604020202020204" pitchFamily="34" charset="0"/>
                <a:cs typeface="Arial" panose="020B0604020202020204" pitchFamily="34" charset="0"/>
              </a:rPr>
              <a:t>تصدر الهيئة التنفيذية هذا النوع من اللوائح بتفويض من الهيئة التشريعية التي يمثلها البرلمان في العراق في موضوع كانت تدخل أصلاً ضمن اختصاصه، ومن ذلك اختصاصها بإصدار اللوائح الخاصة بإنشاء وتنظيم المؤسسات والهيئات والمصالح والشركات العامة لممارسة الاختصاصات ذات الطبيعة الاستراتيجية وتحديد أهدافها واختصاصاتها.</a:t>
            </a:r>
          </a:p>
          <a:p>
            <a:r>
              <a:rPr lang="ar-IQ" sz="2400" dirty="0">
                <a:solidFill>
                  <a:srgbClr val="FF0000"/>
                </a:solidFill>
                <a:latin typeface="Arial" panose="020B0604020202020204" pitchFamily="34" charset="0"/>
                <a:cs typeface="Arial" panose="020B0604020202020204" pitchFamily="34" charset="0"/>
              </a:rPr>
              <a:t>د/ اللوائح المستقلة: </a:t>
            </a:r>
            <a:r>
              <a:rPr lang="ar-IQ" sz="2400" dirty="0">
                <a:solidFill>
                  <a:schemeClr val="tx1"/>
                </a:solidFill>
                <a:latin typeface="Arial" panose="020B0604020202020204" pitchFamily="34" charset="0"/>
                <a:cs typeface="Arial" panose="020B0604020202020204" pitchFamily="34" charset="0"/>
              </a:rPr>
              <a:t>هي اللوائح التي تتعدى تنفيذ القانون الى تنظيم بعض الأمور التي لم يتطرق لها القانون فتقرر وظيفيتها من التشريع، وهذا النوع يعتبر بمثابة تشريع ثانوي تقوم به السلطة التنفيذية دون أن تشارك فيه السلطة التشريعية.</a:t>
            </a:r>
          </a:p>
          <a:p>
            <a:endParaRPr lang="ar-IQ" dirty="0"/>
          </a:p>
        </p:txBody>
      </p:sp>
    </p:spTree>
    <p:extLst>
      <p:ext uri="{BB962C8B-B14F-4D97-AF65-F5344CB8AC3E}">
        <p14:creationId xmlns:p14="http://schemas.microsoft.com/office/powerpoint/2010/main" val="678230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C0697EE4-96CC-43DA-9BD9-9C35EA66090C}"/>
              </a:ext>
            </a:extLst>
          </p:cNvPr>
          <p:cNvSpPr>
            <a:spLocks noGrp="1"/>
          </p:cNvSpPr>
          <p:nvPr>
            <p:ph idx="1"/>
          </p:nvPr>
        </p:nvSpPr>
        <p:spPr>
          <a:xfrm>
            <a:off x="1757363" y="242888"/>
            <a:ext cx="10434637" cy="6858000"/>
          </a:xfrm>
        </p:spPr>
        <p:txBody>
          <a:bodyPr/>
          <a:lstStyle/>
          <a:p>
            <a:r>
              <a:rPr lang="ar-IQ" sz="3200" b="1" dirty="0">
                <a:solidFill>
                  <a:schemeClr val="tx1"/>
                </a:solidFill>
                <a:latin typeface="Arial" panose="020B0604020202020204" pitchFamily="34" charset="0"/>
                <a:cs typeface="Arial" panose="020B0604020202020204" pitchFamily="34" charset="0"/>
              </a:rPr>
              <a:t>وتتكون اللوائح المستقلة نوعين وهي:</a:t>
            </a:r>
          </a:p>
          <a:p>
            <a:r>
              <a:rPr lang="ar-IQ" sz="2400" dirty="0">
                <a:solidFill>
                  <a:schemeClr val="tx1"/>
                </a:solidFill>
                <a:latin typeface="Arial" panose="020B0604020202020204" pitchFamily="34" charset="0"/>
                <a:cs typeface="Arial" panose="020B0604020202020204" pitchFamily="34" charset="0"/>
              </a:rPr>
              <a:t>	</a:t>
            </a:r>
            <a:r>
              <a:rPr lang="ar-IQ" sz="2400" dirty="0">
                <a:solidFill>
                  <a:srgbClr val="FF0000"/>
                </a:solidFill>
                <a:latin typeface="Arial" panose="020B0604020202020204" pitchFamily="34" charset="0"/>
                <a:cs typeface="Arial" panose="020B0604020202020204" pitchFamily="34" charset="0"/>
              </a:rPr>
              <a:t>لوائح تنظيم المرافق العامة: </a:t>
            </a:r>
            <a:r>
              <a:rPr lang="ar-IQ" sz="2400" dirty="0">
                <a:solidFill>
                  <a:schemeClr val="tx1"/>
                </a:solidFill>
                <a:latin typeface="Arial" panose="020B0604020202020204" pitchFamily="34" charset="0"/>
                <a:cs typeface="Arial" panose="020B0604020202020204" pitchFamily="34" charset="0"/>
              </a:rPr>
              <a:t>وهي تلك التي تتولى تنظيم مرفق عام وتنسيق سير العمل فيه في المصالح والإدارات الحكومية. فكلما كانت الحاجة الى مثل هذا التنظيم قامت السلطة الإدارية من خلال هذه اللوائح دون الحاجة لاستصدار قانون من البرلمان وتستمد السلطة المذكورة هذا الحق صراحة من الدستور. وأشار الدستور العراقي ٢٠٠٥ نص المادة ٨٦ بأن ينظم بقانون تشكيل الوزارات ووظائفها واختصاصاتها وصلاحيات الوزير.</a:t>
            </a:r>
          </a:p>
          <a:p>
            <a:r>
              <a:rPr lang="ar-IQ" sz="2400" dirty="0">
                <a:solidFill>
                  <a:schemeClr val="tx1"/>
                </a:solidFill>
                <a:latin typeface="Arial" panose="020B0604020202020204" pitchFamily="34" charset="0"/>
                <a:cs typeface="Arial" panose="020B0604020202020204" pitchFamily="34" charset="0"/>
              </a:rPr>
              <a:t>	</a:t>
            </a:r>
            <a:r>
              <a:rPr lang="ar-IQ" sz="2400" dirty="0">
                <a:solidFill>
                  <a:srgbClr val="FF0000"/>
                </a:solidFill>
                <a:latin typeface="Arial" panose="020B0604020202020204" pitchFamily="34" charset="0"/>
                <a:cs typeface="Arial" panose="020B0604020202020204" pitchFamily="34" charset="0"/>
              </a:rPr>
              <a:t>لوائح الضبط: </a:t>
            </a:r>
            <a:r>
              <a:rPr lang="ar-IQ" sz="2400" dirty="0">
                <a:solidFill>
                  <a:schemeClr val="tx1"/>
                </a:solidFill>
                <a:latin typeface="Arial" panose="020B0604020202020204" pitchFamily="34" charset="0"/>
                <a:cs typeface="Arial" panose="020B0604020202020204" pitchFamily="34" charset="0"/>
              </a:rPr>
              <a:t>وهي تلك اللوائح التي تصدرها الإدارة بقصد المحافظة على النظام العام بعناصره المختلفة، الأمن العام والصحة العامة والسكينة العامة وهي مهمة بالغة الأهمية لتعلقها بمباشرة الحياة الأفراد وتقييد حرياتهم لأنها تتضمن أوامر ونواهي وتوقع عقوبات على مخالفيها مثل لوائح المرور وحماية الأغذية والمشروبات وأشار دستور العراق ٢٠٠٥ في المادة ١٥ لكل فرد الحق في الحياة والأمن والحرية ولا يجوز حرمان من هذه الحقوق أو تقييدها إلا وفقاً للقانون وبناء على قرار صادر من جهة قضائية مستقلة ...</a:t>
            </a:r>
          </a:p>
          <a:p>
            <a:endParaRPr lang="ar-IQ" dirty="0"/>
          </a:p>
        </p:txBody>
      </p:sp>
    </p:spTree>
    <p:extLst>
      <p:ext uri="{BB962C8B-B14F-4D97-AF65-F5344CB8AC3E}">
        <p14:creationId xmlns:p14="http://schemas.microsoft.com/office/powerpoint/2010/main" val="894621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36C62649-3682-4BC5-AED4-CA444F968EF9}"/>
              </a:ext>
            </a:extLst>
          </p:cNvPr>
          <p:cNvSpPr>
            <a:spLocks noGrp="1"/>
          </p:cNvSpPr>
          <p:nvPr>
            <p:ph idx="1"/>
          </p:nvPr>
        </p:nvSpPr>
        <p:spPr>
          <a:xfrm>
            <a:off x="1514475" y="200026"/>
            <a:ext cx="10677525" cy="7072313"/>
          </a:xfrm>
        </p:spPr>
        <p:txBody>
          <a:bodyPr>
            <a:normAutofit/>
          </a:bodyPr>
          <a:lstStyle/>
          <a:p>
            <a:pPr algn="r" rtl="1">
              <a:lnSpc>
                <a:spcPct val="107000"/>
              </a:lnSpc>
              <a:spcAft>
                <a:spcPts val="800"/>
              </a:spcAft>
            </a:pPr>
            <a:r>
              <a:rPr lang="ar-SA" sz="24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ثانياً</a:t>
            </a:r>
            <a:r>
              <a:rPr lang="ar-IQ" sz="24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 / </a:t>
            </a:r>
            <a:r>
              <a:rPr lang="ar-SA" sz="24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العرف</a:t>
            </a:r>
            <a:r>
              <a:rPr lang="en-US" sz="24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a:t>
            </a:r>
          </a:p>
          <a:p>
            <a:pPr algn="r" rtl="1">
              <a:lnSpc>
                <a:spcPct val="107000"/>
              </a:lnSpc>
              <a:spcAft>
                <a:spcPts val="800"/>
              </a:spcAft>
            </a:pPr>
            <a:r>
              <a:rPr lang="ar-SA"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العرف الإداري</a:t>
            </a:r>
            <a:r>
              <a:rPr lang="en-US" sz="2200" dirty="0">
                <a:solidFill>
                  <a:srgbClr val="FF0000"/>
                </a:solidFill>
                <a:latin typeface="Arial" panose="020B0604020202020204" pitchFamily="34" charset="0"/>
                <a:ea typeface="Calibri" panose="020F0502020204030204" pitchFamily="34" charset="0"/>
                <a:cs typeface="Arial" panose="020B0604020202020204" pitchFamily="34" charset="0"/>
              </a:rPr>
              <a:t>:</a:t>
            </a:r>
            <a:r>
              <a:rPr lang="en-US"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ar-SA"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هو مجموعة القواعد التي درجت الإدارة على إتباعها في أداء وظيفتها في مجال معين من نشاطها و تستمر فتصبح ملزمة لها، وتعد مخالفتها مخالفة للمشروعية وتؤدي إلى إبطال تصرفاتها بالطرق المقررة قانوناً</a:t>
            </a: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r>
              <a:rPr lang="en-US" sz="22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ar-SA"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ويأتي العرف الإداري في مرتبة أدنى من القواعد القانونية المكتوبة مما يستلزم إلا يخالف نصاً من نصوص القانون فهو مصدر تكميلي للقانون يفسر ويكمل ما نقص منه ولكي يصبح سلوك الإدارة عرفاً إدارياً ومصدراً من مصادر القانون الإداري، </a:t>
            </a:r>
            <a:r>
              <a:rPr lang="ar-SA" sz="2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يجب أن يتوافر فيه ركنان</a:t>
            </a:r>
            <a:r>
              <a:rPr lang="en-US" sz="2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ar-SA" sz="2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ركن مادي وركن معنوي</a:t>
            </a: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p>
          <a:p>
            <a:pPr algn="r" rtl="1">
              <a:lnSpc>
                <a:spcPct val="107000"/>
              </a:lnSpc>
              <a:spcAft>
                <a:spcPts val="800"/>
              </a:spcAft>
            </a:pPr>
            <a:r>
              <a:rPr lang="ar-SA"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١</a:t>
            </a:r>
            <a:r>
              <a:rPr lang="en-US"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 </a:t>
            </a:r>
            <a:r>
              <a:rPr lang="ar-SA"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الركن المادي</a:t>
            </a:r>
            <a:r>
              <a:rPr lang="en-US" sz="2200"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ar-SA"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يتمثل الركن المادي باعتياد جهة الإدارة على إتباع سلوك معين في نشاط معين وقد يكون هذا الاعتياد إيجابياً يظهر في صورة القيام بعمل، كما يمكن أن يكون سلبياً في صورة الامتناع عن القيام بعمل ما على أن يكون هذا العمل أو الامتناع بشكل ثابت ومستقر ويتكرر في الحالات المماثلة بشرط أن يمضي الزمن الكافي لاستقراره، وتقدير ما إذا كانت هذه المدة كافيه لوجود العرف من عدمه أمر مرجعه الى القضاء</a:t>
            </a: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p>
          <a:p>
            <a:pPr algn="r" rtl="1">
              <a:lnSpc>
                <a:spcPct val="107000"/>
              </a:lnSpc>
              <a:spcAft>
                <a:spcPts val="800"/>
              </a:spcAft>
            </a:pPr>
            <a:r>
              <a:rPr lang="ar-SA"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٢</a:t>
            </a:r>
            <a:r>
              <a:rPr lang="en-US"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 </a:t>
            </a:r>
            <a:r>
              <a:rPr lang="ar-SA"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الركن المعنوي</a:t>
            </a:r>
            <a:r>
              <a:rPr lang="en-US"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ar-SA"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أما الركن المعنوي فهو اعتقاد الإدارة والأفراد بإلزامية القاعدة المتبعة وضرورة احترامها وعدم مخالفتها واعتبار ذلك مخالفة قانونية تتطلب الجزاء، وبهذا المعنى تكون القرارات الإدارية التي تصدر مخالفة للعرف الإداري غير مشروعة وعرضه للإلغاء إذا طعن في مشروعيتها أمام القضاء</a:t>
            </a: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r>
              <a:rPr lang="en-US" sz="22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ar-SA"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هذا وأن التزام الإدارة باحترام العرف لا يحرمها من إمكان تعديله أو تغييره نهائياً إذا اقتضت المصلحة العامة، بينما إذا خالفت الإدارة عرفاً لحالة فردية خاصة دون أن تستهدف تعديله أو تغييره بدافع المصلحة العامة فإن قرارها أو إجرائها مخالف للعرف ويكون باطلاً لمخالفة مبدأ المشروعية</a:t>
            </a: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p>
          <a:p>
            <a:endParaRPr lang="ar-IQ"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026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5476931A-36C5-41A0-A5A4-2135809B6B20}"/>
              </a:ext>
            </a:extLst>
          </p:cNvPr>
          <p:cNvSpPr>
            <a:spLocks noGrp="1"/>
          </p:cNvSpPr>
          <p:nvPr>
            <p:ph idx="1"/>
          </p:nvPr>
        </p:nvSpPr>
        <p:spPr>
          <a:xfrm>
            <a:off x="1614488" y="114300"/>
            <a:ext cx="10577512" cy="6858000"/>
          </a:xfrm>
        </p:spPr>
        <p:txBody>
          <a:bodyPr>
            <a:normAutofit fontScale="92500"/>
          </a:bodyPr>
          <a:lstStyle/>
          <a:p>
            <a:r>
              <a:rPr lang="ar-IQ" sz="2600" b="1" dirty="0">
                <a:solidFill>
                  <a:srgbClr val="FF0000"/>
                </a:solidFill>
                <a:latin typeface="Arial" panose="020B0604020202020204" pitchFamily="34" charset="0"/>
                <a:cs typeface="Arial" panose="020B0604020202020204" pitchFamily="34" charset="0"/>
              </a:rPr>
              <a:t>ثالثاً / القضاء :</a:t>
            </a:r>
          </a:p>
          <a:p>
            <a:r>
              <a:rPr lang="ar-IQ" sz="2400" dirty="0">
                <a:solidFill>
                  <a:schemeClr val="tx1"/>
                </a:solidFill>
                <a:latin typeface="Arial" panose="020B0604020202020204" pitchFamily="34" charset="0"/>
                <a:cs typeface="Arial" panose="020B0604020202020204" pitchFamily="34" charset="0"/>
              </a:rPr>
              <a:t>الأصل في وظيفة القاضي تطبيق القوانين و الفصل في المنازعات المعروضة أمامه، و هو ملزم قانونياً بالفصل في المنازعة الداخلة في اختصاصه و إلا اعتبر منكراً للعدالة، لذلك رسم المشرع للقاضي الأسلوب الذي يسلكه لفض المنازعة إذا لم يجد في القواعد القانونية حلاً للمنازعة. وعلى ذلك لا يعد القضاء مصدراً رسمياً للقانون لدوره المتعلق بـ تطبيق النصوص التشريعية وتفسيرها وإزالة غموضها وإزالة التعارض المحتمل بينها، و لا يتعدى القاضي هذا الأمر ليصل إلى حد خلق قواعد قانونية خارج نصوص التشريع إلا أن الطبيعة الخاصة لقواعد القانون الإداري من حيث عدم تقنينه و ظروف نشأته و تعدد مجالات نشاطه، أدى الى أن يتجاوز القضاء الإداري دور القضاء العادي </a:t>
            </a:r>
            <a:r>
              <a:rPr lang="ar-IQ" sz="2400" dirty="0" err="1">
                <a:solidFill>
                  <a:schemeClr val="tx1"/>
                </a:solidFill>
                <a:latin typeface="Arial" panose="020B0604020202020204" pitchFamily="34" charset="0"/>
                <a:cs typeface="Arial" panose="020B0604020202020204" pitchFamily="34" charset="0"/>
              </a:rPr>
              <a:t>لتماشي</a:t>
            </a:r>
            <a:r>
              <a:rPr lang="ar-IQ" sz="2400" dirty="0">
                <a:solidFill>
                  <a:schemeClr val="tx1"/>
                </a:solidFill>
                <a:latin typeface="Arial" panose="020B0604020202020204" pitchFamily="34" charset="0"/>
                <a:cs typeface="Arial" panose="020B0604020202020204" pitchFamily="34" charset="0"/>
              </a:rPr>
              <a:t> مع متطلبات الحياة الإدارية فيعمد إلى خلق مبادئ وأحكام للقانون الإداري، فيصبح القضاء مصدر رسمي للقانون الإداري بل من أهم مصادرها الرسمية، و يتعدى دوره التشريع في كثير من الأحيان.</a:t>
            </a:r>
          </a:p>
          <a:p>
            <a:r>
              <a:rPr lang="ar-IQ" sz="2600" b="1" dirty="0">
                <a:solidFill>
                  <a:srgbClr val="FF0000"/>
                </a:solidFill>
                <a:latin typeface="Arial" panose="020B0604020202020204" pitchFamily="34" charset="0"/>
                <a:cs typeface="Arial" panose="020B0604020202020204" pitchFamily="34" charset="0"/>
              </a:rPr>
              <a:t>رابعاً / المبادئ العامة للقانون :</a:t>
            </a:r>
          </a:p>
          <a:p>
            <a:r>
              <a:rPr lang="ar-IQ" sz="2400" dirty="0">
                <a:solidFill>
                  <a:schemeClr val="tx1"/>
                </a:solidFill>
                <a:latin typeface="Arial" panose="020B0604020202020204" pitchFamily="34" charset="0"/>
                <a:cs typeface="Arial" panose="020B0604020202020204" pitchFamily="34" charset="0"/>
              </a:rPr>
              <a:t>تعد المبادئ العامة للقانون مصدراً مهماً من مصادر القانون الإداري و يقصد بالمبادئ العامة للقانون تلك المبادئ التي لا تستند إلى نص مكتوب، و إنما يكون مصدرها القضاء و هي تختلف عن المبادئ القانونية التي يكون مصدرها التشريع. وقد لجأ القضاء الإداري إلى المبادئ العامة للقانون للفصل في العديد من المنازعات الإدارية لعدم تقنين قواعد القانون الإداري. وتستمد أغلب هذه المبادئ من الطبيعة المتميزة للحياة الإدارية، مثال على ذلك:</a:t>
            </a:r>
          </a:p>
          <a:p>
            <a:r>
              <a:rPr lang="ar-IQ" sz="2400" dirty="0">
                <a:solidFill>
                  <a:schemeClr val="tx1"/>
                </a:solidFill>
                <a:latin typeface="Arial" panose="020B0604020202020204" pitchFamily="34" charset="0"/>
                <a:cs typeface="Arial" panose="020B0604020202020204" pitchFamily="34" charset="0"/>
              </a:rPr>
              <a:t>	مبدأ دوام استمرار سير المرافق العامة بانتظام واطراد، و المساواة بين المنتفعين بخدمات المرافق العامة، و نظرية الظروف الاستثنائية، أو تستمد في فكرة العدل والمنطق والتي بمقتضاها يمارس القضاء الإداري رقابته على الوجود المادي للوقائع وصحة التكييف القانوني لها وضرورة التناسب بين جسامة الذنب الإداري والعقوبة المقررة لها.</a:t>
            </a:r>
          </a:p>
          <a:p>
            <a:endParaRPr lang="ar-IQ" dirty="0"/>
          </a:p>
        </p:txBody>
      </p:sp>
    </p:spTree>
    <p:extLst>
      <p:ext uri="{BB962C8B-B14F-4D97-AF65-F5344CB8AC3E}">
        <p14:creationId xmlns:p14="http://schemas.microsoft.com/office/powerpoint/2010/main" val="1283518023"/>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97</TotalTime>
  <Words>1304</Words>
  <Application>Microsoft Office PowerPoint</Application>
  <PresentationFormat>شاشة عريضة</PresentationFormat>
  <Paragraphs>23</Paragraphs>
  <Slides>7</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7</vt:i4>
      </vt:variant>
    </vt:vector>
  </HeadingPairs>
  <TitlesOfParts>
    <vt:vector size="12" baseType="lpstr">
      <vt:lpstr>Arial</vt:lpstr>
      <vt:lpstr>Calibri</vt:lpstr>
      <vt:lpstr>Century Gothic</vt:lpstr>
      <vt:lpstr>Wingdings 3</vt:lpstr>
      <vt:lpstr>ربطة</vt:lpstr>
      <vt:lpstr>محاضرات في القانون الإداري  المرحلة الثانية  جامعة النهرين / كلية الحقوق  أستاذ المادة / د. كوثر صادق موسى 2024-2025</vt:lpstr>
      <vt:lpstr>                                                                  المحاضرة الرابعة                                                     مصادر القانون الإداري جامعة النهرين / كلية الحقوق  أستاذ المادة / د. كوثر صادق موس</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Bookcenter</dc:creator>
  <cp:lastModifiedBy>Bookcenter</cp:lastModifiedBy>
  <cp:revision>6</cp:revision>
  <dcterms:created xsi:type="dcterms:W3CDTF">2025-10-08T19:44:45Z</dcterms:created>
  <dcterms:modified xsi:type="dcterms:W3CDTF">2025-10-08T21:22:39Z</dcterms:modified>
</cp:coreProperties>
</file>