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94" r:id="rId6"/>
    <p:sldId id="298" r:id="rId7"/>
    <p:sldId id="297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68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 panose="05040102010807070707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r" rtl="1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 panose="05020102010507070707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 panose="05020102010507070707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b="1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dirty="0" smtClean="0">
                <a:solidFill>
                  <a:schemeClr val="bg2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sz="3200" b="1" dirty="0" smtClean="0">
                <a:solidFill>
                  <a:srgbClr val="C00000"/>
                </a:solidFill>
              </a:rPr>
            </a:br>
            <a:br>
              <a:rPr lang="en-US" dirty="0" smtClean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sz="3200" b="1" smtClean="0">
                <a:solidFill>
                  <a:schemeClr val="tx1"/>
                </a:solidFill>
              </a:rPr>
              <a:t>المحاضرة </a:t>
            </a:r>
            <a:r>
              <a:rPr lang="en-US" sz="3200" b="1" smtClean="0">
                <a:solidFill>
                  <a:schemeClr val="tx1"/>
                </a:solidFill>
              </a:rPr>
              <a:t>ا</a:t>
            </a:r>
            <a:r>
              <a:rPr lang="en-US" sz="3200" b="1" smtClean="0">
                <a:solidFill>
                  <a:schemeClr val="tx1"/>
                </a:solidFill>
              </a:rPr>
              <a:t>لتاسعة</a:t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مادة القانون الدولي الانساني</a:t>
            </a:r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  <a:cs typeface="+mj-cs"/>
              </a:rPr>
              <a:t>المرحلة الثالثة</a:t>
            </a:r>
            <a:endParaRPr lang="en-US" sz="3200" b="1" dirty="0" smtClean="0">
              <a:solidFill>
                <a:schemeClr val="tx1"/>
              </a:solidFill>
              <a:cs typeface="+mj-cs"/>
            </a:endParaRPr>
          </a:p>
          <a:p>
            <a:pPr algn="ctr"/>
            <a:endParaRPr lang="en-US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   </a:t>
            </a:r>
            <a:r>
              <a:rPr lang="" altLang="en-US" b="1" dirty="0" smtClean="0">
                <a:solidFill>
                  <a:schemeClr val="tx1"/>
                </a:solidFill>
              </a:rPr>
              <a:t>أ.م.د فادية حافظ جاسم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836712"/>
            <a:ext cx="7067128" cy="5030019"/>
          </a:xfrm>
        </p:spPr>
        <p:txBody>
          <a:bodyPr>
            <a:normAutofit/>
          </a:bodyPr>
          <a:lstStyle/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en-US" sz="2800" b="1" dirty="0" smtClean="0">
                <a:solidFill>
                  <a:srgbClr val="FF0000"/>
                </a:solidFill>
              </a:rPr>
              <a:t>الشعوب المخاطبة بإحكام القانون الدولي الانساني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lvl="1" algn="ctr"/>
            <a:endParaRPr lang="en-US" sz="2800" b="1" dirty="0" smtClean="0">
              <a:solidFill>
                <a:srgbClr val="FF0000"/>
              </a:solidFill>
            </a:endParaRPr>
          </a:p>
          <a:p>
            <a:pPr lvl="1" algn="just"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أولاً :- المرحلة الاولى :- منذ صدور لائحة الحرب البرية عام 1907 حتى ابرام اتفاقية جنيف لعام 1949 . وتنقسم الى :-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marL="907415" lvl="1" indent="-514350">
              <a:buAutoNum type="arabic1Minus"/>
            </a:pPr>
            <a:r>
              <a:rPr lang="en-US" sz="2400" b="1" dirty="0" smtClean="0">
                <a:solidFill>
                  <a:srgbClr val="0070C0"/>
                </a:solidFill>
              </a:rPr>
              <a:t>أفراد المقاومة الشعبية المسلحة .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 marL="907415" lvl="1" indent="-514350">
              <a:buAutoNum type="arabic1Minus"/>
            </a:pPr>
            <a:r>
              <a:rPr lang="en-US" sz="2400" b="1" dirty="0" smtClean="0">
                <a:solidFill>
                  <a:srgbClr val="0070C0"/>
                </a:solidFill>
              </a:rPr>
              <a:t>شعوب الاقاليم غير المحتلة .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 marL="907415" lvl="1" indent="-514350">
              <a:buNone/>
            </a:pPr>
            <a:endParaRPr lang="en-US" sz="3200" b="1" dirty="0" smtClean="0">
              <a:solidFill>
                <a:srgbClr val="0070C0"/>
              </a:solidFill>
            </a:endParaRPr>
          </a:p>
          <a:p>
            <a:pPr lvl="1">
              <a:buNone/>
            </a:pPr>
            <a:endParaRPr lang="en-US" sz="3200" b="1" dirty="0" smtClean="0">
              <a:solidFill>
                <a:srgbClr val="0070C0"/>
              </a:solidFill>
            </a:endParaRPr>
          </a:p>
          <a:p>
            <a:pPr lvl="1"/>
            <a:endParaRPr lang="en-US" sz="28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916832"/>
            <a:ext cx="8075240" cy="3600400"/>
          </a:xfrm>
        </p:spPr>
        <p:txBody>
          <a:bodyPr>
            <a:normAutofit lnSpcReduction="10000"/>
          </a:bodyPr>
          <a:lstStyle/>
          <a:p>
            <a:pPr lvl="1" algn="ctr"/>
            <a:r>
              <a:rPr lang="en-US" sz="3000" b="1" dirty="0" smtClean="0">
                <a:solidFill>
                  <a:srgbClr val="FF0000"/>
                </a:solidFill>
              </a:rPr>
              <a:t>الشعوب المخاطبة بإحكام القانون الدولي الانساني</a:t>
            </a:r>
            <a:endParaRPr lang="en-US" sz="30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2600" b="1" dirty="0" smtClean="0">
                <a:solidFill>
                  <a:srgbClr val="0070C0"/>
                </a:solidFill>
              </a:rPr>
              <a:t>المرحلة الثانية :- منذ ابرام اتفاقيات جنيف لعام 1949 حتى صدور البروتكولين الملحقين بهذه الاتفاقيات لعام 1977 .</a:t>
            </a:r>
            <a:endParaRPr lang="en-US" sz="2600" b="1" dirty="0" smtClean="0">
              <a:solidFill>
                <a:srgbClr val="FF000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1- الافراد الذين لايشتركون في الاعمال العدائية بمن فيهم افراد القوات المسلحة الذين القوا عنهم اسلحتهم او الاشخاص العاجزون عن القتال بسبب المرض او الجرح او الاحتجاز ... </a:t>
            </a:r>
            <a:endParaRPr lang="en-US" sz="2200" b="1" dirty="0" smtClean="0">
              <a:solidFill>
                <a:srgbClr val="0070C0"/>
              </a:solidFill>
            </a:endParaRPr>
          </a:p>
          <a:p>
            <a:pPr marL="365760" lvl="1" indent="-255905">
              <a:spcBef>
                <a:spcPts val="400"/>
              </a:spcBef>
              <a:buSzPct val="68000"/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2- جميع الجرحى والمرضى ويعني بهم ,الفئات الذي ذهبت اليهم المادة (13) من اتفاقية جنيف الاولى لعام 1949 ..ز</a:t>
            </a:r>
            <a:endParaRPr lang="en-US" sz="22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/>
            <a:r>
              <a:rPr lang="en-US" sz="3200" b="1" dirty="0" smtClean="0">
                <a:solidFill>
                  <a:srgbClr val="FF0000"/>
                </a:solidFill>
              </a:rPr>
              <a:t>الشعوب المخاطبة بإحكام القانون الدولي الانساني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lvl="1" algn="ctr"/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>
                <a:solidFill>
                  <a:srgbClr val="0070C0"/>
                </a:solidFill>
              </a:rPr>
              <a:t>المرحلة الثالثة :-  تبدأ هذه المرحلة  بابرام ا البروتكولين الملحقين بالاتفاقيات جنيف لعام 1949 في عام 1977 .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smtClean="0">
                <a:solidFill>
                  <a:srgbClr val="0070C0"/>
                </a:solidFill>
              </a:rPr>
              <a:t>ويهمنا هنا معالجة البروتكولين لمسآلتين تهم الدراسة هما :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smtClean="0">
                <a:solidFill>
                  <a:srgbClr val="0070C0"/>
                </a:solidFill>
              </a:rPr>
              <a:t>أ- حروب التحرير الوطنية .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r>
              <a:rPr lang="en-US" sz="2800" b="1" dirty="0" smtClean="0">
                <a:solidFill>
                  <a:srgbClr val="0070C0"/>
                </a:solidFill>
              </a:rPr>
              <a:t>ب- المنازعات المسلحة غير الدولية 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1039</Words>
  <Application>WPS Presentation</Application>
  <PresentationFormat>On-screen Show (4:3)</PresentationFormat>
  <Paragraphs>31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SimSun</vt:lpstr>
      <vt:lpstr>Wingdings</vt:lpstr>
      <vt:lpstr>Wingdings 3</vt:lpstr>
      <vt:lpstr>Verdana</vt:lpstr>
      <vt:lpstr>Wingdings 2</vt:lpstr>
      <vt:lpstr>Lucida Sans Unicode</vt:lpstr>
      <vt:lpstr>Microsoft YaHei</vt:lpstr>
      <vt:lpstr>Arial Unicode MS</vt:lpstr>
      <vt:lpstr>Calibri</vt:lpstr>
      <vt:lpstr>Tahoma</vt:lpstr>
      <vt:lpstr>Concourse</vt:lpstr>
      <vt:lpstr>        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PC</cp:lastModifiedBy>
  <cp:revision>123</cp:revision>
  <dcterms:created xsi:type="dcterms:W3CDTF">2017-11-23T10:04:00Z</dcterms:created>
  <dcterms:modified xsi:type="dcterms:W3CDTF">2024-11-07T12:46:03Z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1D8FF7E1E4004F4784D18FB0EF19EDC2_12</vt:lpwstr>
  </property>
  <property fmtid="{D5CDD505-2E9C-101B-9397-08002B2CF9AE}" pid="3" name="KSOProductBuildVer">
    <vt:lpwstr>1033-12.2.0.18607</vt:lpwstr>
  </property>
</Properties>
</file>