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8"/>
  </p:notesMasterIdLst>
  <p:sldIdLst>
    <p:sldId id="256" r:id="rId2"/>
    <p:sldId id="257" r:id="rId3"/>
    <p:sldId id="298" r:id="rId4"/>
    <p:sldId id="299" r:id="rId5"/>
    <p:sldId id="300" r:id="rId6"/>
    <p:sldId id="297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17/03/1444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="" xmlns:p14="http://schemas.microsoft.com/office/powerpoint/2010/main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17/03/1444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smtClean="0">
                <a:solidFill>
                  <a:schemeClr val="tx1"/>
                </a:solidFill>
              </a:rPr>
              <a:t>المحاضرة </a:t>
            </a:r>
            <a:r>
              <a:rPr lang="ar-IQ" sz="3200" b="1" smtClean="0">
                <a:solidFill>
                  <a:schemeClr val="tx1"/>
                </a:solidFill>
              </a:rPr>
              <a:t>العاشرة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الانساني</a:t>
            </a:r>
          </a:p>
          <a:p>
            <a:pPr algn="ctr"/>
            <a:r>
              <a:rPr lang="ar-IQ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   </a:t>
            </a:r>
            <a:r>
              <a:rPr lang="ar-IQ" b="1" dirty="0" smtClean="0">
                <a:solidFill>
                  <a:schemeClr val="tx1"/>
                </a:solidFill>
              </a:rPr>
              <a:t>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ar-IQ" sz="2800" b="1" dirty="0" smtClean="0">
                <a:solidFill>
                  <a:srgbClr val="FF0000"/>
                </a:solidFill>
              </a:rPr>
              <a:t>النطاق الشخصي للقانون الدولي الانساني </a:t>
            </a:r>
          </a:p>
          <a:p>
            <a:pPr lvl="1" algn="ctr"/>
            <a:r>
              <a:rPr lang="ar-IQ" sz="2800" b="1" dirty="0" smtClean="0">
                <a:solidFill>
                  <a:srgbClr val="FF0000"/>
                </a:solidFill>
              </a:rPr>
              <a:t>الفرع الاول: الجرحى والمرضى ومنكوبين البحار</a:t>
            </a:r>
          </a:p>
          <a:p>
            <a:pPr lvl="1" algn="just">
              <a:buNone/>
            </a:pPr>
            <a:r>
              <a:rPr lang="ar-IQ" sz="2800" b="1" dirty="0" smtClean="0">
                <a:solidFill>
                  <a:srgbClr val="0070C0"/>
                </a:solidFill>
              </a:rPr>
              <a:t>أولاً :- الجرحى والمرضى :-  </a:t>
            </a:r>
          </a:p>
          <a:p>
            <a:pPr marL="850392" lvl="1" indent="-457200" algn="just">
              <a:buAutoNum type="arabic1Minus"/>
            </a:pPr>
            <a:r>
              <a:rPr lang="ar-IQ" sz="2400" b="1" dirty="0" smtClean="0">
                <a:solidFill>
                  <a:srgbClr val="0070C0"/>
                </a:solidFill>
              </a:rPr>
              <a:t>مفهوم الجرحى والمرضى .</a:t>
            </a:r>
          </a:p>
          <a:p>
            <a:pPr marL="850392" lvl="1" indent="-457200" algn="just">
              <a:buAutoNum type="arabic1Minus"/>
            </a:pPr>
            <a:r>
              <a:rPr lang="ar-IQ" sz="2400" b="1" dirty="0" smtClean="0">
                <a:solidFill>
                  <a:srgbClr val="0070C0"/>
                </a:solidFill>
              </a:rPr>
              <a:t>المعاملة الواجبة للجرحى والمرضى وتشمل :-</a:t>
            </a:r>
          </a:p>
          <a:p>
            <a:pPr marL="850392" lvl="1" indent="-457200" algn="just">
              <a:buFont typeface="Arial" pitchFamily="34" charset="0"/>
              <a:buChar char="•"/>
            </a:pPr>
            <a:r>
              <a:rPr lang="ar-IQ" sz="2400" b="1" dirty="0" smtClean="0">
                <a:solidFill>
                  <a:srgbClr val="0070C0"/>
                </a:solidFill>
              </a:rPr>
              <a:t>القواعد التي تحكم حماية الجرحى والمرضى </a:t>
            </a:r>
          </a:p>
          <a:p>
            <a:pPr marL="850392" lvl="1" indent="-457200" algn="just">
              <a:buFont typeface="Arial" pitchFamily="34" charset="0"/>
              <a:buChar char="•"/>
            </a:pPr>
            <a:r>
              <a:rPr lang="ar-IQ" sz="2400" b="1" dirty="0" smtClean="0">
                <a:solidFill>
                  <a:srgbClr val="0070C0"/>
                </a:solidFill>
              </a:rPr>
              <a:t>مظاهر حماية الجرحى والمرضى </a:t>
            </a:r>
          </a:p>
          <a:p>
            <a:pPr marL="907542" lvl="1" indent="-514350">
              <a:buNone/>
            </a:pPr>
            <a:endParaRPr lang="ar-IQ" sz="3200" b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ar-IQ" sz="3200" b="1" dirty="0" smtClean="0">
              <a:solidFill>
                <a:srgbClr val="0070C0"/>
              </a:solidFill>
            </a:endParaRPr>
          </a:p>
          <a:p>
            <a:pPr lvl="1"/>
            <a:endParaRPr lang="ar-IQ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/>
            <a:r>
              <a:rPr lang="ar-IQ" sz="3200" b="1" dirty="0" smtClean="0">
                <a:solidFill>
                  <a:srgbClr val="FF0000"/>
                </a:solidFill>
              </a:rPr>
              <a:t>النطاق الشخصي للقانون الدولي الانساني </a:t>
            </a:r>
          </a:p>
          <a:p>
            <a:pPr lvl="1" algn="ctr">
              <a:buNone/>
            </a:pPr>
            <a:endParaRPr lang="ar-IQ" sz="3200" b="1" dirty="0" smtClean="0">
              <a:solidFill>
                <a:srgbClr val="FF0000"/>
              </a:solidFill>
            </a:endParaRPr>
          </a:p>
          <a:p>
            <a:r>
              <a:rPr lang="ar-IQ" sz="2800" b="1" dirty="0" smtClean="0">
                <a:solidFill>
                  <a:srgbClr val="0070C0"/>
                </a:solidFill>
              </a:rPr>
              <a:t>ثانياً : المنكوبين في البحار :-</a:t>
            </a:r>
          </a:p>
          <a:p>
            <a:r>
              <a:rPr lang="ar-IQ" sz="2800" b="1" dirty="0" smtClean="0">
                <a:solidFill>
                  <a:srgbClr val="0070C0"/>
                </a:solidFill>
              </a:rPr>
              <a:t>الفرع الاول :- مفهوم المنكوبون في البحار </a:t>
            </a:r>
          </a:p>
          <a:p>
            <a:r>
              <a:rPr lang="ar-IQ" sz="2800" b="1" dirty="0" smtClean="0">
                <a:solidFill>
                  <a:srgbClr val="0070C0"/>
                </a:solidFill>
              </a:rPr>
              <a:t>الفرع الثاني :- المعاملة الواجبة للمنكوبين في البحار 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 algn="ctr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ar-IQ" sz="3200" b="1" dirty="0" smtClean="0">
                <a:solidFill>
                  <a:srgbClr val="FF0000"/>
                </a:solidFill>
              </a:rPr>
              <a:t>النطاق الشخصي للقانون الدولي الانساني </a:t>
            </a:r>
          </a:p>
          <a:p>
            <a:pPr lvl="1"/>
            <a:r>
              <a:rPr lang="ar-IQ" sz="2800" b="1" dirty="0" smtClean="0">
                <a:solidFill>
                  <a:srgbClr val="FF0000"/>
                </a:solidFill>
              </a:rPr>
              <a:t>الفرع الثاني: اسرى الحرب : </a:t>
            </a:r>
          </a:p>
          <a:p>
            <a:pPr lvl="1"/>
            <a:r>
              <a:rPr lang="ar-IQ" sz="2800" b="1" dirty="0" smtClean="0">
                <a:solidFill>
                  <a:srgbClr val="FF0000"/>
                </a:solidFill>
              </a:rPr>
              <a:t>1</a:t>
            </a:r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ar-IQ" sz="2800" b="1" dirty="0" smtClean="0">
                <a:solidFill>
                  <a:srgbClr val="FF0000"/>
                </a:solidFill>
              </a:rPr>
              <a:t>الاشخاص الذين يعتبرون اسرى حرب ويشمل :</a:t>
            </a:r>
          </a:p>
          <a:p>
            <a:pPr lvl="1"/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أ- المقاتلون حسب لائحة لاهاي .</a:t>
            </a:r>
          </a:p>
          <a:p>
            <a:pPr lvl="1"/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ب- المقاتلون حسب قانون جنيف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 algn="ctr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ar-IQ" sz="3200" b="1" dirty="0" smtClean="0">
                <a:solidFill>
                  <a:srgbClr val="FF0000"/>
                </a:solidFill>
              </a:rPr>
              <a:t>النطاق الشخصي للقانون الدولي الانساني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ar-IQ" sz="2800" b="1" dirty="0" smtClean="0">
                <a:solidFill>
                  <a:srgbClr val="FF0000"/>
                </a:solidFill>
              </a:rPr>
              <a:t>الفرع الثاني: اسرى الحرب :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ar-IQ" sz="2800" b="1" dirty="0" smtClean="0">
                <a:solidFill>
                  <a:srgbClr val="FF0000"/>
                </a:solidFill>
              </a:rPr>
              <a:t>2- الاشخاص الذين لايعتبرون اسرى حرب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أ- الجواسيس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ب- المرتزقة 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rgbClr val="FF0000"/>
                </a:solidFill>
              </a:rPr>
              <a:t>الفرع الثالث : المعاملة الواجبة لاسرى الحرب :-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أ0 المعاملة عند ابتداء الاسر</a:t>
            </a:r>
          </a:p>
          <a:p>
            <a:pPr marL="365760" lvl="1" indent="-256032">
              <a:spcBef>
                <a:spcPts val="400"/>
              </a:spcBef>
              <a:buSzPct val="68000"/>
              <a:buNone/>
            </a:pPr>
            <a:r>
              <a:rPr lang="ar-IQ" sz="2800" b="1" dirty="0" smtClean="0">
                <a:solidFill>
                  <a:schemeClr val="bg2">
                    <a:lumMod val="50000"/>
                  </a:schemeClr>
                </a:solidFill>
              </a:rPr>
              <a:t>ب. المعاملة الواجبة أثناء الاسر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1018</TotalTime>
  <Words>136</Words>
  <Application>Microsoft Office PowerPoint</Application>
  <PresentationFormat>On-screen Show (4:3)</PresentationFormat>
  <Paragraphs>36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        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128</cp:revision>
  <dcterms:created xsi:type="dcterms:W3CDTF">2017-11-23T10:04:52Z</dcterms:created>
  <dcterms:modified xsi:type="dcterms:W3CDTF">2022-10-12T14:09:09Z</dcterms:modified>
</cp:coreProperties>
</file>