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95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2600" y="457200"/>
            <a:ext cx="5791200" cy="1066800"/>
          </a:xfrm>
        </p:spPr>
        <p:txBody>
          <a:bodyPr>
            <a:normAutofit/>
          </a:bodyPr>
          <a:lstStyle/>
          <a:p>
            <a:pPr rtl="1"/>
            <a:r>
              <a:rPr lang="ar-IQ" sz="2400" b="1" dirty="0" smtClean="0"/>
              <a:t>انواع المستندات القانونية في العيادة القانونية </a:t>
            </a:r>
            <a:endParaRPr lang="ar-IQ" sz="24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9600" y="1524000"/>
            <a:ext cx="8077200" cy="4800600"/>
          </a:xfrm>
        </p:spPr>
        <p:txBody>
          <a:bodyPr>
            <a:normAutofit fontScale="40000" lnSpcReduction="20000"/>
          </a:bodyPr>
          <a:lstStyle/>
          <a:p>
            <a:pPr algn="just" rtl="1">
              <a:lnSpc>
                <a:spcPct val="115000"/>
              </a:lnSpc>
              <a:spcAft>
                <a:spcPts val="1000"/>
              </a:spcAft>
            </a:pPr>
            <a:r>
              <a:rPr lang="ar-SA" sz="2900" b="1" dirty="0">
                <a:solidFill>
                  <a:schemeClr val="tx1"/>
                </a:solidFill>
                <a:ea typeface="Calibri"/>
                <a:cs typeface="+mj-cs"/>
              </a:rPr>
              <a:t>ا</a:t>
            </a:r>
            <a:r>
              <a:rPr lang="ar-SA" sz="4000" b="1" dirty="0">
                <a:solidFill>
                  <a:schemeClr val="tx1"/>
                </a:solidFill>
                <a:ea typeface="Calibri"/>
                <a:cs typeface="+mj-cs"/>
              </a:rPr>
              <a:t>لعقود والاتفاقيات  </a:t>
            </a:r>
            <a:endParaRPr lang="en-US" sz="4000" dirty="0">
              <a:solidFill>
                <a:schemeClr val="tx1"/>
              </a:solidFill>
              <a:ea typeface="Calibri"/>
              <a:cs typeface="+mj-cs"/>
            </a:endParaRPr>
          </a:p>
          <a:p>
            <a:pPr algn="just" rtl="1">
              <a:lnSpc>
                <a:spcPct val="115000"/>
              </a:lnSpc>
              <a:spcAft>
                <a:spcPts val="1000"/>
              </a:spcAft>
            </a:pPr>
            <a:r>
              <a:rPr lang="ar-SA" sz="4000" dirty="0">
                <a:solidFill>
                  <a:schemeClr val="tx1"/>
                </a:solidFill>
                <a:ea typeface="Calibri"/>
                <a:cs typeface="+mj-cs"/>
              </a:rPr>
              <a:t>مثل عقود العمل، عقود الإيجار، عقود البيع، التي يجب أن تكون مكتوبة بوضوح لتوضيح شروط التفاهم بين الأطراف. </a:t>
            </a:r>
            <a:endParaRPr lang="en-US" sz="4000" dirty="0">
              <a:solidFill>
                <a:schemeClr val="tx1"/>
              </a:solidFill>
              <a:ea typeface="Calibri"/>
              <a:cs typeface="+mj-cs"/>
            </a:endParaRPr>
          </a:p>
          <a:p>
            <a:pPr algn="just" rtl="1">
              <a:lnSpc>
                <a:spcPct val="115000"/>
              </a:lnSpc>
              <a:spcAft>
                <a:spcPts val="1000"/>
              </a:spcAft>
            </a:pPr>
            <a:r>
              <a:rPr lang="ar-SA" sz="4000" b="1" dirty="0">
                <a:solidFill>
                  <a:schemeClr val="tx1"/>
                </a:solidFill>
                <a:ea typeface="Calibri"/>
                <a:cs typeface="+mj-cs"/>
              </a:rPr>
              <a:t>- التوكيلات   </a:t>
            </a:r>
            <a:endParaRPr lang="en-US" sz="4000" dirty="0">
              <a:solidFill>
                <a:schemeClr val="tx1"/>
              </a:solidFill>
              <a:ea typeface="Calibri"/>
              <a:cs typeface="+mj-cs"/>
            </a:endParaRPr>
          </a:p>
          <a:p>
            <a:pPr algn="just" rtl="1">
              <a:lnSpc>
                <a:spcPct val="115000"/>
              </a:lnSpc>
              <a:spcAft>
                <a:spcPts val="1000"/>
              </a:spcAft>
            </a:pPr>
            <a:r>
              <a:rPr lang="ar-SA" sz="4000" dirty="0">
                <a:solidFill>
                  <a:schemeClr val="tx1"/>
                </a:solidFill>
                <a:ea typeface="Calibri"/>
                <a:cs typeface="+mj-cs"/>
              </a:rPr>
              <a:t> المستندات التي تمكن شخصاً آخر من اتخاذ قرارات بالنيابة عن العميل، مثل التوكيل لممارسة حقوق قانونية معينة.</a:t>
            </a:r>
            <a:endParaRPr lang="en-US" sz="4000" dirty="0">
              <a:solidFill>
                <a:schemeClr val="tx1"/>
              </a:solidFill>
              <a:ea typeface="Calibri"/>
              <a:cs typeface="+mj-cs"/>
            </a:endParaRPr>
          </a:p>
          <a:p>
            <a:pPr algn="just" rtl="1">
              <a:lnSpc>
                <a:spcPct val="115000"/>
              </a:lnSpc>
              <a:spcAft>
                <a:spcPts val="1000"/>
              </a:spcAft>
            </a:pPr>
            <a:r>
              <a:rPr lang="ar-SA" sz="4000" b="1" dirty="0">
                <a:solidFill>
                  <a:schemeClr val="tx1"/>
                </a:solidFill>
                <a:ea typeface="Calibri"/>
                <a:cs typeface="+mj-cs"/>
              </a:rPr>
              <a:t>- المراسلات القانونية </a:t>
            </a:r>
            <a:endParaRPr lang="en-US" sz="4000" dirty="0">
              <a:solidFill>
                <a:schemeClr val="tx1"/>
              </a:solidFill>
              <a:ea typeface="Calibri"/>
              <a:cs typeface="+mj-cs"/>
            </a:endParaRPr>
          </a:p>
          <a:p>
            <a:pPr algn="just" rtl="1">
              <a:lnSpc>
                <a:spcPct val="115000"/>
              </a:lnSpc>
              <a:spcAft>
                <a:spcPts val="1000"/>
              </a:spcAft>
            </a:pPr>
            <a:r>
              <a:rPr lang="ar-SA" sz="4000" dirty="0">
                <a:solidFill>
                  <a:schemeClr val="tx1"/>
                </a:solidFill>
                <a:ea typeface="Calibri"/>
                <a:cs typeface="+mj-cs"/>
              </a:rPr>
              <a:t>الرسائل الرسمية التي يتم إرسالها إلى الأطراف الأخرى في القضية، مثل رسائل الاستفسار أو التحذير أو المطالبة بحقوق معينة.  </a:t>
            </a:r>
            <a:endParaRPr lang="en-US" sz="4000" dirty="0">
              <a:solidFill>
                <a:schemeClr val="tx1"/>
              </a:solidFill>
              <a:ea typeface="Calibri"/>
              <a:cs typeface="+mj-cs"/>
            </a:endParaRPr>
          </a:p>
          <a:p>
            <a:pPr algn="just" rtl="1">
              <a:lnSpc>
                <a:spcPct val="115000"/>
              </a:lnSpc>
              <a:spcAft>
                <a:spcPts val="1000"/>
              </a:spcAft>
            </a:pPr>
            <a:r>
              <a:rPr lang="ar-SA" sz="4000" b="1" dirty="0">
                <a:solidFill>
                  <a:schemeClr val="tx1"/>
                </a:solidFill>
                <a:ea typeface="Calibri"/>
                <a:cs typeface="+mj-cs"/>
              </a:rPr>
              <a:t>- المستندات القضائية  </a:t>
            </a:r>
            <a:endParaRPr lang="en-US" sz="4000" dirty="0">
              <a:solidFill>
                <a:schemeClr val="tx1"/>
              </a:solidFill>
              <a:ea typeface="Calibri"/>
              <a:cs typeface="+mj-cs"/>
            </a:endParaRPr>
          </a:p>
          <a:p>
            <a:pPr algn="just" rtl="1">
              <a:lnSpc>
                <a:spcPct val="115000"/>
              </a:lnSpc>
              <a:spcAft>
                <a:spcPts val="1000"/>
              </a:spcAft>
            </a:pPr>
            <a:r>
              <a:rPr lang="ar-SA" sz="4000" dirty="0">
                <a:solidFill>
                  <a:schemeClr val="tx1"/>
                </a:solidFill>
                <a:ea typeface="Calibri"/>
                <a:cs typeface="+mj-cs"/>
              </a:rPr>
              <a:t>مثل العرائض أو عرائض الدعوى، التي يتم تقديمها إلى المحكمة لبدء أو متابعة الإجراءات القضائية.   </a:t>
            </a:r>
            <a:endParaRPr lang="en-US" sz="4000" dirty="0">
              <a:solidFill>
                <a:schemeClr val="tx1"/>
              </a:solidFill>
              <a:ea typeface="Calibri"/>
              <a:cs typeface="+mj-cs"/>
            </a:endParaRPr>
          </a:p>
          <a:p>
            <a:pPr algn="just" rtl="1">
              <a:lnSpc>
                <a:spcPct val="115000"/>
              </a:lnSpc>
              <a:spcAft>
                <a:spcPts val="1000"/>
              </a:spcAft>
            </a:pPr>
            <a:r>
              <a:rPr lang="ar-SA" sz="4000" b="1" dirty="0">
                <a:solidFill>
                  <a:schemeClr val="tx1"/>
                </a:solidFill>
                <a:ea typeface="Calibri"/>
                <a:cs typeface="+mj-cs"/>
              </a:rPr>
              <a:t>- شهادات وأدلة قانونية  </a:t>
            </a:r>
            <a:endParaRPr lang="en-US" sz="4000" dirty="0">
              <a:solidFill>
                <a:schemeClr val="tx1"/>
              </a:solidFill>
              <a:ea typeface="Calibri"/>
              <a:cs typeface="+mj-cs"/>
            </a:endParaRPr>
          </a:p>
          <a:p>
            <a:pPr algn="just" rtl="1">
              <a:lnSpc>
                <a:spcPct val="115000"/>
              </a:lnSpc>
              <a:spcAft>
                <a:spcPts val="1000"/>
              </a:spcAft>
            </a:pPr>
            <a:r>
              <a:rPr lang="ar-SA" sz="4000" dirty="0">
                <a:solidFill>
                  <a:schemeClr val="tx1"/>
                </a:solidFill>
                <a:ea typeface="Calibri"/>
                <a:cs typeface="+mj-cs"/>
              </a:rPr>
              <a:t>تشمل الشهادات الكتابية أو الشهادات من الأطراف التي تدعم موقف العميل في القضية.</a:t>
            </a:r>
            <a:endParaRPr lang="en-US" sz="4000" dirty="0">
              <a:solidFill>
                <a:schemeClr val="tx1"/>
              </a:solidFill>
              <a:ea typeface="Calibri"/>
              <a:cs typeface="+mj-cs"/>
            </a:endParaRPr>
          </a:p>
          <a:p>
            <a:pPr algn="just" rtl="1"/>
            <a:endParaRPr lang="ar-IQ" sz="2000" dirty="0"/>
          </a:p>
        </p:txBody>
      </p:sp>
    </p:spTree>
    <p:extLst>
      <p:ext uri="{BB962C8B-B14F-4D97-AF65-F5344CB8AC3E}">
        <p14:creationId xmlns:p14="http://schemas.microsoft.com/office/powerpoint/2010/main" val="223616061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114</Words>
  <Application>Microsoft Office PowerPoint</Application>
  <PresentationFormat>On-screen Show (4:3)</PresentationFormat>
  <Paragraphs>11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انواع المستندات القانونية في العيادة القانونية 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انواع المستندات القانونية في العيادة القانونية </dc:title>
  <dc:creator>HP</dc:creator>
  <cp:lastModifiedBy>DR.Ahmed Saker 2O11</cp:lastModifiedBy>
  <cp:revision>2</cp:revision>
  <dcterms:created xsi:type="dcterms:W3CDTF">2006-08-16T00:00:00Z</dcterms:created>
  <dcterms:modified xsi:type="dcterms:W3CDTF">2025-09-16T18:56:38Z</dcterms:modified>
</cp:coreProperties>
</file>