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457201"/>
            <a:ext cx="7467600" cy="1066800"/>
          </a:xfrm>
        </p:spPr>
        <p:txBody>
          <a:bodyPr>
            <a:normAutofit fontScale="90000"/>
          </a:bodyPr>
          <a:lstStyle/>
          <a:p>
            <a:pPr rtl="1">
              <a:lnSpc>
                <a:spcPct val="115000"/>
              </a:lnSpc>
              <a:spcAft>
                <a:spcPts val="1000"/>
              </a:spcAft>
            </a:pPr>
            <a:r>
              <a:rPr lang="ar-IQ" b="1" dirty="0" smtClean="0">
                <a:ea typeface="Calibri"/>
              </a:rPr>
              <a:t/>
            </a:r>
            <a:br>
              <a:rPr lang="ar-IQ" b="1" dirty="0" smtClean="0">
                <a:ea typeface="Calibri"/>
              </a:rPr>
            </a:br>
            <a:r>
              <a:rPr lang="ar-SA" b="1" dirty="0" smtClean="0">
                <a:ea typeface="Calibri"/>
              </a:rPr>
              <a:t>مهارات </a:t>
            </a:r>
            <a:r>
              <a:rPr lang="ar-SA" b="1" dirty="0">
                <a:ea typeface="Calibri"/>
              </a:rPr>
              <a:t>التفاوض وحل النزاعات</a:t>
            </a:r>
            <a:r>
              <a:rPr lang="en-US" sz="3200" dirty="0">
                <a:ea typeface="Calibri"/>
                <a:cs typeface="Arial"/>
              </a:rPr>
              <a:t/>
            </a:r>
            <a:br>
              <a:rPr lang="en-US" sz="3200" dirty="0"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153400" cy="4495800"/>
          </a:xfrm>
        </p:spPr>
        <p:txBody>
          <a:bodyPr>
            <a:normAutofit/>
          </a:bodyPr>
          <a:lstStyle/>
          <a:p>
            <a:pPr algn="just" rtl="1">
              <a:lnSpc>
                <a:spcPct val="115000"/>
              </a:lnSpc>
              <a:spcAft>
                <a:spcPts val="1000"/>
              </a:spcAft>
            </a:pPr>
            <a:endParaRPr lang="en-US" sz="16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2000" b="1" dirty="0">
                <a:solidFill>
                  <a:schemeClr val="tx1"/>
                </a:solidFill>
                <a:ea typeface="Calibri"/>
                <a:cs typeface="+mj-cs"/>
              </a:rPr>
              <a:t>التفاوض :</a:t>
            </a:r>
            <a:r>
              <a:rPr lang="ar-SA" sz="2000" dirty="0">
                <a:solidFill>
                  <a:schemeClr val="tx1"/>
                </a:solidFill>
                <a:ea typeface="Calibri"/>
                <a:cs typeface="+mj-cs"/>
              </a:rPr>
              <a:t> هو عملية تفاعل بين طرفين أو أكثر بهدف الوصول إلى اتفاق مرضي, تتضمن التفاوضات تبادل المواقف والأفكار بهدف الوصول إلى تسوية.</a:t>
            </a:r>
            <a:endParaRPr lang="en-US" sz="16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2000" dirty="0">
                <a:solidFill>
                  <a:schemeClr val="tx1"/>
                </a:solidFill>
                <a:ea typeface="Calibri"/>
                <a:cs typeface="+mj-cs"/>
              </a:rPr>
              <a:t>في العيادة القانونية، يتم استخدام التفاوض بشكل متكرر لحل النزاعات بين الأطراف خارج نطاق المحكمة، سواء كان ذلك في قضايا عمالية، تجارية، أو عائلية</a:t>
            </a:r>
            <a:r>
              <a:rPr lang="ar-SA" sz="2000" dirty="0" smtClean="0">
                <a:solidFill>
                  <a:schemeClr val="tx1"/>
                </a:solidFill>
                <a:ea typeface="Calibri"/>
                <a:cs typeface="+mj-cs"/>
              </a:rPr>
              <a:t>.</a:t>
            </a:r>
            <a:endParaRPr lang="ar-IQ" sz="2000" smtClean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endParaRPr lang="en-US" sz="16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2000" b="1" dirty="0">
                <a:solidFill>
                  <a:schemeClr val="tx1"/>
                </a:solidFill>
                <a:ea typeface="Calibri"/>
                <a:cs typeface="+mj-cs"/>
              </a:rPr>
              <a:t>- حل النزاعات :</a:t>
            </a:r>
            <a:endParaRPr lang="en-US" sz="16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2000" dirty="0">
                <a:solidFill>
                  <a:schemeClr val="tx1"/>
                </a:solidFill>
                <a:ea typeface="Calibri"/>
                <a:cs typeface="+mj-cs"/>
              </a:rPr>
              <a:t>هو عملية استخدام تقنيات وأدوات متنوعة لحل الخلافات والنزاعات بين الأطراف المختلفة, وتشمل أساليب حل النزاعات الوساطة، التحكيم، التفاوض، أو حتى اللجوء إلى القضاء عندما لا تكون الحلول الأخرى فعّالة.</a:t>
            </a:r>
            <a:endParaRPr lang="en-US" sz="1600" dirty="0">
              <a:solidFill>
                <a:schemeClr val="tx1"/>
              </a:solidFill>
              <a:ea typeface="Calibri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11934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مهارات التفاوض وحل النزاعات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الاخلاقيات القانونية في العيادة القانونية </dc:title>
  <dc:creator>HP</dc:creator>
  <cp:lastModifiedBy>DR.Ahmed Saker 2O11</cp:lastModifiedBy>
  <cp:revision>3</cp:revision>
  <dcterms:created xsi:type="dcterms:W3CDTF">2006-08-16T00:00:00Z</dcterms:created>
  <dcterms:modified xsi:type="dcterms:W3CDTF">2025-09-16T19:08:06Z</dcterms:modified>
</cp:coreProperties>
</file>