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4" d="100"/>
          <a:sy n="74" d="100"/>
        </p:scale>
        <p:origin x="-195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533399"/>
            <a:ext cx="7467600" cy="1143001"/>
          </a:xfrm>
        </p:spPr>
        <p:txBody>
          <a:bodyPr>
            <a:normAutofit/>
          </a:bodyPr>
          <a:lstStyle/>
          <a:p>
            <a:pPr lvl="0" rtl="1">
              <a:lnSpc>
                <a:spcPct val="115000"/>
              </a:lnSpc>
              <a:spcBef>
                <a:spcPct val="20000"/>
              </a:spcBef>
              <a:spcAft>
                <a:spcPts val="1000"/>
              </a:spcAft>
            </a:pPr>
            <a:r>
              <a:rPr lang="ar-IQ" sz="3100" b="1" dirty="0" smtClean="0">
                <a:ea typeface="Calibri"/>
              </a:rPr>
              <a:t>انواع التفاوض </a:t>
            </a:r>
            <a:endParaRPr lang="ar-IQ" sz="3100" b="1" dirty="0"/>
          </a:p>
        </p:txBody>
      </p:sp>
      <p:sp>
        <p:nvSpPr>
          <p:cNvPr id="3" name="Subtitle 2"/>
          <p:cNvSpPr>
            <a:spLocks noGrp="1"/>
          </p:cNvSpPr>
          <p:nvPr>
            <p:ph type="subTitle" idx="1"/>
          </p:nvPr>
        </p:nvSpPr>
        <p:spPr>
          <a:xfrm>
            <a:off x="533400" y="1676400"/>
            <a:ext cx="8153400" cy="4419600"/>
          </a:xfrm>
        </p:spPr>
        <p:txBody>
          <a:bodyPr>
            <a:normAutofit fontScale="92500" lnSpcReduction="10000"/>
          </a:bodyPr>
          <a:lstStyle/>
          <a:p>
            <a:pPr algn="just" rtl="1">
              <a:lnSpc>
                <a:spcPct val="115000"/>
              </a:lnSpc>
              <a:spcAft>
                <a:spcPts val="1000"/>
              </a:spcAft>
            </a:pPr>
            <a:r>
              <a:rPr lang="ar-SA" sz="2000" b="1" dirty="0" smtClean="0">
                <a:solidFill>
                  <a:schemeClr val="tx1"/>
                </a:solidFill>
                <a:ea typeface="Calibri"/>
                <a:cs typeface="Times New Roman"/>
              </a:rPr>
              <a:t>- </a:t>
            </a:r>
            <a:r>
              <a:rPr lang="ar-SA" sz="2000" b="1" dirty="0">
                <a:solidFill>
                  <a:schemeClr val="tx1"/>
                </a:solidFill>
                <a:ea typeface="Calibri"/>
                <a:cs typeface="Times New Roman"/>
              </a:rPr>
              <a:t>التفاوض التوزيعي (</a:t>
            </a:r>
            <a:r>
              <a:rPr lang="en-US" sz="2000" b="1" dirty="0">
                <a:solidFill>
                  <a:schemeClr val="tx1"/>
                </a:solidFill>
                <a:latin typeface="Times New Roman"/>
                <a:ea typeface="Calibri"/>
                <a:cs typeface="Arial"/>
              </a:rPr>
              <a:t>Distributive Negotiation</a:t>
            </a:r>
            <a:r>
              <a:rPr lang="ar-SA" sz="2000" b="1" dirty="0">
                <a:solidFill>
                  <a:schemeClr val="tx1"/>
                </a:solidFill>
                <a:ea typeface="Calibri"/>
                <a:cs typeface="Times New Roman"/>
              </a:rPr>
              <a:t>) :</a:t>
            </a:r>
            <a:endParaRPr lang="en-US" sz="2000" dirty="0">
              <a:solidFill>
                <a:schemeClr val="tx1"/>
              </a:solidFill>
              <a:ea typeface="Calibri"/>
              <a:cs typeface="Arial"/>
            </a:endParaRPr>
          </a:p>
          <a:p>
            <a:pPr algn="just" rtl="1">
              <a:lnSpc>
                <a:spcPct val="115000"/>
              </a:lnSpc>
              <a:spcAft>
                <a:spcPts val="1000"/>
              </a:spcAft>
            </a:pPr>
            <a:r>
              <a:rPr lang="ar-SA" sz="2000" dirty="0">
                <a:solidFill>
                  <a:schemeClr val="tx1"/>
                </a:solidFill>
                <a:ea typeface="Calibri"/>
                <a:cs typeface="Times New Roman"/>
              </a:rPr>
              <a:t>هذا النوع من التفاوض يركز على توزيع الموارد بشكل عادل بين الأطراف المتنازعة. يطلق عليه أحيانًا "التفاوض على الكعكة",, يتمحور الهدف هنا حول الحصول على أكبر حصة ممكنة من الموارد المتاحة.</a:t>
            </a:r>
            <a:endParaRPr lang="en-US" sz="2000" dirty="0">
              <a:solidFill>
                <a:schemeClr val="tx1"/>
              </a:solidFill>
              <a:ea typeface="Calibri"/>
              <a:cs typeface="Arial"/>
            </a:endParaRPr>
          </a:p>
          <a:p>
            <a:pPr algn="just" rtl="1">
              <a:lnSpc>
                <a:spcPct val="115000"/>
              </a:lnSpc>
              <a:spcAft>
                <a:spcPts val="1000"/>
              </a:spcAft>
            </a:pPr>
            <a:r>
              <a:rPr lang="ar-SA" sz="2000" dirty="0">
                <a:solidFill>
                  <a:schemeClr val="tx1"/>
                </a:solidFill>
                <a:ea typeface="Calibri"/>
                <a:cs typeface="Times New Roman"/>
              </a:rPr>
              <a:t> مثال: التفاوض على سعر سلعة معينة أو أتعاب المحامي.</a:t>
            </a:r>
            <a:endParaRPr lang="en-US" sz="2000" dirty="0">
              <a:solidFill>
                <a:schemeClr val="tx1"/>
              </a:solidFill>
              <a:ea typeface="Calibri"/>
              <a:cs typeface="Arial"/>
            </a:endParaRPr>
          </a:p>
          <a:p>
            <a:pPr algn="just" rtl="1">
              <a:lnSpc>
                <a:spcPct val="115000"/>
              </a:lnSpc>
              <a:spcAft>
                <a:spcPts val="1000"/>
              </a:spcAft>
            </a:pPr>
            <a:r>
              <a:rPr lang="ar-SA" sz="2000" dirty="0">
                <a:solidFill>
                  <a:schemeClr val="tx1"/>
                </a:solidFill>
                <a:ea typeface="Calibri"/>
                <a:cs typeface="Times New Roman"/>
              </a:rPr>
              <a:t> </a:t>
            </a:r>
            <a:endParaRPr lang="en-US" sz="2000" dirty="0">
              <a:solidFill>
                <a:schemeClr val="tx1"/>
              </a:solidFill>
              <a:ea typeface="Calibri"/>
              <a:cs typeface="Arial"/>
            </a:endParaRPr>
          </a:p>
          <a:p>
            <a:pPr algn="just" rtl="1">
              <a:lnSpc>
                <a:spcPct val="115000"/>
              </a:lnSpc>
              <a:spcAft>
                <a:spcPts val="1000"/>
              </a:spcAft>
            </a:pPr>
            <a:r>
              <a:rPr lang="ar-SA" sz="2000" b="1" dirty="0">
                <a:solidFill>
                  <a:schemeClr val="tx1"/>
                </a:solidFill>
                <a:ea typeface="Calibri"/>
                <a:cs typeface="Times New Roman"/>
              </a:rPr>
              <a:t>- التفاوض التكاملي (</a:t>
            </a:r>
            <a:r>
              <a:rPr lang="en-US" sz="2000" b="1" dirty="0">
                <a:solidFill>
                  <a:schemeClr val="tx1"/>
                </a:solidFill>
                <a:latin typeface="Times New Roman"/>
                <a:ea typeface="Calibri"/>
                <a:cs typeface="Arial"/>
              </a:rPr>
              <a:t>Integrative Negotiation</a:t>
            </a:r>
            <a:r>
              <a:rPr lang="ar-SA" sz="2000" b="1" dirty="0">
                <a:solidFill>
                  <a:schemeClr val="tx1"/>
                </a:solidFill>
                <a:ea typeface="Calibri"/>
                <a:cs typeface="Times New Roman"/>
              </a:rPr>
              <a:t>) :</a:t>
            </a:r>
            <a:endParaRPr lang="en-US" sz="2000" dirty="0">
              <a:solidFill>
                <a:schemeClr val="tx1"/>
              </a:solidFill>
              <a:ea typeface="Calibri"/>
              <a:cs typeface="Arial"/>
            </a:endParaRPr>
          </a:p>
          <a:p>
            <a:pPr algn="just" rtl="1">
              <a:lnSpc>
                <a:spcPct val="115000"/>
              </a:lnSpc>
              <a:spcAft>
                <a:spcPts val="1000"/>
              </a:spcAft>
            </a:pPr>
            <a:r>
              <a:rPr lang="ar-SA" sz="2000" dirty="0">
                <a:solidFill>
                  <a:schemeClr val="tx1"/>
                </a:solidFill>
                <a:ea typeface="Calibri"/>
                <a:cs typeface="Times New Roman"/>
              </a:rPr>
              <a:t>يركز هذا النوع من التفاوض على التعاون بين الأطراف للوصول إلى حل يعزز المصلحة المشتركة, يطلق عليه أحيانًا "التفاوض الرابح-رابح",, الهدف هو إيجاد حلول تتيح لجميع الأطراف استفادة متبادلة من التفاوض.</a:t>
            </a:r>
            <a:endParaRPr lang="en-US" sz="2000" dirty="0">
              <a:solidFill>
                <a:schemeClr val="tx1"/>
              </a:solidFill>
              <a:ea typeface="Calibri"/>
              <a:cs typeface="Arial"/>
            </a:endParaRPr>
          </a:p>
          <a:p>
            <a:pPr algn="just" rtl="1">
              <a:lnSpc>
                <a:spcPct val="115000"/>
              </a:lnSpc>
              <a:spcAft>
                <a:spcPts val="1000"/>
              </a:spcAft>
            </a:pPr>
            <a:r>
              <a:rPr lang="ar-SA" sz="2000" dirty="0">
                <a:solidFill>
                  <a:schemeClr val="tx1"/>
                </a:solidFill>
                <a:ea typeface="Calibri"/>
                <a:cs typeface="Times New Roman"/>
              </a:rPr>
              <a:t>مثال: التفاوض حول بنود عقد تجاري بحيث يحقق مصلحة للطرفين دون التسبب في خسارة أحدهما.</a:t>
            </a:r>
            <a:endParaRPr lang="en-US" sz="2000" dirty="0">
              <a:solidFill>
                <a:schemeClr val="tx1"/>
              </a:solidFill>
              <a:ea typeface="Calibri"/>
              <a:cs typeface="Arial"/>
            </a:endParaRPr>
          </a:p>
          <a:p>
            <a:pPr algn="just" rtl="1">
              <a:lnSpc>
                <a:spcPct val="115000"/>
              </a:lnSpc>
              <a:spcAft>
                <a:spcPts val="1000"/>
              </a:spcAft>
            </a:pPr>
            <a:endParaRPr lang="en-US" sz="1600" dirty="0">
              <a:solidFill>
                <a:schemeClr val="tx1"/>
              </a:solidFill>
              <a:ea typeface="Calibri"/>
              <a:cs typeface="+mj-cs"/>
            </a:endParaRPr>
          </a:p>
        </p:txBody>
      </p:sp>
    </p:spTree>
    <p:extLst>
      <p:ext uri="{BB962C8B-B14F-4D97-AF65-F5344CB8AC3E}">
        <p14:creationId xmlns:p14="http://schemas.microsoft.com/office/powerpoint/2010/main" val="5119346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57</Words>
  <Application>Microsoft Office PowerPoint</Application>
  <PresentationFormat>On-screen Show (4:3)</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انواع التفاوض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الاخلاقيات القانونية في العيادة القانونية </dc:title>
  <dc:creator>HP</dc:creator>
  <cp:lastModifiedBy>DR.Ahmed Saker 2O11</cp:lastModifiedBy>
  <cp:revision>6</cp:revision>
  <dcterms:created xsi:type="dcterms:W3CDTF">2006-08-16T00:00:00Z</dcterms:created>
  <dcterms:modified xsi:type="dcterms:W3CDTF">2025-09-16T19:16:17Z</dcterms:modified>
</cp:coreProperties>
</file>