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8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357385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470455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71E6C0-BBE7-4147-A229-F1930211E26E}"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9362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3480624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71E6C0-BBE7-4147-A229-F1930211E26E}"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6814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836738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834560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46582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325025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DA74F86-0633-4A8C-88FF-A4845F208F76}" type="datetimeFigureOut">
              <a:rPr lang="ar-IQ" smtClean="0"/>
              <a:t>17/04/1447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2302122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917030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CDA74F86-0633-4A8C-88FF-A4845F208F76}" type="datetimeFigureOut">
              <a:rPr lang="ar-IQ" smtClean="0"/>
              <a:t>17/04/1447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3015906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CDA74F86-0633-4A8C-88FF-A4845F208F76}" type="datetimeFigureOut">
              <a:rPr lang="ar-IQ" smtClean="0"/>
              <a:t>17/04/1447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220854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A74F86-0633-4A8C-88FF-A4845F208F76}" type="datetimeFigureOut">
              <a:rPr lang="ar-IQ" smtClean="0"/>
              <a:t>17/04/1447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1411668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2096710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CDA74F86-0633-4A8C-88FF-A4845F208F76}" type="datetimeFigureOut">
              <a:rPr lang="ar-IQ" smtClean="0"/>
              <a:t>17/04/1447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71E6C0-BBE7-4147-A229-F1930211E26E}" type="slidenum">
              <a:rPr lang="ar-IQ" smtClean="0"/>
              <a:t>‹#›</a:t>
            </a:fld>
            <a:endParaRPr lang="ar-IQ"/>
          </a:p>
        </p:txBody>
      </p:sp>
    </p:spTree>
    <p:extLst>
      <p:ext uri="{BB962C8B-B14F-4D97-AF65-F5344CB8AC3E}">
        <p14:creationId xmlns:p14="http://schemas.microsoft.com/office/powerpoint/2010/main" val="14131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DA74F86-0633-4A8C-88FF-A4845F208F76}" type="datetimeFigureOut">
              <a:rPr lang="ar-IQ" smtClean="0"/>
              <a:t>17/04/1447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271E6C0-BBE7-4147-A229-F1930211E26E}" type="slidenum">
              <a:rPr lang="ar-IQ" smtClean="0"/>
              <a:t>‹#›</a:t>
            </a:fld>
            <a:endParaRPr lang="ar-IQ"/>
          </a:p>
        </p:txBody>
      </p:sp>
    </p:spTree>
    <p:extLst>
      <p:ext uri="{BB962C8B-B14F-4D97-AF65-F5344CB8AC3E}">
        <p14:creationId xmlns:p14="http://schemas.microsoft.com/office/powerpoint/2010/main" val="378152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E7BFAD5-C34B-4277-9F92-09A76A0FF5CB}"/>
              </a:ext>
            </a:extLst>
          </p:cNvPr>
          <p:cNvSpPr>
            <a:spLocks noGrp="1"/>
          </p:cNvSpPr>
          <p:nvPr>
            <p:ph type="ctrTitle"/>
          </p:nvPr>
        </p:nvSpPr>
        <p:spPr>
          <a:xfrm>
            <a:off x="2117726" y="1590378"/>
            <a:ext cx="8915399" cy="3677243"/>
          </a:xfrm>
        </p:spPr>
        <p:txBody>
          <a:bodyPr>
            <a:normAutofit fontScale="90000"/>
          </a:bodyPr>
          <a:lstStyle/>
          <a:p>
            <a:pPr algn="ct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محاضرات في القانون الإداري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المرحلة الثانية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جامعة النهرين / كلية الحقوق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أستاذ المادة / د. كوثر صادق موسى</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2024-2025</a:t>
            </a:r>
            <a:endParaRPr lang="ar-IQ" dirty="0">
              <a:solidFill>
                <a:schemeClr val="tx1"/>
              </a:solidFill>
            </a:endParaRPr>
          </a:p>
        </p:txBody>
      </p:sp>
    </p:spTree>
    <p:extLst>
      <p:ext uri="{BB962C8B-B14F-4D97-AF65-F5344CB8AC3E}">
        <p14:creationId xmlns:p14="http://schemas.microsoft.com/office/powerpoint/2010/main" val="107357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0DCFC4B-2E1C-4044-B883-5E08C4135BBC}"/>
              </a:ext>
            </a:extLst>
          </p:cNvPr>
          <p:cNvSpPr>
            <a:spLocks noGrp="1"/>
          </p:cNvSpPr>
          <p:nvPr>
            <p:ph type="title"/>
          </p:nvPr>
        </p:nvSpPr>
        <p:spPr>
          <a:xfrm>
            <a:off x="1" y="-1"/>
            <a:ext cx="12192000" cy="1471613"/>
          </a:xfrm>
        </p:spPr>
        <p:txBody>
          <a:bodyPr/>
          <a:lstStyle/>
          <a:p>
            <a:pPr algn="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الخامسة</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أساس القانون الإداري/ ج2</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endParaRPr lang="ar-IQ" dirty="0"/>
          </a:p>
        </p:txBody>
      </p:sp>
      <p:sp>
        <p:nvSpPr>
          <p:cNvPr id="3" name="عنصر نائب للمحتوى 2">
            <a:extLst>
              <a:ext uri="{FF2B5EF4-FFF2-40B4-BE49-F238E27FC236}">
                <a16:creationId xmlns:a16="http://schemas.microsoft.com/office/drawing/2014/main" id="{80F9EDFA-F639-44D0-9A4F-D46EBB7F7BBA}"/>
              </a:ext>
            </a:extLst>
          </p:cNvPr>
          <p:cNvSpPr>
            <a:spLocks noGrp="1"/>
          </p:cNvSpPr>
          <p:nvPr>
            <p:ph idx="1"/>
          </p:nvPr>
        </p:nvSpPr>
        <p:spPr>
          <a:xfrm>
            <a:off x="128588" y="1471612"/>
            <a:ext cx="12063412" cy="5514976"/>
          </a:xfrm>
        </p:spPr>
        <p: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ثالثاً: معيار السلطة العامة و امتيازاتها</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أن العنصر المهم في نظام القانون الإداري المميز له عن القانون الخاص لا يتعلق بالأهداف أو الغايات التي تسعى الإدارة إلى تحقيقها المتمثلة بالمنفعة العامة كما ذهبت نظرية أو معيار المرفق العام، وإنما يقوم على أساس الوسائل التي تستعملها الإدارة في سبيل تحقيق تلك الأهداف، فإذا كانت هذه الوسائل تتميز بسلطات وامتيازات استثنائية لا نظير لها في علاقات الأفراد، كنا أمام نشاط يحكمه القانون الإداري ويختص بالمنازعات الناشئة عنه القضاء الإداري.</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وأنصار هذا المعيار الأستاذ </a:t>
            </a:r>
            <a:r>
              <a:rPr kumimoji="0" lang="ar-IQ"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هوريو</a:t>
            </a: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الذي أنشأ مدرسة مناهضة لمدرسة المرفق العام اطلق عليها " مدرسة السلطة العامة " ومبادئ هذه النظرية متميزة عن نظرية السلطة العامة التقليدية والتي تفرق بين أعمال السلطة وأعمال الإدارة العادية ولا تتعلق بالأوامر والنواهي إنما تشمل كل نشاط تمارسه الإدارة مع استعمالها لوسائل القانون العام غير المألوفة في القانون الخاص. كما لم ينكر فكرة المرفق العام، إنما جعلها ثانوية بالمقارنة مع دور السلطة العامة كأساس للقانون الإداري و معيار لتحديد اختصاص القضاء الإداري، فهو عنصر الوسائل التي تستخدمها الإدارة على عنصر الغاية أو الهدف.</a:t>
            </a:r>
          </a:p>
          <a:p>
            <a:endParaRPr lang="ar-IQ" dirty="0"/>
          </a:p>
        </p:txBody>
      </p:sp>
    </p:spTree>
    <p:extLst>
      <p:ext uri="{BB962C8B-B14F-4D97-AF65-F5344CB8AC3E}">
        <p14:creationId xmlns:p14="http://schemas.microsoft.com/office/powerpoint/2010/main" val="3701209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3579A84-5F5C-4809-A59C-79E51C657723}"/>
              </a:ext>
            </a:extLst>
          </p:cNvPr>
          <p:cNvSpPr>
            <a:spLocks noGrp="1"/>
          </p:cNvSpPr>
          <p:nvPr>
            <p:ph idx="1"/>
          </p:nvPr>
        </p:nvSpPr>
        <p:spPr>
          <a:xfrm>
            <a:off x="1785938" y="185738"/>
            <a:ext cx="10406062" cy="6858000"/>
          </a:xfrm>
        </p:spPr>
        <p: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رابعاً: معيار المنفعة العامة</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وتقوم هذه الفكرة على أن أساس القانون الإداري ومعيار اختصاص القضاء الإداري إنما يقوم على تحقيق المنفعة العامة والمصلحة العامة، فالنشاط الإداري يستهدف تحقيق النفع العام وهو ما يميزه عن النشاط الخاص.</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وأنصار هذا المعيار الأستاذ فالين في تأسيس نظريته على حكم مجلس الدولة في قضية بلدية </a:t>
            </a:r>
            <a:r>
              <a:rPr kumimoji="0" lang="ar-IQ"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مونسيجور</a:t>
            </a: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الصادر في 1921/6/10 (و تتلخص وقائع القضية أنه وقع حادث لصغير حرج في كنيسة </a:t>
            </a:r>
            <a:r>
              <a:rPr kumimoji="0" lang="ar-IQ"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مونسيجور</a:t>
            </a: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بسقوط حوض " ماء مقدس " تسبب فيه </a:t>
            </a:r>
            <a:r>
              <a:rPr kumimoji="0" lang="ar-IQ"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بتعلقة</a:t>
            </a: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واثنين من زملائه به، مما أصابه بعاهة مستديمة تمثلت بقطع ساقه، وقد حصل والد الطفل على حكم من مجلس الاقليم بإلزام البلدية المسؤولة عن صيانة الكنيسة بالتعويض)، وقد استأنفت البلدية هذا الحكم من ناحية أنه منذ عام ١٩٠٥ لم تعد البلدية مسؤولة عن دور العبادة لانفصال الدين عن الدولة بقانون ولم تعد الكنائس منذ هذا التاريخ مرافق عامة، وبالتالي لا تدخل دعوى التعويض في اختصاص القضاء الإداري. وفكرة المنفعة العامة هذه أكثر اتساعاً من فكرة المرفق العام، كما أن تحقيق النفع العام ليس حكراً على الدولة وأجهزتها الإدارية، وإنما قد يساهم الأفراد في تحقيقها وذلك من خلال المؤسسات والمشروعات الخاصة ذات النفع العام وهي مشاريع تخضع لأحكام القانون الخاص ويختص القضاء العادي بالمنازعات الناشئة عنها.</a:t>
            </a:r>
          </a:p>
          <a:p>
            <a:endParaRPr lang="ar-IQ" dirty="0"/>
          </a:p>
        </p:txBody>
      </p:sp>
    </p:spTree>
    <p:extLst>
      <p:ext uri="{BB962C8B-B14F-4D97-AF65-F5344CB8AC3E}">
        <p14:creationId xmlns:p14="http://schemas.microsoft.com/office/powerpoint/2010/main" val="658499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95ECC50-19A0-4834-8BE1-C52B028668B3}"/>
              </a:ext>
            </a:extLst>
          </p:cNvPr>
          <p:cNvSpPr>
            <a:spLocks noGrp="1"/>
          </p:cNvSpPr>
          <p:nvPr>
            <p:ph idx="1"/>
          </p:nvPr>
        </p:nvSpPr>
        <p:spPr>
          <a:xfrm>
            <a:off x="1728788" y="157163"/>
            <a:ext cx="10463212" cy="6858000"/>
          </a:xfrm>
        </p:spPr>
        <p: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خامساً: معيار السلطة العامة الحديثة</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أستاذ جورج فيدل الذي ذهب إلى أن فكرة السلطة العامة لا تعني فقط استخدام الإدارة لامتيازات وسلطات القانون العام باعتبارها سلطة آمرة، وإنما تشمل أيضاً القيود التي تحد من حرية الإدارة وتفرض عليها التزامات أشد من الالتزامات المفروضة على الأفراد في ظل القانون الخاص، و عدم أمكان تعاقد الإدارة إلا بإتباع إجراءات وشروط معينة لا نظير لها في القانون الخاص، كإتباع أسلوب المناقصات أو المزايدات عند اختيار المتعاقد معها.</a:t>
            </a:r>
          </a:p>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ar-IQ"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 من ثم لا يكفي اتصال نشاط الإدارة بمرفق عام حتى تكون بصدد تطبيق القانون الإداري إنما يجب أن تكون الإدارة قد استخدمت في نشاطها امتيازات وسلطات استثنائية لا مثيل لها في القانون الخاص و التزمت بـ قيود وحدود غير مألوفة في هذا القانون، وفي هاتين الحالتين يختص للقضاء الإداري بالحد من المعايير السابقة. وعلى ذلك فإن أساس القانون الإداري لا يرجع لمعيار من ثم لـ تكون العمل إدارياً وخاضعاً للقانون الإداري واختصاص القضاء الإداري، يجب ومن المعايير السابقة، إنما يجب الجمع بين المعيارين المهمين المرفق العام والسلطة العامة، أولاً: أن يكون العمل إدارياً أو نشاطاً متعلقاً بمرفق عام " نظرية المرفق العام " وثانياً: أن تكون الإدارة في هذا النشاط قد استخدمت امتيازات أو وسائل وسلطات استثنائية وغير مألوفة في القانون الخاص " نظرية السلطة العامة " - مع ضرورة التنبيه أن السلطة العامة لا تبرز من خلال الامتيازات الممنوحة للإدارة حسب وإنما تشمل القيود الاستثنائية المفروضة عليها لا أحيان أخرى.</a:t>
            </a:r>
          </a:p>
          <a:p>
            <a:endParaRPr lang="ar-IQ" dirty="0"/>
          </a:p>
        </p:txBody>
      </p:sp>
    </p:spTree>
    <p:extLst>
      <p:ext uri="{BB962C8B-B14F-4D97-AF65-F5344CB8AC3E}">
        <p14:creationId xmlns:p14="http://schemas.microsoft.com/office/powerpoint/2010/main" val="303259357"/>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TotalTime>
  <Words>667</Words>
  <Application>Microsoft Office PowerPoint</Application>
  <PresentationFormat>شاشة عريضة</PresentationFormat>
  <Paragraphs>11</Paragraphs>
  <Slides>4</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4</vt:i4>
      </vt:variant>
    </vt:vector>
  </HeadingPairs>
  <TitlesOfParts>
    <vt:vector size="9"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الخامسة                                                  أساس القانون الإداري/ ج2 جامعة النهرين / كلية الحقوق  أستاذ المادة / د. كوثر صادق موس</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القانون الإداري  المرحلة الثانية  جامعة النهرين / كلية الحقوق  أستاذ المادة / د. كوثر صادق موسى 2024-2025</dc:title>
  <dc:creator>Bookcenter</dc:creator>
  <cp:lastModifiedBy>Bookcenter</cp:lastModifiedBy>
  <cp:revision>4</cp:revision>
  <dcterms:created xsi:type="dcterms:W3CDTF">2025-10-08T21:00:25Z</dcterms:created>
  <dcterms:modified xsi:type="dcterms:W3CDTF">2025-10-08T21:24:41Z</dcterms:modified>
</cp:coreProperties>
</file>