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62" autoAdjust="0"/>
  </p:normalViewPr>
  <p:slideViewPr>
    <p:cSldViewPr>
      <p:cViewPr>
        <p:scale>
          <a:sx n="80" d="100"/>
          <a:sy n="80" d="100"/>
        </p:scale>
        <p:origin x="-1086" y="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D7F8E3-00DA-43F6-B3B8-566E08523B27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39FC57-24DC-4412-AFFD-AF58F0662124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9105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smtClean="0"/>
              <a:t>اهداف المحاضرة :</a:t>
            </a:r>
          </a:p>
          <a:p>
            <a:r>
              <a:rPr lang="ar-IQ" dirty="0" smtClean="0"/>
              <a:t>1- المام الطلبة بمفهوم المصارف التجارية</a:t>
            </a:r>
            <a:r>
              <a:rPr lang="ar-IQ" baseline="0" dirty="0" smtClean="0"/>
              <a:t> والبنوك المركزية وماهي الفوارق الوظيفية بين الاثنين</a:t>
            </a:r>
          </a:p>
          <a:p>
            <a:r>
              <a:rPr lang="ar-IQ" baseline="0" dirty="0" smtClean="0"/>
              <a:t>2- معرفة الطالب بمفهوم التجارة الخارجية </a:t>
            </a:r>
            <a:endParaRPr lang="ar-IQ" dirty="0" smtClean="0"/>
          </a:p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9FC57-24DC-4412-AFFD-AF58F0662124}" type="slidenum">
              <a:rPr lang="ar-IQ" smtClean="0"/>
              <a:t>1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8535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2809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2863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6348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9319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917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39521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80799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7972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3988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4957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5612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FA23-12E0-4EC4-A04E-2CC04F620E72}" type="datetimeFigureOut">
              <a:rPr lang="ar-IQ" smtClean="0"/>
              <a:t>01/05/1447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3D072-844A-415A-860A-568DCF3F5A81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0380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2304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dirty="0" smtClean="0"/>
              <a:t>المدخل لدراسة علم الاقتصاد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المدرس الدكتور احمد محمود </a:t>
            </a:r>
            <a:br>
              <a:rPr lang="ar-IQ" dirty="0" smtClean="0"/>
            </a:br>
            <a:r>
              <a:rPr lang="ar-IQ" dirty="0" smtClean="0"/>
              <a:t>كلية الحقوق- جامعة النهرين </a:t>
            </a:r>
          </a:p>
          <a:p>
            <a:r>
              <a:rPr lang="en-US" dirty="0" smtClean="0"/>
              <a:t>dr.ahmedm@nahrainuniv.edu.iq</a:t>
            </a:r>
            <a:r>
              <a:rPr lang="ar-IQ" dirty="0" smtClean="0"/>
              <a:t> </a:t>
            </a:r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67976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اسئلة للنقاش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 متى ولماذا نشأ علم الاقتصاد ؟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ما </a:t>
            </a:r>
            <a:r>
              <a:rPr lang="ar-IQ" dirty="0" smtClean="0"/>
              <a:t>المقصود بعلم الاقتصاد</a:t>
            </a:r>
            <a:r>
              <a:rPr lang="ar-IQ" dirty="0" smtClean="0"/>
              <a:t>؟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ماهي </a:t>
            </a:r>
            <a:r>
              <a:rPr lang="ar-IQ" dirty="0" smtClean="0"/>
              <a:t>الفائدة من دراسة علم الاقتصاد</a:t>
            </a:r>
            <a:r>
              <a:rPr lang="ar-IQ" dirty="0" smtClean="0"/>
              <a:t>؟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ماهي </a:t>
            </a:r>
            <a:r>
              <a:rPr lang="ar-IQ" dirty="0" smtClean="0"/>
              <a:t>طرق البحث العلمي في الاقتصاد</a:t>
            </a:r>
            <a:r>
              <a:rPr lang="ar-IQ" dirty="0" smtClean="0"/>
              <a:t>؟</a:t>
            </a:r>
          </a:p>
          <a:p>
            <a:r>
              <a:rPr lang="ar-IQ" dirty="0" smtClean="0"/>
              <a:t> ماهي طرق التحليل الاقتصادي؟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0452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اهداف المحاضرة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 </a:t>
            </a:r>
            <a:r>
              <a:rPr lang="ar-IQ" dirty="0" smtClean="0"/>
              <a:t>توضيح نشأة  علم الاقتصاد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تعريف علم الاقتصاد  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ما الفائدة من دراسة علم الاقتصاد</a:t>
            </a:r>
            <a:r>
              <a:rPr lang="ar-IQ" dirty="0" smtClean="0"/>
              <a:t> </a:t>
            </a:r>
            <a:endParaRPr lang="ar-IQ" dirty="0" smtClean="0"/>
          </a:p>
          <a:p>
            <a:r>
              <a:rPr lang="ar-IQ" dirty="0" smtClean="0"/>
              <a:t> </a:t>
            </a:r>
            <a:r>
              <a:rPr lang="ar-IQ" dirty="0" smtClean="0"/>
              <a:t>معرفة طرق البحث العلمي في الاقتصاد </a:t>
            </a:r>
            <a:endParaRPr lang="ar-IQ" dirty="0" smtClean="0"/>
          </a:p>
          <a:p>
            <a:r>
              <a:rPr lang="ar-IQ" dirty="0" smtClean="0"/>
              <a:t>معرفة طرق التحليل الاقتصادي </a:t>
            </a:r>
            <a:endParaRPr lang="ar-IQ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7563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الفئة المستهدفة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طلبة المرحلة الاولى في كلية الحقوق جامعة النهرين</a:t>
            </a:r>
          </a:p>
          <a:p>
            <a:r>
              <a:rPr lang="ar-IQ" dirty="0" smtClean="0"/>
              <a:t>مكان انعقاد المحاضرة / قاعة </a:t>
            </a:r>
            <a:r>
              <a:rPr lang="en-US" dirty="0" smtClean="0"/>
              <a:t>C</a:t>
            </a:r>
            <a:r>
              <a:rPr lang="ar-IQ" dirty="0" smtClean="0"/>
              <a:t> في الكلية اعلاه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9115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الفترة المحددة للمحاضرة ساعتين موزعة على النحو الاتي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المحاضرة الاولى 45 دقيقة (8:30 -9:15)</a:t>
            </a:r>
          </a:p>
          <a:p>
            <a:r>
              <a:rPr lang="ar-IQ" dirty="0" smtClean="0"/>
              <a:t>استراحة 15 دقيقة (9:15-9:30)</a:t>
            </a:r>
          </a:p>
          <a:p>
            <a:r>
              <a:rPr lang="ar-IQ" dirty="0" smtClean="0"/>
              <a:t>المحاضرة الثانية 45 دقيقة ( 9:30-10:15)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7837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اولا: نشأة علم الاقتصاد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نشأ علم الاقتصاد عندما بدأ الإنسان يبحث عن أفضل طريقة لاستخدام الموارد المحدودة لتلبية حاجاته </a:t>
            </a:r>
            <a:r>
              <a:rPr lang="ar-IQ" dirty="0"/>
              <a:t>المتعددة.ظهرت</a:t>
            </a:r>
            <a:r>
              <a:rPr lang="ar-IQ" dirty="0"/>
              <a:t> أفكاره الأولى في الحضارات القديمة، ثم تطورت في العصور الوسطى مع الفكر </a:t>
            </a:r>
            <a:r>
              <a:rPr lang="ar-IQ" dirty="0"/>
              <a:t>الديني.وفي</a:t>
            </a:r>
            <a:r>
              <a:rPr lang="ar-IQ" dirty="0"/>
              <a:t> القرن 17 برز الفكر التجاري (</a:t>
            </a:r>
            <a:r>
              <a:rPr lang="ar-IQ" dirty="0"/>
              <a:t>المركنتيلي</a:t>
            </a:r>
            <a:r>
              <a:rPr lang="ar-IQ" dirty="0"/>
              <a:t>) الذي ركز على زيادة ثروة الدولة</a:t>
            </a:r>
            <a:r>
              <a:rPr lang="ar-IQ" dirty="0" smtClean="0"/>
              <a:t>.</a:t>
            </a:r>
          </a:p>
          <a:p>
            <a:pPr marL="0" indent="0">
              <a:buNone/>
            </a:pPr>
            <a:r>
              <a:rPr lang="ar-IQ" dirty="0"/>
              <a:t> </a:t>
            </a:r>
            <a:r>
              <a:rPr lang="ar-IQ" dirty="0" smtClean="0"/>
              <a:t>أما </a:t>
            </a:r>
            <a:r>
              <a:rPr lang="ar-IQ" dirty="0"/>
              <a:t>التأسيس الحقيقي فكان مع آدم سميث في القرن 18 الذي يُعد مؤسس علم الاقتصاد الحديث</a:t>
            </a:r>
            <a:endParaRPr lang="ar-IQ" dirty="0" smtClean="0"/>
          </a:p>
        </p:txBody>
      </p:sp>
    </p:spTree>
    <p:extLst>
      <p:ext uri="{BB962C8B-B14F-4D97-AF65-F5344CB8AC3E}">
        <p14:creationId xmlns:p14="http://schemas.microsoft.com/office/powerpoint/2010/main" val="217969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ثانياً: </a:t>
            </a:r>
            <a:r>
              <a:rPr lang="ar-IQ" dirty="0" smtClean="0"/>
              <a:t>تعريف علم الاقتصاد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علم الاقتصاد هو العلم الذي يدرس كيفية استخدام الموارد المحدودة لإشباع الحاجات الإنسانية المتعددة، من خلال تنظيم الإنتاج والتوزيع والاستهلاك لتحقيق أفضل استفادة ممكنة.</a:t>
            </a:r>
            <a:endParaRPr lang="ar-IQ" dirty="0" smtClean="0"/>
          </a:p>
        </p:txBody>
      </p:sp>
    </p:spTree>
    <p:extLst>
      <p:ext uri="{BB962C8B-B14F-4D97-AF65-F5344CB8AC3E}">
        <p14:creationId xmlns:p14="http://schemas.microsoft.com/office/powerpoint/2010/main" val="34064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ثالثاً: </a:t>
            </a:r>
            <a:r>
              <a:rPr lang="ar-IQ" dirty="0" smtClean="0"/>
              <a:t>ما الفائدة من دراسة علم الاقتصاد ؟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IQ" dirty="0"/>
              <a:t>تساعد على فهم كيفية استخدام الموارد المحدودة بطريقة فعّالة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تُمكّن من اتخاذ قرارات مالية صحيحة على المستوى الفردي أو الحكومي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تُفسّر أسباب البطالة والتضخم والفقر وتساعد في إيجاد حلول لها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تُوضّح دور الدولة في تحقيق الاستقرار الاقتصادي والنمو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تساعد على فهم العلاقات التجارية الدولية بين الدول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تنمّي الوعي الاقتصادي لدى الأفراد والمجتمع.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00060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رابعاً: </a:t>
            </a:r>
            <a:r>
              <a:rPr lang="ar-IQ" dirty="0" smtClean="0"/>
              <a:t>طرق البحث العلمي في الاقتصاد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dirty="0"/>
              <a:t>الطريقة الاستقرائية</a:t>
            </a:r>
            <a:r>
              <a:rPr lang="ar-IQ" dirty="0" smtClean="0"/>
              <a:t>: تبدأ </a:t>
            </a:r>
            <a:r>
              <a:rPr lang="ar-IQ" dirty="0"/>
              <a:t>بجمع البيانات والملاحظات من الواقع، ثم تحليلها لاستخلاص القوانين أو النظريات الاقتصادية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الطريقة الاستنتاجية</a:t>
            </a:r>
            <a:r>
              <a:rPr lang="ar-IQ" dirty="0" smtClean="0"/>
              <a:t>: تنطلق </a:t>
            </a:r>
            <a:r>
              <a:rPr lang="ar-IQ" dirty="0"/>
              <a:t>من مبادئ أو فروض عامة ثم تُطبَّق على حالات محددة للوصول إلى نتائج جزئية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الطريقة الوصفية</a:t>
            </a:r>
            <a:r>
              <a:rPr lang="ar-IQ" dirty="0" smtClean="0"/>
              <a:t>: تُستخدم </a:t>
            </a:r>
            <a:r>
              <a:rPr lang="ar-IQ" dirty="0"/>
              <a:t>لوصف الظواهر الاقتصادية كما هي، مثل وصف حالة السوق أو مستوى البطالة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الطريقة الإحصائية</a:t>
            </a:r>
            <a:r>
              <a:rPr lang="ar-IQ" dirty="0" smtClean="0"/>
              <a:t>: تعتمد </a:t>
            </a:r>
            <a:r>
              <a:rPr lang="ar-IQ" dirty="0"/>
              <a:t>على جمع وتحليل البيانات بالأرقام لمعرفة الاتجاهات والعلاقات بين المتغيرات الاقتصادية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الطريقة المقارنة</a:t>
            </a:r>
            <a:r>
              <a:rPr lang="ar-IQ" dirty="0" smtClean="0"/>
              <a:t>: تقوم </a:t>
            </a:r>
            <a:r>
              <a:rPr lang="ar-IQ" dirty="0"/>
              <a:t>على مقارنة الظواهر الاقتصادية بين دول أو فترات زمنية مختلفة لاستخلاص النتائج.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77537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خامساً: </a:t>
            </a:r>
            <a:r>
              <a:rPr lang="ar-IQ" dirty="0" smtClean="0"/>
              <a:t>طرق التحليل الاقتصادي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dirty="0"/>
              <a:t>التحليل </a:t>
            </a:r>
            <a:r>
              <a:rPr lang="ar-IQ" dirty="0" smtClean="0"/>
              <a:t>الجزئي: يدرس </a:t>
            </a:r>
            <a:r>
              <a:rPr lang="ar-IQ" dirty="0"/>
              <a:t>سلوك الوحدات الاقتصادية الصغيرة مثل المستهلك أو المنتج أو السوق الفردي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التحليل </a:t>
            </a:r>
            <a:r>
              <a:rPr lang="ar-IQ" dirty="0" smtClean="0"/>
              <a:t>الكلي</a:t>
            </a:r>
            <a:r>
              <a:rPr lang="en-US" dirty="0" smtClean="0"/>
              <a:t>:</a:t>
            </a:r>
            <a:r>
              <a:rPr lang="ar-IQ" dirty="0" smtClean="0"/>
              <a:t> يهتم </a:t>
            </a:r>
            <a:r>
              <a:rPr lang="ar-IQ" dirty="0"/>
              <a:t>بدراسة الاقتصاد ككل، مثل الناتج القومي، التضخم، البطالة، والنمو الاقتصادي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التحليل الوصفي</a:t>
            </a:r>
            <a:r>
              <a:rPr lang="ar-IQ" dirty="0" smtClean="0"/>
              <a:t>: يصف </a:t>
            </a:r>
            <a:r>
              <a:rPr lang="ar-IQ" dirty="0"/>
              <a:t>الظواهر الاقتصادية كما هي دون تفسير الأسباب أو اقتراح الحلول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التحليل الكمي</a:t>
            </a:r>
            <a:r>
              <a:rPr lang="ar-IQ" dirty="0" smtClean="0"/>
              <a:t>: يعتمد </a:t>
            </a:r>
            <a:r>
              <a:rPr lang="ar-IQ" dirty="0"/>
              <a:t>على البيانات والإحصاءات لقياس العلاقات الاقتصادية بدقة</a:t>
            </a:r>
            <a:r>
              <a:rPr lang="ar-IQ" dirty="0" smtClean="0"/>
              <a:t>.</a:t>
            </a:r>
          </a:p>
          <a:p>
            <a:r>
              <a:rPr lang="ar-IQ" dirty="0" smtClean="0"/>
              <a:t> </a:t>
            </a:r>
            <a:r>
              <a:rPr lang="ar-IQ" dirty="0"/>
              <a:t>التحليل المقارن</a:t>
            </a:r>
            <a:r>
              <a:rPr lang="ar-IQ" dirty="0" smtClean="0"/>
              <a:t>: يقارن </a:t>
            </a:r>
            <a:r>
              <a:rPr lang="ar-IQ" dirty="0"/>
              <a:t>بين ظواهر أو فترات أو دول مختلفة لاستخلاص أوجه الشبه والاختلاف في الأداء الاقتصادي.</a:t>
            </a:r>
            <a:endParaRPr lang="ar-IQ" dirty="0" smtClean="0"/>
          </a:p>
        </p:txBody>
      </p:sp>
    </p:spTree>
    <p:extLst>
      <p:ext uri="{BB962C8B-B14F-4D97-AF65-F5344CB8AC3E}">
        <p14:creationId xmlns:p14="http://schemas.microsoft.com/office/powerpoint/2010/main" val="22710523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505</Words>
  <Application>Microsoft Office PowerPoint</Application>
  <PresentationFormat>عرض على الشاشة (3:4)‏</PresentationFormat>
  <Paragraphs>50</Paragraphs>
  <Slides>10</Slides>
  <Notes>1</Notes>
  <HiddenSlides>1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المدخل لدراسة علم الاقتصاد   </vt:lpstr>
      <vt:lpstr>اهداف المحاضرة</vt:lpstr>
      <vt:lpstr>الفئة المستهدفة</vt:lpstr>
      <vt:lpstr>الفترة المحددة للمحاضرة ساعتين موزعة على النحو الاتي </vt:lpstr>
      <vt:lpstr>اولا: نشأة علم الاقتصاد</vt:lpstr>
      <vt:lpstr>ثانياً: تعريف علم الاقتصاد</vt:lpstr>
      <vt:lpstr>ثالثاً: ما الفائدة من دراسة علم الاقتصاد ؟</vt:lpstr>
      <vt:lpstr>رابعاً: طرق البحث العلمي في الاقتصاد </vt:lpstr>
      <vt:lpstr>خامساً: طرق التحليل الاقتصادي</vt:lpstr>
      <vt:lpstr>اسئلة للنقاش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المصارف والتجارة الخارجية</dc:title>
  <dc:creator>Maher</dc:creator>
  <cp:lastModifiedBy>Maher</cp:lastModifiedBy>
  <cp:revision>12</cp:revision>
  <dcterms:created xsi:type="dcterms:W3CDTF">2025-06-03T13:34:24Z</dcterms:created>
  <dcterms:modified xsi:type="dcterms:W3CDTF">2025-10-22T21:38:46Z</dcterms:modified>
</cp:coreProperties>
</file>