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412" autoAdjust="0"/>
    <p:restoredTop sz="94662" autoAdjust="0"/>
  </p:normalViewPr>
  <p:slideViewPr>
    <p:cSldViewPr>
      <p:cViewPr>
        <p:scale>
          <a:sx n="80" d="100"/>
          <a:sy n="80" d="100"/>
        </p:scale>
        <p:origin x="-1086" y="3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dirty="0"/>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FD7F8E3-00DA-43F6-B3B8-566E08523B27}" type="datetimeFigureOut">
              <a:rPr lang="ar-IQ" smtClean="0"/>
              <a:t>01/05/1447</a:t>
            </a:fld>
            <a:endParaRPr lang="ar-IQ" dirty="0"/>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dirty="0"/>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dirty="0"/>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8839FC57-24DC-4412-AFFD-AF58F0662124}" type="slidenum">
              <a:rPr lang="ar-IQ" smtClean="0"/>
              <a:t>‹#›</a:t>
            </a:fld>
            <a:endParaRPr lang="ar-IQ" dirty="0"/>
          </a:p>
        </p:txBody>
      </p:sp>
    </p:spTree>
    <p:extLst>
      <p:ext uri="{BB962C8B-B14F-4D97-AF65-F5344CB8AC3E}">
        <p14:creationId xmlns:p14="http://schemas.microsoft.com/office/powerpoint/2010/main" val="309105037"/>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r>
              <a:rPr lang="ar-IQ" dirty="0" smtClean="0"/>
              <a:t>اهداف المحاضرة :</a:t>
            </a:r>
          </a:p>
          <a:p>
            <a:r>
              <a:rPr lang="ar-IQ" dirty="0" smtClean="0"/>
              <a:t>1- المام الطلبة بمفهوم المصارف التجارية</a:t>
            </a:r>
            <a:r>
              <a:rPr lang="ar-IQ" baseline="0" dirty="0" smtClean="0"/>
              <a:t> والبنوك المركزية وماهي الفوارق الوظيفية بين الاثنين</a:t>
            </a:r>
          </a:p>
          <a:p>
            <a:r>
              <a:rPr lang="ar-IQ" baseline="0" dirty="0" smtClean="0"/>
              <a:t>2- معرفة الطالب بمفهوم التجارة الخارجية </a:t>
            </a:r>
            <a:endParaRPr lang="ar-IQ" dirty="0" smtClean="0"/>
          </a:p>
          <a:p>
            <a:endParaRPr lang="ar-IQ" dirty="0"/>
          </a:p>
        </p:txBody>
      </p:sp>
      <p:sp>
        <p:nvSpPr>
          <p:cNvPr id="4" name="عنصر نائب لرقم الشريحة 3"/>
          <p:cNvSpPr>
            <a:spLocks noGrp="1"/>
          </p:cNvSpPr>
          <p:nvPr>
            <p:ph type="sldNum" sz="quarter" idx="10"/>
          </p:nvPr>
        </p:nvSpPr>
        <p:spPr/>
        <p:txBody>
          <a:bodyPr/>
          <a:lstStyle/>
          <a:p>
            <a:fld id="{8839FC57-24DC-4412-AFFD-AF58F0662124}" type="slidenum">
              <a:rPr lang="ar-IQ" smtClean="0"/>
              <a:t>1</a:t>
            </a:fld>
            <a:endParaRPr lang="ar-IQ" dirty="0"/>
          </a:p>
        </p:txBody>
      </p:sp>
    </p:spTree>
    <p:extLst>
      <p:ext uri="{BB962C8B-B14F-4D97-AF65-F5344CB8AC3E}">
        <p14:creationId xmlns:p14="http://schemas.microsoft.com/office/powerpoint/2010/main" val="22853519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IQ"/>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IQ"/>
          </a:p>
        </p:txBody>
      </p:sp>
      <p:sp>
        <p:nvSpPr>
          <p:cNvPr id="4" name="عنصر نائب للتاريخ 3"/>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5" name="عنصر نائب للتذييل 4"/>
          <p:cNvSpPr>
            <a:spLocks noGrp="1"/>
          </p:cNvSpPr>
          <p:nvPr>
            <p:ph type="ftr" sz="quarter" idx="11"/>
          </p:nvPr>
        </p:nvSpPr>
        <p:spPr/>
        <p:txBody>
          <a:bodyPr/>
          <a:lstStyle/>
          <a:p>
            <a:endParaRPr lang="ar-IQ" dirty="0"/>
          </a:p>
        </p:txBody>
      </p:sp>
      <p:sp>
        <p:nvSpPr>
          <p:cNvPr id="6" name="عنصر نائب لرقم الشريحة 5"/>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4128092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5" name="عنصر نائب للتذييل 4"/>
          <p:cNvSpPr>
            <a:spLocks noGrp="1"/>
          </p:cNvSpPr>
          <p:nvPr>
            <p:ph type="ftr" sz="quarter" idx="11"/>
          </p:nvPr>
        </p:nvSpPr>
        <p:spPr/>
        <p:txBody>
          <a:bodyPr/>
          <a:lstStyle/>
          <a:p>
            <a:endParaRPr lang="ar-IQ" dirty="0"/>
          </a:p>
        </p:txBody>
      </p:sp>
      <p:sp>
        <p:nvSpPr>
          <p:cNvPr id="6" name="عنصر نائب لرقم الشريحة 5"/>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1328639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IQ"/>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5" name="عنصر نائب للتذييل 4"/>
          <p:cNvSpPr>
            <a:spLocks noGrp="1"/>
          </p:cNvSpPr>
          <p:nvPr>
            <p:ph type="ftr" sz="quarter" idx="11"/>
          </p:nvPr>
        </p:nvSpPr>
        <p:spPr/>
        <p:txBody>
          <a:bodyPr/>
          <a:lstStyle/>
          <a:p>
            <a:endParaRPr lang="ar-IQ" dirty="0"/>
          </a:p>
        </p:txBody>
      </p:sp>
      <p:sp>
        <p:nvSpPr>
          <p:cNvPr id="6" name="عنصر نائب لرقم الشريحة 5"/>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2763482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5" name="عنصر نائب للتذييل 4"/>
          <p:cNvSpPr>
            <a:spLocks noGrp="1"/>
          </p:cNvSpPr>
          <p:nvPr>
            <p:ph type="ftr" sz="quarter" idx="11"/>
          </p:nvPr>
        </p:nvSpPr>
        <p:spPr/>
        <p:txBody>
          <a:bodyPr/>
          <a:lstStyle/>
          <a:p>
            <a:endParaRPr lang="ar-IQ" dirty="0"/>
          </a:p>
        </p:txBody>
      </p:sp>
      <p:sp>
        <p:nvSpPr>
          <p:cNvPr id="6" name="عنصر نائب لرقم الشريحة 5"/>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21931906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5" name="عنصر نائب للتذييل 4"/>
          <p:cNvSpPr>
            <a:spLocks noGrp="1"/>
          </p:cNvSpPr>
          <p:nvPr>
            <p:ph type="ftr" sz="quarter" idx="11"/>
          </p:nvPr>
        </p:nvSpPr>
        <p:spPr/>
        <p:txBody>
          <a:bodyPr/>
          <a:lstStyle/>
          <a:p>
            <a:endParaRPr lang="ar-IQ" dirty="0"/>
          </a:p>
        </p:txBody>
      </p:sp>
      <p:sp>
        <p:nvSpPr>
          <p:cNvPr id="6" name="عنصر نائب لرقم الشريحة 5"/>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3291703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تاريخ 4"/>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6" name="عنصر نائب للتذييل 5"/>
          <p:cNvSpPr>
            <a:spLocks noGrp="1"/>
          </p:cNvSpPr>
          <p:nvPr>
            <p:ph type="ftr" sz="quarter" idx="11"/>
          </p:nvPr>
        </p:nvSpPr>
        <p:spPr/>
        <p:txBody>
          <a:bodyPr/>
          <a:lstStyle/>
          <a:p>
            <a:endParaRPr lang="ar-IQ" dirty="0"/>
          </a:p>
        </p:txBody>
      </p:sp>
      <p:sp>
        <p:nvSpPr>
          <p:cNvPr id="7" name="عنصر نائب لرقم الشريحة 6"/>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3395213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7" name="عنصر نائب للتاريخ 6"/>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8" name="عنصر نائب للتذييل 7"/>
          <p:cNvSpPr>
            <a:spLocks noGrp="1"/>
          </p:cNvSpPr>
          <p:nvPr>
            <p:ph type="ftr" sz="quarter" idx="11"/>
          </p:nvPr>
        </p:nvSpPr>
        <p:spPr/>
        <p:txBody>
          <a:bodyPr/>
          <a:lstStyle/>
          <a:p>
            <a:endParaRPr lang="ar-IQ" dirty="0"/>
          </a:p>
        </p:txBody>
      </p:sp>
      <p:sp>
        <p:nvSpPr>
          <p:cNvPr id="9" name="عنصر نائب لرقم الشريحة 8"/>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3280799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IQ"/>
          </a:p>
        </p:txBody>
      </p:sp>
      <p:sp>
        <p:nvSpPr>
          <p:cNvPr id="3" name="عنصر نائب للتاريخ 2"/>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4" name="عنصر نائب للتذييل 3"/>
          <p:cNvSpPr>
            <a:spLocks noGrp="1"/>
          </p:cNvSpPr>
          <p:nvPr>
            <p:ph type="ftr" sz="quarter" idx="11"/>
          </p:nvPr>
        </p:nvSpPr>
        <p:spPr/>
        <p:txBody>
          <a:bodyPr/>
          <a:lstStyle/>
          <a:p>
            <a:endParaRPr lang="ar-IQ" dirty="0"/>
          </a:p>
        </p:txBody>
      </p:sp>
      <p:sp>
        <p:nvSpPr>
          <p:cNvPr id="5" name="عنصر نائب لرقم الشريحة 4"/>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3279723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3" name="عنصر نائب للتذييل 2"/>
          <p:cNvSpPr>
            <a:spLocks noGrp="1"/>
          </p:cNvSpPr>
          <p:nvPr>
            <p:ph type="ftr" sz="quarter" idx="11"/>
          </p:nvPr>
        </p:nvSpPr>
        <p:spPr/>
        <p:txBody>
          <a:bodyPr/>
          <a:lstStyle/>
          <a:p>
            <a:endParaRPr lang="ar-IQ" dirty="0"/>
          </a:p>
        </p:txBody>
      </p:sp>
      <p:sp>
        <p:nvSpPr>
          <p:cNvPr id="4" name="عنصر نائب لرقم الشريحة 3"/>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40398847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6" name="عنصر نائب للتذييل 5"/>
          <p:cNvSpPr>
            <a:spLocks noGrp="1"/>
          </p:cNvSpPr>
          <p:nvPr>
            <p:ph type="ftr" sz="quarter" idx="11"/>
          </p:nvPr>
        </p:nvSpPr>
        <p:spPr/>
        <p:txBody>
          <a:bodyPr/>
          <a:lstStyle/>
          <a:p>
            <a:endParaRPr lang="ar-IQ" dirty="0"/>
          </a:p>
        </p:txBody>
      </p:sp>
      <p:sp>
        <p:nvSpPr>
          <p:cNvPr id="7" name="عنصر نائب لرقم الشريحة 6"/>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39495728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IQ"/>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dirty="0"/>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CB1FA23-12E0-4EC4-A04E-2CC04F620E72}" type="datetimeFigureOut">
              <a:rPr lang="ar-IQ" smtClean="0"/>
              <a:t>01/05/1447</a:t>
            </a:fld>
            <a:endParaRPr lang="ar-IQ" dirty="0"/>
          </a:p>
        </p:txBody>
      </p:sp>
      <p:sp>
        <p:nvSpPr>
          <p:cNvPr id="6" name="عنصر نائب للتذييل 5"/>
          <p:cNvSpPr>
            <a:spLocks noGrp="1"/>
          </p:cNvSpPr>
          <p:nvPr>
            <p:ph type="ftr" sz="quarter" idx="11"/>
          </p:nvPr>
        </p:nvSpPr>
        <p:spPr/>
        <p:txBody>
          <a:bodyPr/>
          <a:lstStyle/>
          <a:p>
            <a:endParaRPr lang="ar-IQ" dirty="0"/>
          </a:p>
        </p:txBody>
      </p:sp>
      <p:sp>
        <p:nvSpPr>
          <p:cNvPr id="7" name="عنصر نائب لرقم الشريحة 6"/>
          <p:cNvSpPr>
            <a:spLocks noGrp="1"/>
          </p:cNvSpPr>
          <p:nvPr>
            <p:ph type="sldNum" sz="quarter" idx="12"/>
          </p:nvPr>
        </p:nvSpPr>
        <p:spPr/>
        <p:txBody>
          <a:bodyPr/>
          <a:lstStyle/>
          <a:p>
            <a:fld id="{3753D072-844A-415A-860A-568DCF3F5A81}" type="slidenum">
              <a:rPr lang="ar-IQ" smtClean="0"/>
              <a:t>‹#›</a:t>
            </a:fld>
            <a:endParaRPr lang="ar-IQ" dirty="0"/>
          </a:p>
        </p:txBody>
      </p:sp>
    </p:spTree>
    <p:extLst>
      <p:ext uri="{BB962C8B-B14F-4D97-AF65-F5344CB8AC3E}">
        <p14:creationId xmlns:p14="http://schemas.microsoft.com/office/powerpoint/2010/main" val="2656124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IQ"/>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CB1FA23-12E0-4EC4-A04E-2CC04F620E72}" type="datetimeFigureOut">
              <a:rPr lang="ar-IQ" smtClean="0"/>
              <a:t>01/05/1447</a:t>
            </a:fld>
            <a:endParaRPr lang="ar-IQ" dirty="0"/>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dirty="0"/>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3753D072-844A-415A-860A-568DCF3F5A81}" type="slidenum">
              <a:rPr lang="ar-IQ" smtClean="0"/>
              <a:t>‹#›</a:t>
            </a:fld>
            <a:endParaRPr lang="ar-IQ" dirty="0"/>
          </a:p>
        </p:txBody>
      </p:sp>
    </p:spTree>
    <p:extLst>
      <p:ext uri="{BB962C8B-B14F-4D97-AF65-F5344CB8AC3E}">
        <p14:creationId xmlns:p14="http://schemas.microsoft.com/office/powerpoint/2010/main" val="18038076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611560" y="1412776"/>
            <a:ext cx="7772400" cy="2304256"/>
          </a:xfrm>
        </p:spPr>
        <p:style>
          <a:lnRef idx="1">
            <a:schemeClr val="accent3"/>
          </a:lnRef>
          <a:fillRef idx="2">
            <a:schemeClr val="accent3"/>
          </a:fillRef>
          <a:effectRef idx="1">
            <a:schemeClr val="accent3"/>
          </a:effectRef>
          <a:fontRef idx="minor">
            <a:schemeClr val="dk1"/>
          </a:fontRef>
        </p:style>
        <p:txBody>
          <a:bodyPr>
            <a:normAutofit/>
          </a:bodyPr>
          <a:lstStyle/>
          <a:p>
            <a:r>
              <a:rPr lang="ar-IQ" dirty="0" smtClean="0"/>
              <a:t>الدخل القومي والتوزيع</a:t>
            </a:r>
            <a:r>
              <a:rPr lang="ar-IQ" dirty="0" smtClean="0"/>
              <a:t/>
            </a:r>
            <a:br>
              <a:rPr lang="ar-IQ" dirty="0" smtClean="0"/>
            </a:br>
            <a:r>
              <a:rPr lang="ar-IQ" dirty="0" smtClean="0"/>
              <a:t/>
            </a:r>
            <a:br>
              <a:rPr lang="ar-IQ" dirty="0" smtClean="0"/>
            </a:br>
            <a:endParaRPr lang="ar-IQ" dirty="0"/>
          </a:p>
        </p:txBody>
      </p:sp>
      <p:sp>
        <p:nvSpPr>
          <p:cNvPr id="3" name="عنوان فرعي 2"/>
          <p:cNvSpPr>
            <a:spLocks noGrp="1"/>
          </p:cNvSpPr>
          <p:nvPr>
            <p:ph type="subTitle" idx="1"/>
          </p:nvPr>
        </p:nvSpPr>
        <p:spPr/>
        <p:txBody>
          <a:bodyPr/>
          <a:lstStyle/>
          <a:p>
            <a:r>
              <a:rPr lang="ar-IQ" dirty="0" smtClean="0"/>
              <a:t>المدرس الدكتور احمد محمود </a:t>
            </a:r>
            <a:br>
              <a:rPr lang="ar-IQ" dirty="0" smtClean="0"/>
            </a:br>
            <a:r>
              <a:rPr lang="ar-IQ" dirty="0" smtClean="0"/>
              <a:t>كلية الحقوق- جامعة النهرين </a:t>
            </a:r>
          </a:p>
          <a:p>
            <a:r>
              <a:rPr lang="en-US" dirty="0" smtClean="0"/>
              <a:t>dr.ahmedm@nahrainuniv.edu.iq</a:t>
            </a:r>
            <a:r>
              <a:rPr lang="ar-IQ" dirty="0" smtClean="0"/>
              <a:t> </a:t>
            </a:r>
          </a:p>
          <a:p>
            <a:endParaRPr lang="ar-IQ" dirty="0"/>
          </a:p>
          <a:p>
            <a:endParaRPr lang="ar-IQ" dirty="0"/>
          </a:p>
        </p:txBody>
      </p:sp>
    </p:spTree>
    <p:extLst>
      <p:ext uri="{BB962C8B-B14F-4D97-AF65-F5344CB8AC3E}">
        <p14:creationId xmlns:p14="http://schemas.microsoft.com/office/powerpoint/2010/main" val="31679766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اسئلة للنقاش</a:t>
            </a:r>
            <a:endParaRPr lang="ar-IQ" dirty="0"/>
          </a:p>
        </p:txBody>
      </p:sp>
      <p:sp>
        <p:nvSpPr>
          <p:cNvPr id="3" name="عنصر نائب للمحتوى 2"/>
          <p:cNvSpPr>
            <a:spLocks noGrp="1"/>
          </p:cNvSpPr>
          <p:nvPr>
            <p:ph idx="1"/>
          </p:nvPr>
        </p:nvSpPr>
        <p:spPr/>
        <p:txBody>
          <a:bodyPr/>
          <a:lstStyle/>
          <a:p>
            <a:r>
              <a:rPr lang="ar-IQ" dirty="0" smtClean="0"/>
              <a:t> ماذا يقصد بالدخل القومي؟</a:t>
            </a:r>
            <a:endParaRPr lang="ar-IQ" dirty="0" smtClean="0"/>
          </a:p>
          <a:p>
            <a:r>
              <a:rPr lang="ar-IQ" dirty="0" smtClean="0"/>
              <a:t> </a:t>
            </a:r>
            <a:r>
              <a:rPr lang="ar-IQ" dirty="0" smtClean="0"/>
              <a:t>ما </a:t>
            </a:r>
            <a:r>
              <a:rPr lang="ar-IQ" dirty="0" smtClean="0"/>
              <a:t>اهمية دراسة الدخل القومي</a:t>
            </a:r>
            <a:r>
              <a:rPr lang="ar-IQ" dirty="0" smtClean="0"/>
              <a:t>؟</a:t>
            </a:r>
            <a:endParaRPr lang="ar-IQ" dirty="0" smtClean="0"/>
          </a:p>
          <a:p>
            <a:r>
              <a:rPr lang="ar-IQ" dirty="0" smtClean="0"/>
              <a:t> كيف يتم احتساب الدخل القومي؟</a:t>
            </a:r>
            <a:endParaRPr lang="ar-IQ" dirty="0" smtClean="0"/>
          </a:p>
          <a:p>
            <a:r>
              <a:rPr lang="ar-IQ" dirty="0" smtClean="0"/>
              <a:t> </a:t>
            </a:r>
            <a:r>
              <a:rPr lang="ar-IQ" dirty="0" smtClean="0"/>
              <a:t>ماهي </a:t>
            </a:r>
            <a:r>
              <a:rPr lang="ar-IQ" dirty="0" smtClean="0"/>
              <a:t>العوامل المؤثرة في الناتج القومي</a:t>
            </a:r>
            <a:r>
              <a:rPr lang="ar-IQ" dirty="0" smtClean="0"/>
              <a:t>؟</a:t>
            </a:r>
          </a:p>
          <a:p>
            <a:r>
              <a:rPr lang="ar-IQ" dirty="0" smtClean="0"/>
              <a:t> ماهي طرق توزيع الدخل القومي؟</a:t>
            </a:r>
            <a:endParaRPr lang="ar-IQ" dirty="0"/>
          </a:p>
        </p:txBody>
      </p:sp>
    </p:spTree>
    <p:extLst>
      <p:ext uri="{BB962C8B-B14F-4D97-AF65-F5344CB8AC3E}">
        <p14:creationId xmlns:p14="http://schemas.microsoft.com/office/powerpoint/2010/main" val="200452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اهداف المحاضرة</a:t>
            </a:r>
            <a:endParaRPr lang="ar-IQ" dirty="0"/>
          </a:p>
        </p:txBody>
      </p:sp>
      <p:sp>
        <p:nvSpPr>
          <p:cNvPr id="3" name="عنصر نائب للمحتوى 2"/>
          <p:cNvSpPr>
            <a:spLocks noGrp="1"/>
          </p:cNvSpPr>
          <p:nvPr>
            <p:ph idx="1"/>
          </p:nvPr>
        </p:nvSpPr>
        <p:spPr/>
        <p:txBody>
          <a:bodyPr/>
          <a:lstStyle/>
          <a:p>
            <a:r>
              <a:rPr lang="ar-IQ" dirty="0" smtClean="0"/>
              <a:t> </a:t>
            </a:r>
            <a:r>
              <a:rPr lang="ar-IQ" dirty="0" smtClean="0"/>
              <a:t>تعريف الدخل القومي  </a:t>
            </a:r>
            <a:endParaRPr lang="ar-IQ" dirty="0" smtClean="0"/>
          </a:p>
          <a:p>
            <a:r>
              <a:rPr lang="ar-IQ" dirty="0" smtClean="0"/>
              <a:t> </a:t>
            </a:r>
            <a:r>
              <a:rPr lang="ar-IQ" dirty="0" smtClean="0"/>
              <a:t>بيان أهمية دراسة الدخل القومي</a:t>
            </a:r>
            <a:r>
              <a:rPr lang="ar-IQ" dirty="0" smtClean="0"/>
              <a:t>  </a:t>
            </a:r>
            <a:endParaRPr lang="ar-IQ" dirty="0" smtClean="0"/>
          </a:p>
          <a:p>
            <a:r>
              <a:rPr lang="ar-IQ" dirty="0" smtClean="0"/>
              <a:t> </a:t>
            </a:r>
            <a:r>
              <a:rPr lang="ar-IQ" dirty="0" smtClean="0"/>
              <a:t>معرفة طرق احتساب الدخل القومي </a:t>
            </a:r>
            <a:endParaRPr lang="ar-IQ" dirty="0" smtClean="0"/>
          </a:p>
          <a:p>
            <a:r>
              <a:rPr lang="ar-IQ" dirty="0" smtClean="0"/>
              <a:t> </a:t>
            </a:r>
            <a:r>
              <a:rPr lang="ar-IQ" dirty="0" smtClean="0"/>
              <a:t>معرفة العوامل المؤثرة في الناتج القومي</a:t>
            </a:r>
            <a:endParaRPr lang="ar-IQ" dirty="0" smtClean="0"/>
          </a:p>
          <a:p>
            <a:r>
              <a:rPr lang="ar-IQ" dirty="0" smtClean="0"/>
              <a:t> طرق توزيع الدخل القومي</a:t>
            </a:r>
            <a:endParaRPr lang="ar-IQ" dirty="0" smtClean="0"/>
          </a:p>
          <a:p>
            <a:endParaRPr lang="ar-IQ" dirty="0"/>
          </a:p>
        </p:txBody>
      </p:sp>
    </p:spTree>
    <p:extLst>
      <p:ext uri="{BB962C8B-B14F-4D97-AF65-F5344CB8AC3E}">
        <p14:creationId xmlns:p14="http://schemas.microsoft.com/office/powerpoint/2010/main" val="27756314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الفئة المستهدفة</a:t>
            </a:r>
            <a:endParaRPr lang="ar-IQ" dirty="0"/>
          </a:p>
        </p:txBody>
      </p:sp>
      <p:sp>
        <p:nvSpPr>
          <p:cNvPr id="3" name="عنصر نائب للمحتوى 2"/>
          <p:cNvSpPr>
            <a:spLocks noGrp="1"/>
          </p:cNvSpPr>
          <p:nvPr>
            <p:ph idx="1"/>
          </p:nvPr>
        </p:nvSpPr>
        <p:spPr/>
        <p:txBody>
          <a:bodyPr/>
          <a:lstStyle/>
          <a:p>
            <a:r>
              <a:rPr lang="ar-IQ" dirty="0" smtClean="0"/>
              <a:t>طلبة المرحلة الاولى في كلية الحقوق جامعة النهرين</a:t>
            </a:r>
          </a:p>
          <a:p>
            <a:r>
              <a:rPr lang="ar-IQ" dirty="0" smtClean="0"/>
              <a:t>مكان انعقاد المحاضرة / قاعة </a:t>
            </a:r>
            <a:r>
              <a:rPr lang="en-US" dirty="0" smtClean="0"/>
              <a:t>C</a:t>
            </a:r>
            <a:r>
              <a:rPr lang="ar-IQ" dirty="0" smtClean="0"/>
              <a:t> في الكلية اعلاه</a:t>
            </a:r>
          </a:p>
          <a:p>
            <a:endParaRPr lang="ar-IQ" dirty="0"/>
          </a:p>
        </p:txBody>
      </p:sp>
    </p:spTree>
    <p:extLst>
      <p:ext uri="{BB962C8B-B14F-4D97-AF65-F5344CB8AC3E}">
        <p14:creationId xmlns:p14="http://schemas.microsoft.com/office/powerpoint/2010/main" val="26911592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smtClean="0"/>
              <a:t>الفترة المحددة للمحاضرة ساعتين موزعة على النحو الاتي</a:t>
            </a:r>
            <a:br>
              <a:rPr lang="ar-IQ" dirty="0" smtClean="0"/>
            </a:br>
            <a:endParaRPr lang="ar-IQ" dirty="0"/>
          </a:p>
        </p:txBody>
      </p:sp>
      <p:sp>
        <p:nvSpPr>
          <p:cNvPr id="3" name="عنصر نائب للمحتوى 2"/>
          <p:cNvSpPr>
            <a:spLocks noGrp="1"/>
          </p:cNvSpPr>
          <p:nvPr>
            <p:ph idx="1"/>
          </p:nvPr>
        </p:nvSpPr>
        <p:spPr/>
        <p:txBody>
          <a:bodyPr/>
          <a:lstStyle/>
          <a:p>
            <a:r>
              <a:rPr lang="ar-IQ" dirty="0" smtClean="0"/>
              <a:t>المحاضرة الاولى 45 دقيقة (8:30 -9:15)</a:t>
            </a:r>
          </a:p>
          <a:p>
            <a:r>
              <a:rPr lang="ar-IQ" dirty="0" smtClean="0"/>
              <a:t>استراحة 15 دقيقة (9:15-9:30)</a:t>
            </a:r>
          </a:p>
          <a:p>
            <a:r>
              <a:rPr lang="ar-IQ" dirty="0" smtClean="0"/>
              <a:t>المحاضرة الثانية 45 دقيقة ( 9:30-10:15)</a:t>
            </a:r>
            <a:endParaRPr lang="ar-IQ" dirty="0"/>
          </a:p>
        </p:txBody>
      </p:sp>
    </p:spTree>
    <p:extLst>
      <p:ext uri="{BB962C8B-B14F-4D97-AF65-F5344CB8AC3E}">
        <p14:creationId xmlns:p14="http://schemas.microsoft.com/office/powerpoint/2010/main" val="31783734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a:t>أ</a:t>
            </a:r>
            <a:r>
              <a:rPr lang="ar-IQ" dirty="0" smtClean="0"/>
              <a:t>ولاً: تعريف الدخل القومي </a:t>
            </a:r>
            <a:endParaRPr lang="ar-IQ" dirty="0"/>
          </a:p>
        </p:txBody>
      </p:sp>
      <p:sp>
        <p:nvSpPr>
          <p:cNvPr id="3" name="عنصر نائب للمحتوى 2"/>
          <p:cNvSpPr>
            <a:spLocks noGrp="1"/>
          </p:cNvSpPr>
          <p:nvPr>
            <p:ph idx="1"/>
          </p:nvPr>
        </p:nvSpPr>
        <p:spPr/>
        <p:txBody>
          <a:bodyPr/>
          <a:lstStyle/>
          <a:p>
            <a:r>
              <a:rPr lang="ar-IQ" dirty="0"/>
              <a:t>- الدخل القومي : وهو مجموعة من العوائد التي يحصل عليها أصحاب عوامل الإنتاج مقابل استخدامهم لتلك العوامل لإنتاج السلع والخدمات خلال فترة زمنية (سنة واحدة). </a:t>
            </a:r>
            <a:endParaRPr lang="ar-IQ" dirty="0" smtClean="0"/>
          </a:p>
        </p:txBody>
      </p:sp>
    </p:spTree>
    <p:extLst>
      <p:ext uri="{BB962C8B-B14F-4D97-AF65-F5344CB8AC3E}">
        <p14:creationId xmlns:p14="http://schemas.microsoft.com/office/powerpoint/2010/main" val="21796986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ثانياً</a:t>
            </a:r>
            <a:r>
              <a:rPr lang="ar-IQ" dirty="0" smtClean="0"/>
              <a:t>:</a:t>
            </a:r>
            <a:r>
              <a:rPr lang="ar-IQ" dirty="0" smtClean="0"/>
              <a:t> </a:t>
            </a:r>
            <a:r>
              <a:rPr lang="ar-IQ" dirty="0"/>
              <a:t>أهمية دراسة الدخل القومي </a:t>
            </a:r>
            <a:endParaRPr lang="ar-IQ" dirty="0"/>
          </a:p>
        </p:txBody>
      </p:sp>
      <p:sp>
        <p:nvSpPr>
          <p:cNvPr id="3" name="عنصر نائب للمحتوى 2"/>
          <p:cNvSpPr>
            <a:spLocks noGrp="1"/>
          </p:cNvSpPr>
          <p:nvPr>
            <p:ph idx="1"/>
          </p:nvPr>
        </p:nvSpPr>
        <p:spPr/>
        <p:txBody>
          <a:bodyPr/>
          <a:lstStyle/>
          <a:p>
            <a:r>
              <a:rPr lang="ar-IQ" dirty="0"/>
              <a:t>. هناك فائدة في دراسة الدخل القومي لمعرفة مستوى تطور النشاط الإنتاجي في البلد، هل هناك ركود أم رفاهية ؟</a:t>
            </a:r>
          </a:p>
          <a:p>
            <a:r>
              <a:rPr lang="ar-IQ" dirty="0" smtClean="0"/>
              <a:t> </a:t>
            </a:r>
            <a:r>
              <a:rPr lang="ar-IQ" dirty="0"/>
              <a:t>يساعد على إنجاح الخطط الاقتصادية التي تعدها الحكومة ووضع الحلول أمام المعوقات التي تقف أمام خطط تطوير الاقتصاد الوطني.</a:t>
            </a:r>
          </a:p>
          <a:p>
            <a:pPr marL="0" indent="0">
              <a:buNone/>
            </a:pPr>
            <a:endParaRPr lang="ar-IQ" dirty="0"/>
          </a:p>
        </p:txBody>
      </p:sp>
    </p:spTree>
    <p:extLst>
      <p:ext uri="{BB962C8B-B14F-4D97-AF65-F5344CB8AC3E}">
        <p14:creationId xmlns:p14="http://schemas.microsoft.com/office/powerpoint/2010/main" val="3406498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IQ" dirty="0" smtClean="0"/>
              <a:t>ثالثاً: </a:t>
            </a:r>
            <a:r>
              <a:rPr lang="ar-IQ" dirty="0" smtClean="0"/>
              <a:t>طرق احتساب الدخل القومي</a:t>
            </a:r>
            <a:endParaRPr lang="ar-IQ" dirty="0"/>
          </a:p>
        </p:txBody>
      </p:sp>
      <p:sp>
        <p:nvSpPr>
          <p:cNvPr id="3" name="عنصر نائب للمحتوى 2"/>
          <p:cNvSpPr>
            <a:spLocks noGrp="1"/>
          </p:cNvSpPr>
          <p:nvPr>
            <p:ph idx="1"/>
          </p:nvPr>
        </p:nvSpPr>
        <p:spPr/>
        <p:txBody>
          <a:bodyPr>
            <a:normAutofit fontScale="85000" lnSpcReduction="10000"/>
          </a:bodyPr>
          <a:lstStyle/>
          <a:p>
            <a:r>
              <a:rPr lang="ar-IQ" dirty="0" smtClean="0"/>
              <a:t> </a:t>
            </a:r>
            <a:r>
              <a:rPr lang="ar-IQ" dirty="0"/>
              <a:t>طريقة الدخل الموزع : تختصر هذه الطريقة بأن احتساب الدخل القومي يُعتبر إجمالي الدخل المكتسب من عوامل الإنتاج الأربعة، وهو يشمل الأجور والإيجار ...الخ. وبالتالي، فإن هذه الطريقة تفسر الدخل القومي بأنه دخل موزع في أكثر من جانب يتم جمعه ليشكل بالنتيجة الدخل القومي.</a:t>
            </a:r>
          </a:p>
          <a:p>
            <a:r>
              <a:rPr lang="ar-IQ" dirty="0" smtClean="0"/>
              <a:t>طريقة </a:t>
            </a:r>
            <a:r>
              <a:rPr lang="ar-IQ" dirty="0"/>
              <a:t>القيمة المضافة : توضح لنا هذه الطريقة أن الدخل القومي يمكن احتسابه من خلال تحديد القيمة النقدية لجميع السلع والخدمات النهائية التي تم إنتاجها خلال عام واحد. وبالتالي، نجد أن هذه الطريقة تحتسب الدخل القومي من أموال السلع والخدمات التي تم إنتاجها في سنة واحدة.</a:t>
            </a:r>
          </a:p>
          <a:p>
            <a:r>
              <a:rPr lang="ar-IQ" dirty="0" smtClean="0"/>
              <a:t> </a:t>
            </a:r>
            <a:r>
              <a:rPr lang="ar-IQ" dirty="0"/>
              <a:t>طريقة الإنفاق : يُحتسب الدخل القومي وفقاً لهذه الطريقة على أنه إجمالي الإنفاق على السلع والخدمات في سنة واحدة</a:t>
            </a:r>
          </a:p>
          <a:p>
            <a:endParaRPr lang="ar-IQ" dirty="0"/>
          </a:p>
        </p:txBody>
      </p:sp>
    </p:spTree>
    <p:extLst>
      <p:ext uri="{BB962C8B-B14F-4D97-AF65-F5344CB8AC3E}">
        <p14:creationId xmlns:p14="http://schemas.microsoft.com/office/powerpoint/2010/main" val="2800060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smtClean="0"/>
              <a:t>رابعاً</a:t>
            </a:r>
            <a:r>
              <a:rPr lang="ar-IQ" dirty="0"/>
              <a:t>:  العوامل المؤثرة في الناتج القومي</a:t>
            </a:r>
            <a:br>
              <a:rPr lang="ar-IQ" dirty="0"/>
            </a:br>
            <a:endParaRPr lang="ar-IQ" dirty="0"/>
          </a:p>
        </p:txBody>
      </p:sp>
      <p:sp>
        <p:nvSpPr>
          <p:cNvPr id="3" name="عنصر نائب للمحتوى 2"/>
          <p:cNvSpPr>
            <a:spLocks noGrp="1"/>
          </p:cNvSpPr>
          <p:nvPr>
            <p:ph idx="1"/>
          </p:nvPr>
        </p:nvSpPr>
        <p:spPr/>
        <p:txBody>
          <a:bodyPr>
            <a:normAutofit/>
          </a:bodyPr>
          <a:lstStyle/>
          <a:p>
            <a:r>
              <a:rPr lang="ar-IQ" dirty="0"/>
              <a:t> كمية عوامل الإنتاج.</a:t>
            </a:r>
          </a:p>
          <a:p>
            <a:r>
              <a:rPr lang="ar-IQ" dirty="0" smtClean="0"/>
              <a:t> </a:t>
            </a:r>
            <a:r>
              <a:rPr lang="ar-IQ" dirty="0"/>
              <a:t>مستوى كفاءة عوامل الإنتاج.</a:t>
            </a:r>
          </a:p>
          <a:p>
            <a:r>
              <a:rPr lang="ar-IQ" dirty="0" smtClean="0"/>
              <a:t> </a:t>
            </a:r>
            <a:r>
              <a:rPr lang="ar-IQ" dirty="0"/>
              <a:t>طبيعة الانسجام بين عوامل الإنتاج.</a:t>
            </a:r>
          </a:p>
          <a:p>
            <a:r>
              <a:rPr lang="ar-IQ" dirty="0" smtClean="0"/>
              <a:t>الاستخدام </a:t>
            </a:r>
            <a:r>
              <a:rPr lang="ar-IQ" dirty="0"/>
              <a:t>الأمثل لعوامل الإنتاج.</a:t>
            </a:r>
          </a:p>
          <a:p>
            <a:r>
              <a:rPr lang="ar-IQ" dirty="0" smtClean="0"/>
              <a:t> </a:t>
            </a:r>
            <a:r>
              <a:rPr lang="ar-IQ" dirty="0"/>
              <a:t>التخصيص الأمثل لعوامل الإنتاج.</a:t>
            </a:r>
          </a:p>
          <a:p>
            <a:r>
              <a:rPr lang="ar-IQ" dirty="0" smtClean="0"/>
              <a:t> </a:t>
            </a:r>
            <a:r>
              <a:rPr lang="ar-IQ" dirty="0"/>
              <a:t>الإطار الذي تعمل به عوامل الإنتاج.</a:t>
            </a:r>
          </a:p>
          <a:p>
            <a:endParaRPr lang="ar-IQ" dirty="0"/>
          </a:p>
          <a:p>
            <a:endParaRPr lang="ar-IQ" dirty="0"/>
          </a:p>
        </p:txBody>
      </p:sp>
    </p:spTree>
    <p:extLst>
      <p:ext uri="{BB962C8B-B14F-4D97-AF65-F5344CB8AC3E}">
        <p14:creationId xmlns:p14="http://schemas.microsoft.com/office/powerpoint/2010/main" val="1877537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IQ" dirty="0"/>
              <a:t>خامساً</a:t>
            </a:r>
            <a:r>
              <a:rPr lang="ar-IQ" dirty="0" smtClean="0"/>
              <a:t>: طرق </a:t>
            </a:r>
            <a:r>
              <a:rPr lang="ar-IQ" dirty="0"/>
              <a:t>توزيع الدخل القومي</a:t>
            </a:r>
            <a:br>
              <a:rPr lang="ar-IQ" dirty="0"/>
            </a:br>
            <a:r>
              <a:rPr lang="ar-IQ" dirty="0"/>
              <a:t> </a:t>
            </a:r>
            <a:endParaRPr lang="ar-IQ" dirty="0"/>
          </a:p>
        </p:txBody>
      </p:sp>
      <p:sp>
        <p:nvSpPr>
          <p:cNvPr id="3" name="عنصر نائب للمحتوى 2"/>
          <p:cNvSpPr>
            <a:spLocks noGrp="1"/>
          </p:cNvSpPr>
          <p:nvPr>
            <p:ph idx="1"/>
          </p:nvPr>
        </p:nvSpPr>
        <p:spPr/>
        <p:txBody>
          <a:bodyPr>
            <a:normAutofit/>
          </a:bodyPr>
          <a:lstStyle/>
          <a:p>
            <a:pPr marL="0" indent="0">
              <a:buNone/>
            </a:pPr>
            <a:r>
              <a:rPr lang="ar-IQ" dirty="0" smtClean="0"/>
              <a:t> </a:t>
            </a:r>
            <a:r>
              <a:rPr lang="ar-IQ" dirty="0"/>
              <a:t>هناك مظهران في توزيع الدخل القومي :</a:t>
            </a:r>
          </a:p>
          <a:p>
            <a:r>
              <a:rPr lang="ar-IQ" dirty="0" smtClean="0"/>
              <a:t>الأول </a:t>
            </a:r>
            <a:r>
              <a:rPr lang="ar-IQ" dirty="0"/>
              <a:t>- التوزيع الشخصي : هو المظهر الذي يتم فيه تحديد حصة كل فرد من الإنتاج القومي.</a:t>
            </a:r>
          </a:p>
          <a:p>
            <a:r>
              <a:rPr lang="ar-IQ" dirty="0" smtClean="0"/>
              <a:t> </a:t>
            </a:r>
            <a:r>
              <a:rPr lang="ar-IQ" dirty="0"/>
              <a:t>الثاني - التوزيع الوظيفي : هو المظهر الذي يتم فيه توزيع الدخل على أصحاب عوامل الإنتاج الذين ساهموا في تكوين الدخل القومي</a:t>
            </a:r>
            <a:endParaRPr lang="ar-IQ" dirty="0" smtClean="0"/>
          </a:p>
        </p:txBody>
      </p:sp>
    </p:spTree>
    <p:extLst>
      <p:ext uri="{BB962C8B-B14F-4D97-AF65-F5344CB8AC3E}">
        <p14:creationId xmlns:p14="http://schemas.microsoft.com/office/powerpoint/2010/main" val="2271052374"/>
      </p:ext>
    </p:extLst>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208</TotalTime>
  <Words>451</Words>
  <Application>Microsoft Office PowerPoint</Application>
  <PresentationFormat>عرض على الشاشة (3:4)‏</PresentationFormat>
  <Paragraphs>46</Paragraphs>
  <Slides>10</Slides>
  <Notes>1</Notes>
  <HiddenSlides>1</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نسق Office</vt:lpstr>
      <vt:lpstr>الدخل القومي والتوزيع  </vt:lpstr>
      <vt:lpstr>اهداف المحاضرة</vt:lpstr>
      <vt:lpstr>الفئة المستهدفة</vt:lpstr>
      <vt:lpstr>الفترة المحددة للمحاضرة ساعتين موزعة على النحو الاتي </vt:lpstr>
      <vt:lpstr>أولاً: تعريف الدخل القومي </vt:lpstr>
      <vt:lpstr>ثانياً: أهمية دراسة الدخل القومي </vt:lpstr>
      <vt:lpstr>ثالثاً: طرق احتساب الدخل القومي</vt:lpstr>
      <vt:lpstr>رابعاً:  العوامل المؤثرة في الناتج القومي </vt:lpstr>
      <vt:lpstr>خامساً: طرق توزيع الدخل القومي  </vt:lpstr>
      <vt:lpstr>اسئلة للنقاش</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المصارف والتجارة الخارجية</dc:title>
  <dc:creator>Maher</dc:creator>
  <cp:lastModifiedBy>Maher</cp:lastModifiedBy>
  <cp:revision>14</cp:revision>
  <dcterms:created xsi:type="dcterms:W3CDTF">2025-06-03T13:34:24Z</dcterms:created>
  <dcterms:modified xsi:type="dcterms:W3CDTF">2025-10-22T23:07:42Z</dcterms:modified>
</cp:coreProperties>
</file>