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662" autoAdjust="0"/>
  </p:normalViewPr>
  <p:slideViewPr>
    <p:cSldViewPr>
      <p:cViewPr>
        <p:scale>
          <a:sx n="80" d="100"/>
          <a:sy n="80" d="100"/>
        </p:scale>
        <p:origin x="-108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dirty="0"/>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FD7F8E3-00DA-43F6-B3B8-566E08523B27}" type="datetimeFigureOut">
              <a:rPr lang="ar-IQ" smtClean="0"/>
              <a:t>01/05/1447</a:t>
            </a:fld>
            <a:endParaRPr lang="ar-IQ" dirty="0"/>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dirty="0"/>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dirty="0"/>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839FC57-24DC-4412-AFFD-AF58F0662124}" type="slidenum">
              <a:rPr lang="ar-IQ" smtClean="0"/>
              <a:t>‹#›</a:t>
            </a:fld>
            <a:endParaRPr lang="ar-IQ" dirty="0"/>
          </a:p>
        </p:txBody>
      </p:sp>
    </p:spTree>
    <p:extLst>
      <p:ext uri="{BB962C8B-B14F-4D97-AF65-F5344CB8AC3E}">
        <p14:creationId xmlns:p14="http://schemas.microsoft.com/office/powerpoint/2010/main" val="30910503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r>
              <a:rPr lang="ar-IQ" dirty="0" smtClean="0"/>
              <a:t>اهداف المحاضرة :</a:t>
            </a:r>
          </a:p>
          <a:p>
            <a:r>
              <a:rPr lang="ar-IQ" dirty="0" smtClean="0"/>
              <a:t>1- المام الطلبة بمفهوم المصارف التجارية</a:t>
            </a:r>
            <a:r>
              <a:rPr lang="ar-IQ" baseline="0" dirty="0" smtClean="0"/>
              <a:t> والبنوك المركزية وماهي الفوارق الوظيفية بين الاثنين</a:t>
            </a:r>
          </a:p>
          <a:p>
            <a:r>
              <a:rPr lang="ar-IQ" baseline="0" dirty="0" smtClean="0"/>
              <a:t>2- معرفة الطالب بمفهوم التجارة الخارجية </a:t>
            </a:r>
            <a:endParaRPr lang="ar-IQ" dirty="0" smtClean="0"/>
          </a:p>
          <a:p>
            <a:endParaRPr lang="ar-IQ" dirty="0"/>
          </a:p>
        </p:txBody>
      </p:sp>
      <p:sp>
        <p:nvSpPr>
          <p:cNvPr id="4" name="عنصر نائب لرقم الشريحة 3"/>
          <p:cNvSpPr>
            <a:spLocks noGrp="1"/>
          </p:cNvSpPr>
          <p:nvPr>
            <p:ph type="sldNum" sz="quarter" idx="10"/>
          </p:nvPr>
        </p:nvSpPr>
        <p:spPr/>
        <p:txBody>
          <a:bodyPr/>
          <a:lstStyle/>
          <a:p>
            <a:fld id="{8839FC57-24DC-4412-AFFD-AF58F0662124}" type="slidenum">
              <a:rPr lang="ar-IQ" smtClean="0"/>
              <a:t>1</a:t>
            </a:fld>
            <a:endParaRPr lang="ar-IQ" dirty="0"/>
          </a:p>
        </p:txBody>
      </p:sp>
    </p:spTree>
    <p:extLst>
      <p:ext uri="{BB962C8B-B14F-4D97-AF65-F5344CB8AC3E}">
        <p14:creationId xmlns:p14="http://schemas.microsoft.com/office/powerpoint/2010/main" val="2285351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4128092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1328639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2763482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2193190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329170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6" name="عنصر نائب للتذييل 5"/>
          <p:cNvSpPr>
            <a:spLocks noGrp="1"/>
          </p:cNvSpPr>
          <p:nvPr>
            <p:ph type="ftr" sz="quarter" idx="11"/>
          </p:nvPr>
        </p:nvSpPr>
        <p:spPr/>
        <p:txBody>
          <a:bodyPr/>
          <a:lstStyle/>
          <a:p>
            <a:endParaRPr lang="ar-IQ" dirty="0"/>
          </a:p>
        </p:txBody>
      </p:sp>
      <p:sp>
        <p:nvSpPr>
          <p:cNvPr id="7" name="عنصر نائب لرقم الشريحة 6"/>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3395213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8" name="عنصر نائب للتذييل 7"/>
          <p:cNvSpPr>
            <a:spLocks noGrp="1"/>
          </p:cNvSpPr>
          <p:nvPr>
            <p:ph type="ftr" sz="quarter" idx="11"/>
          </p:nvPr>
        </p:nvSpPr>
        <p:spPr/>
        <p:txBody>
          <a:bodyPr/>
          <a:lstStyle/>
          <a:p>
            <a:endParaRPr lang="ar-IQ" dirty="0"/>
          </a:p>
        </p:txBody>
      </p:sp>
      <p:sp>
        <p:nvSpPr>
          <p:cNvPr id="9" name="عنصر نائب لرقم الشريحة 8"/>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3280799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4" name="عنصر نائب للتذييل 3"/>
          <p:cNvSpPr>
            <a:spLocks noGrp="1"/>
          </p:cNvSpPr>
          <p:nvPr>
            <p:ph type="ftr" sz="quarter" idx="11"/>
          </p:nvPr>
        </p:nvSpPr>
        <p:spPr/>
        <p:txBody>
          <a:bodyPr/>
          <a:lstStyle/>
          <a:p>
            <a:endParaRPr lang="ar-IQ" dirty="0"/>
          </a:p>
        </p:txBody>
      </p:sp>
      <p:sp>
        <p:nvSpPr>
          <p:cNvPr id="5" name="عنصر نائب لرقم الشريحة 4"/>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3279723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3" name="عنصر نائب للتذييل 2"/>
          <p:cNvSpPr>
            <a:spLocks noGrp="1"/>
          </p:cNvSpPr>
          <p:nvPr>
            <p:ph type="ftr" sz="quarter" idx="11"/>
          </p:nvPr>
        </p:nvSpPr>
        <p:spPr/>
        <p:txBody>
          <a:bodyPr/>
          <a:lstStyle/>
          <a:p>
            <a:endParaRPr lang="ar-IQ" dirty="0"/>
          </a:p>
        </p:txBody>
      </p:sp>
      <p:sp>
        <p:nvSpPr>
          <p:cNvPr id="4" name="عنصر نائب لرقم الشريحة 3"/>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4039884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6" name="عنصر نائب للتذييل 5"/>
          <p:cNvSpPr>
            <a:spLocks noGrp="1"/>
          </p:cNvSpPr>
          <p:nvPr>
            <p:ph type="ftr" sz="quarter" idx="11"/>
          </p:nvPr>
        </p:nvSpPr>
        <p:spPr/>
        <p:txBody>
          <a:bodyPr/>
          <a:lstStyle/>
          <a:p>
            <a:endParaRPr lang="ar-IQ" dirty="0"/>
          </a:p>
        </p:txBody>
      </p:sp>
      <p:sp>
        <p:nvSpPr>
          <p:cNvPr id="7" name="عنصر نائب لرقم الشريحة 6"/>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3949572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dirty="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6" name="عنصر نائب للتذييل 5"/>
          <p:cNvSpPr>
            <a:spLocks noGrp="1"/>
          </p:cNvSpPr>
          <p:nvPr>
            <p:ph type="ftr" sz="quarter" idx="11"/>
          </p:nvPr>
        </p:nvSpPr>
        <p:spPr/>
        <p:txBody>
          <a:bodyPr/>
          <a:lstStyle/>
          <a:p>
            <a:endParaRPr lang="ar-IQ" dirty="0"/>
          </a:p>
        </p:txBody>
      </p:sp>
      <p:sp>
        <p:nvSpPr>
          <p:cNvPr id="7" name="عنصر نائب لرقم الشريحة 6"/>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2656124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dirty="0"/>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753D072-844A-415A-860A-568DCF3F5A81}" type="slidenum">
              <a:rPr lang="ar-IQ" smtClean="0"/>
              <a:t>‹#›</a:t>
            </a:fld>
            <a:endParaRPr lang="ar-IQ" dirty="0"/>
          </a:p>
        </p:txBody>
      </p:sp>
    </p:spTree>
    <p:extLst>
      <p:ext uri="{BB962C8B-B14F-4D97-AF65-F5344CB8AC3E}">
        <p14:creationId xmlns:p14="http://schemas.microsoft.com/office/powerpoint/2010/main" val="1803807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1560" y="980728"/>
            <a:ext cx="7772400" cy="2304256"/>
          </a:xfrm>
        </p:spPr>
        <p:style>
          <a:lnRef idx="1">
            <a:schemeClr val="accent3"/>
          </a:lnRef>
          <a:fillRef idx="2">
            <a:schemeClr val="accent3"/>
          </a:fillRef>
          <a:effectRef idx="1">
            <a:schemeClr val="accent3"/>
          </a:effectRef>
          <a:fontRef idx="minor">
            <a:schemeClr val="dk1"/>
          </a:fontRef>
        </p:style>
        <p:txBody>
          <a:bodyPr>
            <a:normAutofit/>
          </a:bodyPr>
          <a:lstStyle/>
          <a:p>
            <a:r>
              <a:rPr lang="ar-IQ" dirty="0" smtClean="0"/>
              <a:t>نظرية الطلب في الاقتصاد</a:t>
            </a:r>
            <a:r>
              <a:rPr lang="ar-IQ" dirty="0" smtClean="0"/>
              <a:t/>
            </a:r>
            <a:br>
              <a:rPr lang="ar-IQ" dirty="0" smtClean="0"/>
            </a:br>
            <a:r>
              <a:rPr lang="ar-IQ" dirty="0" smtClean="0"/>
              <a:t/>
            </a:r>
            <a:br>
              <a:rPr lang="ar-IQ" dirty="0" smtClean="0"/>
            </a:br>
            <a:endParaRPr lang="ar-IQ" dirty="0"/>
          </a:p>
        </p:txBody>
      </p:sp>
      <p:sp>
        <p:nvSpPr>
          <p:cNvPr id="3" name="عنوان فرعي 2"/>
          <p:cNvSpPr>
            <a:spLocks noGrp="1"/>
          </p:cNvSpPr>
          <p:nvPr>
            <p:ph type="subTitle" idx="1"/>
          </p:nvPr>
        </p:nvSpPr>
        <p:spPr/>
        <p:txBody>
          <a:bodyPr/>
          <a:lstStyle/>
          <a:p>
            <a:r>
              <a:rPr lang="ar-IQ" dirty="0" smtClean="0"/>
              <a:t>المدرس الدكتور احمد محمود </a:t>
            </a:r>
            <a:br>
              <a:rPr lang="ar-IQ" dirty="0" smtClean="0"/>
            </a:br>
            <a:r>
              <a:rPr lang="ar-IQ" dirty="0" smtClean="0"/>
              <a:t>كلية الحقوق- جامعة النهرين </a:t>
            </a:r>
          </a:p>
          <a:p>
            <a:r>
              <a:rPr lang="en-US" dirty="0" smtClean="0"/>
              <a:t>dr.ahmedm@nahrainuniv.edu.iq</a:t>
            </a:r>
            <a:r>
              <a:rPr lang="ar-IQ" dirty="0" smtClean="0"/>
              <a:t> </a:t>
            </a:r>
          </a:p>
          <a:p>
            <a:endParaRPr lang="ar-IQ" dirty="0"/>
          </a:p>
          <a:p>
            <a:endParaRPr lang="ar-IQ" dirty="0"/>
          </a:p>
        </p:txBody>
      </p:sp>
    </p:spTree>
    <p:extLst>
      <p:ext uri="{BB962C8B-B14F-4D97-AF65-F5344CB8AC3E}">
        <p14:creationId xmlns:p14="http://schemas.microsoft.com/office/powerpoint/2010/main" val="3167976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اسئلة للنقاش</a:t>
            </a:r>
            <a:endParaRPr lang="ar-IQ" dirty="0"/>
          </a:p>
        </p:txBody>
      </p:sp>
      <p:sp>
        <p:nvSpPr>
          <p:cNvPr id="3" name="عنصر نائب للمحتوى 2"/>
          <p:cNvSpPr>
            <a:spLocks noGrp="1"/>
          </p:cNvSpPr>
          <p:nvPr>
            <p:ph idx="1"/>
          </p:nvPr>
        </p:nvSpPr>
        <p:spPr/>
        <p:txBody>
          <a:bodyPr/>
          <a:lstStyle/>
          <a:p>
            <a:r>
              <a:rPr lang="ar-IQ" dirty="0" smtClean="0"/>
              <a:t> ماذا يقصد بالطلب ومرونة الطلب؟</a:t>
            </a:r>
            <a:endParaRPr lang="ar-IQ" dirty="0" smtClean="0"/>
          </a:p>
          <a:p>
            <a:r>
              <a:rPr lang="ar-IQ" dirty="0" smtClean="0"/>
              <a:t> ماهي العوامل </a:t>
            </a:r>
            <a:r>
              <a:rPr lang="ar-IQ" smtClean="0"/>
              <a:t>التي تؤثر على الطلب ؟</a:t>
            </a:r>
            <a:endParaRPr lang="ar-IQ" dirty="0" smtClean="0"/>
          </a:p>
          <a:p>
            <a:r>
              <a:rPr lang="ar-IQ" dirty="0" smtClean="0"/>
              <a:t> ماهي انواع الطلب؟</a:t>
            </a:r>
            <a:endParaRPr lang="ar-IQ" dirty="0" smtClean="0"/>
          </a:p>
          <a:p>
            <a:r>
              <a:rPr lang="ar-IQ" dirty="0" smtClean="0"/>
              <a:t>ماهي العوامل المؤثرة في مرونة الطلب ؟</a:t>
            </a:r>
          </a:p>
          <a:p>
            <a:r>
              <a:rPr lang="ar-IQ" dirty="0" smtClean="0"/>
              <a:t> ماهي اهمية واستخدامات مرونة الطلب ؟</a:t>
            </a:r>
            <a:endParaRPr lang="ar-IQ" dirty="0"/>
          </a:p>
        </p:txBody>
      </p:sp>
    </p:spTree>
    <p:extLst>
      <p:ext uri="{BB962C8B-B14F-4D97-AF65-F5344CB8AC3E}">
        <p14:creationId xmlns:p14="http://schemas.microsoft.com/office/powerpoint/2010/main" val="200452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اهداف المحاضرة</a:t>
            </a:r>
            <a:endParaRPr lang="ar-IQ" dirty="0"/>
          </a:p>
        </p:txBody>
      </p:sp>
      <p:sp>
        <p:nvSpPr>
          <p:cNvPr id="3" name="عنصر نائب للمحتوى 2"/>
          <p:cNvSpPr>
            <a:spLocks noGrp="1"/>
          </p:cNvSpPr>
          <p:nvPr>
            <p:ph idx="1"/>
          </p:nvPr>
        </p:nvSpPr>
        <p:spPr/>
        <p:txBody>
          <a:bodyPr/>
          <a:lstStyle/>
          <a:p>
            <a:r>
              <a:rPr lang="ar-IQ" dirty="0" smtClean="0"/>
              <a:t> </a:t>
            </a:r>
            <a:r>
              <a:rPr lang="ar-IQ" dirty="0" smtClean="0"/>
              <a:t>تعريف الطلب ومرونة الطلب</a:t>
            </a:r>
            <a:endParaRPr lang="ar-IQ" dirty="0" smtClean="0"/>
          </a:p>
          <a:p>
            <a:r>
              <a:rPr lang="ar-IQ" dirty="0" smtClean="0"/>
              <a:t> </a:t>
            </a:r>
            <a:r>
              <a:rPr lang="ar-IQ" dirty="0" smtClean="0"/>
              <a:t>معرفة</a:t>
            </a:r>
            <a:r>
              <a:rPr lang="ar-IQ" dirty="0" smtClean="0"/>
              <a:t> العوامل </a:t>
            </a:r>
            <a:r>
              <a:rPr lang="ar-IQ" dirty="0"/>
              <a:t>المؤثرة في </a:t>
            </a:r>
            <a:r>
              <a:rPr lang="ar-IQ" dirty="0" smtClean="0"/>
              <a:t>الطلب</a:t>
            </a:r>
          </a:p>
          <a:p>
            <a:r>
              <a:rPr lang="ar-IQ" dirty="0" smtClean="0"/>
              <a:t>معرفة انواع الطلب</a:t>
            </a:r>
          </a:p>
          <a:p>
            <a:r>
              <a:rPr lang="ar-IQ" dirty="0" smtClean="0"/>
              <a:t>الاطلاع على العوامل في مرونة الطلب</a:t>
            </a:r>
          </a:p>
          <a:p>
            <a:r>
              <a:rPr lang="ar-IQ" dirty="0" smtClean="0"/>
              <a:t>معرفة باستخدامات مرونة الطلب</a:t>
            </a:r>
          </a:p>
          <a:p>
            <a:endParaRPr lang="ar-IQ" dirty="0" smtClean="0"/>
          </a:p>
          <a:p>
            <a:pPr marL="0" indent="0">
              <a:buNone/>
            </a:pPr>
            <a:r>
              <a:rPr lang="ar-IQ" dirty="0" smtClean="0"/>
              <a:t>  </a:t>
            </a:r>
            <a:endParaRPr lang="ar-IQ" dirty="0" smtClean="0"/>
          </a:p>
          <a:p>
            <a:endParaRPr lang="ar-IQ" dirty="0"/>
          </a:p>
        </p:txBody>
      </p:sp>
    </p:spTree>
    <p:extLst>
      <p:ext uri="{BB962C8B-B14F-4D97-AF65-F5344CB8AC3E}">
        <p14:creationId xmlns:p14="http://schemas.microsoft.com/office/powerpoint/2010/main" val="27756314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الفئة المستهدفة</a:t>
            </a:r>
            <a:endParaRPr lang="ar-IQ" dirty="0"/>
          </a:p>
        </p:txBody>
      </p:sp>
      <p:sp>
        <p:nvSpPr>
          <p:cNvPr id="3" name="عنصر نائب للمحتوى 2"/>
          <p:cNvSpPr>
            <a:spLocks noGrp="1"/>
          </p:cNvSpPr>
          <p:nvPr>
            <p:ph idx="1"/>
          </p:nvPr>
        </p:nvSpPr>
        <p:spPr/>
        <p:txBody>
          <a:bodyPr/>
          <a:lstStyle/>
          <a:p>
            <a:r>
              <a:rPr lang="ar-IQ" dirty="0" smtClean="0"/>
              <a:t>طلبة المرحلة الاولى في كلية الحقوق جامعة النهرين</a:t>
            </a:r>
          </a:p>
          <a:p>
            <a:r>
              <a:rPr lang="ar-IQ" dirty="0" smtClean="0"/>
              <a:t>مكان انعقاد المحاضرة / قاعة </a:t>
            </a:r>
            <a:r>
              <a:rPr lang="en-US" dirty="0" smtClean="0"/>
              <a:t>C</a:t>
            </a:r>
            <a:r>
              <a:rPr lang="ar-IQ" dirty="0" smtClean="0"/>
              <a:t> في الكلية اعلاه</a:t>
            </a:r>
          </a:p>
          <a:p>
            <a:endParaRPr lang="ar-IQ" dirty="0"/>
          </a:p>
        </p:txBody>
      </p:sp>
    </p:spTree>
    <p:extLst>
      <p:ext uri="{BB962C8B-B14F-4D97-AF65-F5344CB8AC3E}">
        <p14:creationId xmlns:p14="http://schemas.microsoft.com/office/powerpoint/2010/main" val="2691159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smtClean="0"/>
              <a:t>الفترة المحددة للمحاضرة ساعتين موزعة على النحو الاتي</a:t>
            </a:r>
            <a:br>
              <a:rPr lang="ar-IQ" dirty="0" smtClean="0"/>
            </a:br>
            <a:endParaRPr lang="ar-IQ" dirty="0"/>
          </a:p>
        </p:txBody>
      </p:sp>
      <p:sp>
        <p:nvSpPr>
          <p:cNvPr id="3" name="عنصر نائب للمحتوى 2"/>
          <p:cNvSpPr>
            <a:spLocks noGrp="1"/>
          </p:cNvSpPr>
          <p:nvPr>
            <p:ph idx="1"/>
          </p:nvPr>
        </p:nvSpPr>
        <p:spPr/>
        <p:txBody>
          <a:bodyPr/>
          <a:lstStyle/>
          <a:p>
            <a:r>
              <a:rPr lang="ar-IQ" dirty="0" smtClean="0"/>
              <a:t>المحاضرة الاولى 45 دقيقة (8:30 -9:15)</a:t>
            </a:r>
          </a:p>
          <a:p>
            <a:r>
              <a:rPr lang="ar-IQ" dirty="0" smtClean="0"/>
              <a:t>استراحة 15 دقيقة (9:15-9:30)</a:t>
            </a:r>
          </a:p>
          <a:p>
            <a:r>
              <a:rPr lang="ar-IQ" dirty="0" smtClean="0"/>
              <a:t>المحاضرة الثانية 45 دقيقة ( 9:30-10:15)</a:t>
            </a:r>
            <a:endParaRPr lang="ar-IQ" dirty="0"/>
          </a:p>
        </p:txBody>
      </p:sp>
    </p:spTree>
    <p:extLst>
      <p:ext uri="{BB962C8B-B14F-4D97-AF65-F5344CB8AC3E}">
        <p14:creationId xmlns:p14="http://schemas.microsoft.com/office/powerpoint/2010/main" val="3178373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أ</a:t>
            </a:r>
            <a:r>
              <a:rPr lang="ar-IQ" dirty="0" smtClean="0"/>
              <a:t>ولاً</a:t>
            </a:r>
            <a:r>
              <a:rPr lang="ar-IQ" dirty="0"/>
              <a:t>: تعريف الطلب ومرونة الطلب</a:t>
            </a:r>
            <a:br>
              <a:rPr lang="ar-IQ" dirty="0"/>
            </a:br>
            <a:endParaRPr lang="ar-IQ" dirty="0"/>
          </a:p>
        </p:txBody>
      </p:sp>
      <p:sp>
        <p:nvSpPr>
          <p:cNvPr id="3" name="عنصر نائب للمحتوى 2"/>
          <p:cNvSpPr>
            <a:spLocks noGrp="1"/>
          </p:cNvSpPr>
          <p:nvPr>
            <p:ph idx="1"/>
          </p:nvPr>
        </p:nvSpPr>
        <p:spPr/>
        <p:txBody>
          <a:bodyPr/>
          <a:lstStyle/>
          <a:p>
            <a:r>
              <a:rPr lang="ar-IQ" dirty="0" smtClean="0"/>
              <a:t>يعرف </a:t>
            </a:r>
            <a:r>
              <a:rPr lang="ar-IQ" dirty="0"/>
              <a:t>الطلب بأنه جدول بالكميات الكلية من السلع التي يكون فيها المستهلكون قادرين على شرائها بأسعار معينة</a:t>
            </a:r>
            <a:endParaRPr lang="ar-IQ" dirty="0" smtClean="0"/>
          </a:p>
          <a:p>
            <a:r>
              <a:rPr lang="ar-IQ" dirty="0" smtClean="0"/>
              <a:t> اما تعريف مرونة </a:t>
            </a:r>
            <a:r>
              <a:rPr lang="ar-IQ" dirty="0"/>
              <a:t>الطلب : هي درجة استجابة الكمية المطلوبة من سلعة معينة للتغيير الذي يحدث في السوق، مثل التغير في الأسعار أو دخل الفرد.</a:t>
            </a:r>
          </a:p>
          <a:p>
            <a:endParaRPr lang="ar-IQ" dirty="0"/>
          </a:p>
        </p:txBody>
      </p:sp>
    </p:spTree>
    <p:extLst>
      <p:ext uri="{BB962C8B-B14F-4D97-AF65-F5344CB8AC3E}">
        <p14:creationId xmlns:p14="http://schemas.microsoft.com/office/powerpoint/2010/main" val="2179698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ثانياً</a:t>
            </a:r>
            <a:r>
              <a:rPr lang="ar-IQ" dirty="0" smtClean="0"/>
              <a:t>:</a:t>
            </a:r>
            <a:r>
              <a:rPr lang="ar-IQ" dirty="0" smtClean="0"/>
              <a:t> العوامل المؤثرة على الطلب </a:t>
            </a:r>
            <a:endParaRPr lang="ar-IQ" dirty="0"/>
          </a:p>
        </p:txBody>
      </p:sp>
      <p:sp>
        <p:nvSpPr>
          <p:cNvPr id="3" name="عنصر نائب للمحتوى 2"/>
          <p:cNvSpPr>
            <a:spLocks noGrp="1"/>
          </p:cNvSpPr>
          <p:nvPr>
            <p:ph idx="1"/>
          </p:nvPr>
        </p:nvSpPr>
        <p:spPr/>
        <p:txBody>
          <a:bodyPr>
            <a:normAutofit fontScale="77500" lnSpcReduction="20000"/>
          </a:bodyPr>
          <a:lstStyle/>
          <a:p>
            <a:r>
              <a:rPr lang="ar-IQ" dirty="0"/>
              <a:t>. الأسعار : </a:t>
            </a:r>
            <a:r>
              <a:rPr lang="ar-IQ" dirty="0" smtClean="0"/>
              <a:t>أن </a:t>
            </a:r>
            <a:r>
              <a:rPr lang="ar-IQ" dirty="0"/>
              <a:t>ارتفاع الأسعار في سلعة معينة يؤدي إلى انخفاض الطلب عليها، لاسيما للأفراد ذوي الدخل المحدود. وبالنتيجة، فإن ارتفاع الأسعار سوف يدفع الأفراد إلى طلب سلعة أخرى منخفضة السعر تناسب دخلهم اليومي. وعليه، فإن أسعار السلعة في حالة الانخفاض أو الارتفاع تؤثر على الطلب على تلك السلعة.</a:t>
            </a:r>
          </a:p>
          <a:p>
            <a:r>
              <a:rPr lang="ar-IQ" dirty="0" smtClean="0"/>
              <a:t> </a:t>
            </a:r>
            <a:r>
              <a:rPr lang="ar-IQ" dirty="0"/>
              <a:t>دخل الفرد : هنا نجد أن القدرة الشرائية لها تأثير في طلب السلع والخدمات. فإذا ارتفع دخل الفرد، فسوف يدفع ذلك إلى زيادة الطلب على السلع. بينما إذا كان دخل الفرد محدودًا أو قليلًا، فإن الفرد سوف ينخفض طلبه على السلع. فالعلاقة طردية بين دخل الفرد وطلبه على السلع.</a:t>
            </a:r>
          </a:p>
          <a:p>
            <a:r>
              <a:rPr lang="ar-IQ" dirty="0" smtClean="0"/>
              <a:t> </a:t>
            </a:r>
            <a:r>
              <a:rPr lang="ar-IQ" dirty="0"/>
              <a:t>ذوق المستهلك : هنا نجد أن أذواق المستهلكين على سلعة معينة سوف يرفع سعرها والطلب عليها وبالنتيجة فأن اذواق المستهلكين والطلب على السلعة وسعر السلعة جميعها ضمن علاقة طردية متى تزداد الاذواق على سلعة معينة سوف يرتفع سعرها والطلب عليها ومتى تنخفض اذواق المستهلكين على سلعة معينة سوف ينخفض سعرها الطلب عليها.</a:t>
            </a:r>
          </a:p>
          <a:p>
            <a:endParaRPr lang="ar-IQ" dirty="0"/>
          </a:p>
          <a:p>
            <a:pPr marL="0" indent="0">
              <a:buNone/>
            </a:pPr>
            <a:endParaRPr lang="ar-IQ" dirty="0"/>
          </a:p>
        </p:txBody>
      </p:sp>
    </p:spTree>
    <p:extLst>
      <p:ext uri="{BB962C8B-B14F-4D97-AF65-F5344CB8AC3E}">
        <p14:creationId xmlns:p14="http://schemas.microsoft.com/office/powerpoint/2010/main" val="340649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ثالثاً: </a:t>
            </a:r>
            <a:r>
              <a:rPr lang="ar-IQ" dirty="0" smtClean="0"/>
              <a:t>انواع الطلب</a:t>
            </a:r>
            <a:endParaRPr lang="ar-IQ" dirty="0"/>
          </a:p>
        </p:txBody>
      </p:sp>
      <p:sp>
        <p:nvSpPr>
          <p:cNvPr id="3" name="عنصر نائب للمحتوى 2"/>
          <p:cNvSpPr>
            <a:spLocks noGrp="1"/>
          </p:cNvSpPr>
          <p:nvPr>
            <p:ph idx="1"/>
          </p:nvPr>
        </p:nvSpPr>
        <p:spPr/>
        <p:txBody>
          <a:bodyPr>
            <a:normAutofit fontScale="77500" lnSpcReduction="20000"/>
          </a:bodyPr>
          <a:lstStyle/>
          <a:p>
            <a:r>
              <a:rPr lang="ar-IQ" dirty="0"/>
              <a:t>يقسم الطلب بصورة عامة إلى قسمين: (طلب فردي وطلب كلي)، ويقسم بصورة خاصة إلى طلب (مشتق ومشترك ومركب).</a:t>
            </a:r>
          </a:p>
          <a:p>
            <a:r>
              <a:rPr lang="ar-IQ" dirty="0" smtClean="0"/>
              <a:t> </a:t>
            </a:r>
            <a:r>
              <a:rPr lang="ar-IQ" dirty="0"/>
              <a:t>الطلب الفردي : وهو طلب الفرد على سلعة معينة.</a:t>
            </a:r>
          </a:p>
          <a:p>
            <a:r>
              <a:rPr lang="ar-IQ" dirty="0" smtClean="0"/>
              <a:t> </a:t>
            </a:r>
            <a:r>
              <a:rPr lang="ar-IQ" dirty="0"/>
              <a:t>الطلب الكلي : وهو طلب المجتمع على سلعة معينة.</a:t>
            </a:r>
          </a:p>
          <a:p>
            <a:r>
              <a:rPr lang="ar-IQ" dirty="0" smtClean="0"/>
              <a:t> </a:t>
            </a:r>
            <a:r>
              <a:rPr lang="ar-IQ" dirty="0"/>
              <a:t>الطلب المشتق : يقصد به الطلب على سلعة مشتقة من سلعة أخرى يريد المستهلك الحصول عليها، مثل الطلب على القمح للحصول على الصمون.</a:t>
            </a:r>
          </a:p>
          <a:p>
            <a:r>
              <a:rPr lang="ar-IQ" dirty="0" smtClean="0"/>
              <a:t> </a:t>
            </a:r>
            <a:r>
              <a:rPr lang="ar-IQ" dirty="0"/>
              <a:t>الطلب المشترك : هذا النوع من الطلب يتمثل بوجود سلعتين يشتركان في إشباع حاجة المستهلك، مثل حاجة عمال البناء إلى الإسمنت والرمل من أجل البناء.</a:t>
            </a:r>
          </a:p>
          <a:p>
            <a:r>
              <a:rPr lang="ar-IQ" dirty="0" smtClean="0"/>
              <a:t> </a:t>
            </a:r>
            <a:r>
              <a:rPr lang="ar-IQ" dirty="0"/>
              <a:t>الطلب المركب : هذا النوع من الطلب يتعلق بسلعة واحدة، نجد أن هناك سلعة واحدة لها استعمالات في أكثر من جانب، مثل النفط الذي يدخل في استخدامات عديدة في التدفئة وتشغيل الآلات ...الخ .</a:t>
            </a:r>
          </a:p>
          <a:p>
            <a:pPr marL="0" indent="0">
              <a:buNone/>
            </a:pPr>
            <a:r>
              <a:rPr lang="ar-IQ" dirty="0" smtClean="0"/>
              <a:t>  </a:t>
            </a:r>
            <a:endParaRPr lang="ar-IQ" dirty="0"/>
          </a:p>
          <a:p>
            <a:endParaRPr lang="ar-IQ" dirty="0"/>
          </a:p>
        </p:txBody>
      </p:sp>
    </p:spTree>
    <p:extLst>
      <p:ext uri="{BB962C8B-B14F-4D97-AF65-F5344CB8AC3E}">
        <p14:creationId xmlns:p14="http://schemas.microsoft.com/office/powerpoint/2010/main" val="2800060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smtClean="0"/>
              <a:t>رابعاً</a:t>
            </a:r>
            <a:r>
              <a:rPr lang="ar-IQ" dirty="0"/>
              <a:t>: </a:t>
            </a:r>
            <a:r>
              <a:rPr lang="ar-IQ" dirty="0" smtClean="0"/>
              <a:t>العوامل المؤثرة في مرونة الطلب </a:t>
            </a:r>
            <a:r>
              <a:rPr lang="ar-IQ" dirty="0"/>
              <a:t/>
            </a:r>
            <a:br>
              <a:rPr lang="ar-IQ" dirty="0"/>
            </a:br>
            <a:endParaRPr lang="ar-IQ" dirty="0"/>
          </a:p>
        </p:txBody>
      </p:sp>
      <p:sp>
        <p:nvSpPr>
          <p:cNvPr id="3" name="عنصر نائب للمحتوى 2"/>
          <p:cNvSpPr>
            <a:spLocks noGrp="1"/>
          </p:cNvSpPr>
          <p:nvPr>
            <p:ph idx="1"/>
          </p:nvPr>
        </p:nvSpPr>
        <p:spPr/>
        <p:txBody>
          <a:bodyPr>
            <a:normAutofit fontScale="62500" lnSpcReduction="20000"/>
          </a:bodyPr>
          <a:lstStyle/>
          <a:p>
            <a:r>
              <a:rPr lang="ar-IQ" dirty="0"/>
              <a:t> </a:t>
            </a:r>
            <a:r>
              <a:rPr lang="ar-IQ" dirty="0" smtClean="0"/>
              <a:t> </a:t>
            </a:r>
            <a:r>
              <a:rPr lang="ar-IQ" dirty="0"/>
              <a:t>وجود البدائل : كلما كانت هناك سلع أخرى بديلة عن السلعة المراد شراؤها، كانت مرونة الطلب أكثر تحققًا لوجود بدائل تحل مكان السلعة الأولى التي يحتاجها المستهلك. وبالتالي، فإن وجود البدائل في مرونة الطلب يتيح للمستهلك تغيير أذواقه بين السلع ولا يعتمد على سلعة واحدة.</a:t>
            </a:r>
          </a:p>
          <a:p>
            <a:r>
              <a:rPr lang="ar-IQ" dirty="0" smtClean="0"/>
              <a:t> </a:t>
            </a:r>
            <a:r>
              <a:rPr lang="ar-IQ" dirty="0"/>
              <a:t>أهمية السلعة : والسلع على أنواع قد تكون سلع ضرورية وهي تلك التي لا يمكن الاستغناء عنها، وقد تكون سلعًا كمالية يمكن الاستغناء عنها. كما يمكن أن تكون سلعًا فردية تتعلق بالفرد ورغباته الشخصية، أو سلعًا جماعية تتعلق بالمجتمع وتختلف بين مجتمع وآخر.</a:t>
            </a:r>
          </a:p>
          <a:p>
            <a:r>
              <a:rPr lang="ar-IQ" dirty="0" smtClean="0"/>
              <a:t> </a:t>
            </a:r>
            <a:r>
              <a:rPr lang="ar-IQ" dirty="0"/>
              <a:t>نسبة الإنفاق على السلعة : السلع في السوق تختلف باختلاف نسبة إنفاق المستهلك من دخله لشراء تلك السلعة. فنجد السلعة التي تكون نسبة الإنفاق عليها قليلة من الدخل اليومي، فإن مرونة الطلب على تلك السلعة تكون منخفضة. ويرجع السبب في ذلك إلى أن الفرد لا يريد الذهاب إلى سلعة أخرى ما دامت السلعة الأولى لا تؤثر في دخله اليومي. أما إذا كانت نسبة الإنفاق على السلعة كبيرة من الدخل اليومي للفرد، فإن مرونة الطلب تكون كبيرة.</a:t>
            </a:r>
          </a:p>
          <a:p>
            <a:r>
              <a:rPr lang="ar-IQ" dirty="0" smtClean="0"/>
              <a:t> </a:t>
            </a:r>
            <a:r>
              <a:rPr lang="ar-IQ" dirty="0"/>
              <a:t>الزمن : هنا يلعب الزمن دورًا مهمًا في مرونة الطلب (إمكانية تغيير السلع). فالمدة الزمنية الطويلة على استهلاك سلعة معينة في السوق تكون سبباً في مرونة الطلب، وذلك بحثًا عن إيجاد سلعة بديلة وفقًا لذوق الفرد أو نمط حياته. على العموم الزمن له تأثير على مرونة الطلب وذلك لان أذواق الأفراد وتطورهم يدفع الى البحث عن سلعة جديدة تواكب التغير الحاصل في حياته </a:t>
            </a:r>
            <a:r>
              <a:rPr lang="ar-IQ" dirty="0" smtClean="0"/>
              <a:t>. </a:t>
            </a:r>
            <a:endParaRPr lang="ar-IQ" dirty="0"/>
          </a:p>
          <a:p>
            <a:endParaRPr lang="ar-IQ" dirty="0"/>
          </a:p>
          <a:p>
            <a:endParaRPr lang="ar-IQ" dirty="0"/>
          </a:p>
        </p:txBody>
      </p:sp>
    </p:spTree>
    <p:extLst>
      <p:ext uri="{BB962C8B-B14F-4D97-AF65-F5344CB8AC3E}">
        <p14:creationId xmlns:p14="http://schemas.microsoft.com/office/powerpoint/2010/main" val="1877537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خامساً</a:t>
            </a:r>
            <a:r>
              <a:rPr lang="ar-IQ" dirty="0" smtClean="0"/>
              <a:t>: اهمية ومجالات استخدام مرونة الطلب</a:t>
            </a:r>
            <a:r>
              <a:rPr lang="ar-IQ" dirty="0"/>
              <a:t/>
            </a:r>
            <a:br>
              <a:rPr lang="ar-IQ" dirty="0"/>
            </a:br>
            <a:r>
              <a:rPr lang="ar-IQ" dirty="0"/>
              <a:t> </a:t>
            </a:r>
            <a:endParaRPr lang="ar-IQ" dirty="0"/>
          </a:p>
        </p:txBody>
      </p:sp>
      <p:sp>
        <p:nvSpPr>
          <p:cNvPr id="3" name="عنصر نائب للمحتوى 2"/>
          <p:cNvSpPr>
            <a:spLocks noGrp="1"/>
          </p:cNvSpPr>
          <p:nvPr>
            <p:ph idx="1"/>
          </p:nvPr>
        </p:nvSpPr>
        <p:spPr/>
        <p:txBody>
          <a:bodyPr>
            <a:normAutofit fontScale="62500" lnSpcReduction="20000"/>
          </a:bodyPr>
          <a:lstStyle/>
          <a:p>
            <a:pPr marL="0" indent="0">
              <a:buNone/>
            </a:pPr>
            <a:endParaRPr lang="ar-IQ" dirty="0" smtClean="0"/>
          </a:p>
          <a:p>
            <a:r>
              <a:rPr lang="ar-IQ" dirty="0" smtClean="0"/>
              <a:t> </a:t>
            </a:r>
            <a:r>
              <a:rPr lang="ar-IQ" dirty="0"/>
              <a:t>في </a:t>
            </a:r>
            <a:r>
              <a:rPr lang="ar-IQ" dirty="0" smtClean="0"/>
              <a:t>مجالات رسم </a:t>
            </a:r>
            <a:r>
              <a:rPr lang="ar-IQ" dirty="0"/>
              <a:t>السياسات الاقتصادية </a:t>
            </a:r>
            <a:r>
              <a:rPr lang="ar-IQ" dirty="0" smtClean="0"/>
              <a:t>ولاسيما </a:t>
            </a:r>
            <a:r>
              <a:rPr lang="ar-IQ" dirty="0"/>
              <a:t>السياسات المالية والنقدية والتجارية في الدول. فعلى سبيل المثال، تبرز أهمية مرونة الطلب على سلعة معينة من حيث وجود أو عدم وجود فائدة من فرض الضرائب على تلك السلعة لأنها لا تلبي رغبات الفرد. بعبارة أخرى، أن مرونة الطلب على السلع تساعد المسؤول الاقتصادي على معرفة أهمية السلعة وفرض الضريبة عليها.</a:t>
            </a:r>
          </a:p>
          <a:p>
            <a:r>
              <a:rPr lang="ar-IQ" dirty="0" smtClean="0"/>
              <a:t>في </a:t>
            </a:r>
            <a:r>
              <a:rPr lang="ar-IQ" dirty="0"/>
              <a:t>مجال التخطيط، من حيث إعطاء تصور للجهة المسؤولة عن التخطيط حول ما هي المشاريع المهمة وغير المهمة في البلد. حيث توجد في المجتمعات مشاريع غير مهمة لأنها تقوم بإنتاج سلع كمالية أكثر منها ضرورية، وفي نفس الوقت هناك مشاريع ناجحة ومهمة لأنها تنتج سلعًا لها أهمية في حياة المواطن. المهم أن مرونة الطلب على السلعة ستجعل المسؤول يعرف أي  المشاريع الناجحة وأي المشاريع الفاشلة. </a:t>
            </a:r>
          </a:p>
          <a:p>
            <a:r>
              <a:rPr lang="ar-IQ" dirty="0" smtClean="0"/>
              <a:t>في مجال </a:t>
            </a:r>
            <a:r>
              <a:rPr lang="ar-IQ" dirty="0"/>
              <a:t>التمييز </a:t>
            </a:r>
            <a:r>
              <a:rPr lang="ar-IQ" dirty="0" smtClean="0"/>
              <a:t>الاحتكاري فيما يتعلق بالسلع داخل السوق </a:t>
            </a:r>
            <a:r>
              <a:rPr lang="ar-IQ" dirty="0"/>
              <a:t>تساعد الفرد أو الجهة التي تريد احتكار السوق بالسلع المراد إنتاجها. فمثلاً، السلع الضرورية تدفع المنتج إلى رفع أسعارها بقصد الربح، بينما السلع الأخرى التي لديها بدائل يبتعد عن إنتاجها المنتجون الجدد الذين يبحثون عن الربح والاحتكار. وبهذا مرونة الطلب على السلع تكشف للمنتج الجديد أي السلع التي يمكنه النجاح في إنتاجها وتحقيق الربح والاحتكار، وأي السلع التي يجب أن يتجنب إنتاجها</a:t>
            </a:r>
          </a:p>
          <a:p>
            <a:endParaRPr lang="ar-IQ" dirty="0" smtClean="0"/>
          </a:p>
          <a:p>
            <a:endParaRPr lang="ar-IQ" dirty="0" smtClean="0"/>
          </a:p>
        </p:txBody>
      </p:sp>
    </p:spTree>
    <p:extLst>
      <p:ext uri="{BB962C8B-B14F-4D97-AF65-F5344CB8AC3E}">
        <p14:creationId xmlns:p14="http://schemas.microsoft.com/office/powerpoint/2010/main" val="227105237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241</TotalTime>
  <Words>981</Words>
  <Application>Microsoft Office PowerPoint</Application>
  <PresentationFormat>عرض على الشاشة (3:4)‏</PresentationFormat>
  <Paragraphs>53</Paragraphs>
  <Slides>10</Slides>
  <Notes>1</Notes>
  <HiddenSlides>1</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نسق Office</vt:lpstr>
      <vt:lpstr>نظرية الطلب في الاقتصاد  </vt:lpstr>
      <vt:lpstr>اهداف المحاضرة</vt:lpstr>
      <vt:lpstr>الفئة المستهدفة</vt:lpstr>
      <vt:lpstr>الفترة المحددة للمحاضرة ساعتين موزعة على النحو الاتي </vt:lpstr>
      <vt:lpstr>أولاً: تعريف الطلب ومرونة الطلب </vt:lpstr>
      <vt:lpstr>ثانياً: العوامل المؤثرة على الطلب </vt:lpstr>
      <vt:lpstr>ثالثاً: انواع الطلب</vt:lpstr>
      <vt:lpstr>رابعاً: العوامل المؤثرة في مرونة الطلب  </vt:lpstr>
      <vt:lpstr>خامساً: اهمية ومجالات استخدام مرونة الطلب  </vt:lpstr>
      <vt:lpstr>اسئلة للنقاش</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المصارف والتجارة الخارجية</dc:title>
  <dc:creator>Maher</dc:creator>
  <cp:lastModifiedBy>Maher</cp:lastModifiedBy>
  <cp:revision>17</cp:revision>
  <dcterms:created xsi:type="dcterms:W3CDTF">2025-06-03T13:34:24Z</dcterms:created>
  <dcterms:modified xsi:type="dcterms:W3CDTF">2025-10-22T23:39:49Z</dcterms:modified>
</cp:coreProperties>
</file>