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2" autoAdjust="0"/>
  </p:normalViewPr>
  <p:slideViewPr>
    <p:cSldViewPr>
      <p:cViewPr>
        <p:scale>
          <a:sx n="80" d="100"/>
          <a:sy n="80" d="100"/>
        </p:scale>
        <p:origin x="-1086" y="3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FD7F8E3-00DA-43F6-B3B8-566E08523B27}" type="datetimeFigureOut">
              <a:rPr lang="ar-IQ" smtClean="0"/>
              <a:t>01/05/1447</a:t>
            </a:fld>
            <a:endParaRPr lang="ar-IQ"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839FC57-24DC-4412-AFFD-AF58F0662124}" type="slidenum">
              <a:rPr lang="ar-IQ" smtClean="0"/>
              <a:t>‹#›</a:t>
            </a:fld>
            <a:endParaRPr lang="ar-IQ" dirty="0"/>
          </a:p>
        </p:txBody>
      </p:sp>
    </p:spTree>
    <p:extLst>
      <p:ext uri="{BB962C8B-B14F-4D97-AF65-F5344CB8AC3E}">
        <p14:creationId xmlns:p14="http://schemas.microsoft.com/office/powerpoint/2010/main" val="3091050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اهداف المحاضرة :</a:t>
            </a:r>
          </a:p>
          <a:p>
            <a:r>
              <a:rPr lang="ar-IQ" dirty="0" smtClean="0"/>
              <a:t>1- المام الطلبة بمفهوم المصارف التجارية</a:t>
            </a:r>
            <a:r>
              <a:rPr lang="ar-IQ" baseline="0" dirty="0" smtClean="0"/>
              <a:t> والبنوك المركزية وماهي الفوارق الوظيفية بين الاثنين</a:t>
            </a:r>
          </a:p>
          <a:p>
            <a:r>
              <a:rPr lang="ar-IQ" baseline="0" dirty="0" smtClean="0"/>
              <a:t>2- معرفة الطالب بمفهوم التجارة الخارجية </a:t>
            </a:r>
            <a:endParaRPr lang="ar-IQ" dirty="0" smtClean="0"/>
          </a:p>
          <a:p>
            <a:endParaRPr lang="ar-IQ" dirty="0"/>
          </a:p>
        </p:txBody>
      </p:sp>
      <p:sp>
        <p:nvSpPr>
          <p:cNvPr id="4" name="عنصر نائب لرقم الشريحة 3"/>
          <p:cNvSpPr>
            <a:spLocks noGrp="1"/>
          </p:cNvSpPr>
          <p:nvPr>
            <p:ph type="sldNum" sz="quarter" idx="10"/>
          </p:nvPr>
        </p:nvSpPr>
        <p:spPr/>
        <p:txBody>
          <a:bodyPr/>
          <a:lstStyle/>
          <a:p>
            <a:fld id="{8839FC57-24DC-4412-AFFD-AF58F0662124}" type="slidenum">
              <a:rPr lang="ar-IQ" smtClean="0"/>
              <a:t>1</a:t>
            </a:fld>
            <a:endParaRPr lang="ar-IQ" dirty="0"/>
          </a:p>
        </p:txBody>
      </p:sp>
    </p:spTree>
    <p:extLst>
      <p:ext uri="{BB962C8B-B14F-4D97-AF65-F5344CB8AC3E}">
        <p14:creationId xmlns:p14="http://schemas.microsoft.com/office/powerpoint/2010/main" val="2285351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12809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132863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763482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193190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917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39521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8" name="عنصر نائب للتذييل 7"/>
          <p:cNvSpPr>
            <a:spLocks noGrp="1"/>
          </p:cNvSpPr>
          <p:nvPr>
            <p:ph type="ftr" sz="quarter" idx="11"/>
          </p:nvPr>
        </p:nvSpPr>
        <p:spPr/>
        <p:txBody>
          <a:bodyPr/>
          <a:lstStyle/>
          <a:p>
            <a:endParaRPr lang="ar-IQ" dirty="0"/>
          </a:p>
        </p:txBody>
      </p:sp>
      <p:sp>
        <p:nvSpPr>
          <p:cNvPr id="9" name="عنصر نائب لرقم الشريحة 8"/>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8079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4" name="عنصر نائب للتذييل 3"/>
          <p:cNvSpPr>
            <a:spLocks noGrp="1"/>
          </p:cNvSpPr>
          <p:nvPr>
            <p:ph type="ftr" sz="quarter" idx="11"/>
          </p:nvPr>
        </p:nvSpPr>
        <p:spPr/>
        <p:txBody>
          <a:bodyPr/>
          <a:lstStyle/>
          <a:p>
            <a:endParaRPr lang="ar-IQ" dirty="0"/>
          </a:p>
        </p:txBody>
      </p:sp>
      <p:sp>
        <p:nvSpPr>
          <p:cNvPr id="5" name="عنصر نائب لرقم الشريحة 4"/>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79723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3" name="عنصر نائب للتذييل 2"/>
          <p:cNvSpPr>
            <a:spLocks noGrp="1"/>
          </p:cNvSpPr>
          <p:nvPr>
            <p:ph type="ftr" sz="quarter" idx="11"/>
          </p:nvPr>
        </p:nvSpPr>
        <p:spPr/>
        <p:txBody>
          <a:bodyPr/>
          <a:lstStyle/>
          <a:p>
            <a:endParaRPr lang="ar-IQ" dirty="0"/>
          </a:p>
        </p:txBody>
      </p:sp>
      <p:sp>
        <p:nvSpPr>
          <p:cNvPr id="4" name="عنصر نائب لرقم الشريحة 3"/>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039884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94957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65612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753D072-844A-415A-860A-568DCF3F5A81}" type="slidenum">
              <a:rPr lang="ar-IQ" smtClean="0"/>
              <a:t>‹#›</a:t>
            </a:fld>
            <a:endParaRPr lang="ar-IQ" dirty="0"/>
          </a:p>
        </p:txBody>
      </p:sp>
    </p:spTree>
    <p:extLst>
      <p:ext uri="{BB962C8B-B14F-4D97-AF65-F5344CB8AC3E}">
        <p14:creationId xmlns:p14="http://schemas.microsoft.com/office/powerpoint/2010/main" val="180380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980728"/>
            <a:ext cx="7772400" cy="2304256"/>
          </a:xfrm>
        </p:spPr>
        <p:style>
          <a:lnRef idx="1">
            <a:schemeClr val="accent3"/>
          </a:lnRef>
          <a:fillRef idx="2">
            <a:schemeClr val="accent3"/>
          </a:fillRef>
          <a:effectRef idx="1">
            <a:schemeClr val="accent3"/>
          </a:effectRef>
          <a:fontRef idx="minor">
            <a:schemeClr val="dk1"/>
          </a:fontRef>
        </p:style>
        <p:txBody>
          <a:bodyPr>
            <a:normAutofit/>
          </a:bodyPr>
          <a:lstStyle/>
          <a:p>
            <a:r>
              <a:rPr lang="ar-IQ" dirty="0" smtClean="0"/>
              <a:t>النقود في الاقتصاد</a:t>
            </a:r>
            <a:r>
              <a:rPr lang="ar-IQ" dirty="0" smtClean="0"/>
              <a:t/>
            </a:r>
            <a:br>
              <a:rPr lang="ar-IQ" dirty="0" smtClean="0"/>
            </a:br>
            <a:r>
              <a:rPr lang="ar-IQ" dirty="0" smtClean="0"/>
              <a:t/>
            </a:r>
            <a:br>
              <a:rPr lang="ar-IQ" dirty="0" smtClean="0"/>
            </a:br>
            <a:endParaRPr lang="ar-IQ" dirty="0"/>
          </a:p>
        </p:txBody>
      </p:sp>
      <p:sp>
        <p:nvSpPr>
          <p:cNvPr id="3" name="عنوان فرعي 2"/>
          <p:cNvSpPr>
            <a:spLocks noGrp="1"/>
          </p:cNvSpPr>
          <p:nvPr>
            <p:ph type="subTitle" idx="1"/>
          </p:nvPr>
        </p:nvSpPr>
        <p:spPr/>
        <p:txBody>
          <a:bodyPr/>
          <a:lstStyle/>
          <a:p>
            <a:r>
              <a:rPr lang="ar-IQ" dirty="0" smtClean="0"/>
              <a:t>المدرس الدكتور احمد محمود </a:t>
            </a:r>
            <a:br>
              <a:rPr lang="ar-IQ" dirty="0" smtClean="0"/>
            </a:br>
            <a:r>
              <a:rPr lang="ar-IQ" dirty="0" smtClean="0"/>
              <a:t>كلية الحقوق- جامعة النهرين </a:t>
            </a:r>
          </a:p>
          <a:p>
            <a:r>
              <a:rPr lang="en-US" dirty="0" smtClean="0"/>
              <a:t>dr.ahmedm@nahrainuniv.edu.iq</a:t>
            </a:r>
            <a:r>
              <a:rPr lang="ar-IQ" dirty="0" smtClean="0"/>
              <a:t> </a:t>
            </a:r>
          </a:p>
          <a:p>
            <a:endParaRPr lang="ar-IQ" dirty="0"/>
          </a:p>
          <a:p>
            <a:endParaRPr lang="ar-IQ" dirty="0"/>
          </a:p>
        </p:txBody>
      </p:sp>
    </p:spTree>
    <p:extLst>
      <p:ext uri="{BB962C8B-B14F-4D97-AF65-F5344CB8AC3E}">
        <p14:creationId xmlns:p14="http://schemas.microsoft.com/office/powerpoint/2010/main" val="316797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اسئلة للنقاش</a:t>
            </a:r>
            <a:endParaRPr lang="ar-IQ" dirty="0"/>
          </a:p>
        </p:txBody>
      </p:sp>
      <p:sp>
        <p:nvSpPr>
          <p:cNvPr id="3" name="عنصر نائب للمحتوى 2"/>
          <p:cNvSpPr>
            <a:spLocks noGrp="1"/>
          </p:cNvSpPr>
          <p:nvPr>
            <p:ph idx="1"/>
          </p:nvPr>
        </p:nvSpPr>
        <p:spPr/>
        <p:txBody>
          <a:bodyPr/>
          <a:lstStyle/>
          <a:p>
            <a:r>
              <a:rPr lang="ar-IQ" dirty="0" smtClean="0"/>
              <a:t> متى ظهرت الحاجة للنقود؟ وماذا يقصد بها  </a:t>
            </a:r>
            <a:r>
              <a:rPr lang="ar-IQ" dirty="0" smtClean="0"/>
              <a:t>؟</a:t>
            </a:r>
          </a:p>
          <a:p>
            <a:r>
              <a:rPr lang="ar-IQ" dirty="0" smtClean="0"/>
              <a:t>ماهي صعوبات المقايضة؟</a:t>
            </a:r>
          </a:p>
          <a:p>
            <a:r>
              <a:rPr lang="ar-IQ" dirty="0" smtClean="0"/>
              <a:t>ماهي وظائف النقود؟</a:t>
            </a:r>
          </a:p>
          <a:p>
            <a:r>
              <a:rPr lang="ar-IQ" dirty="0" smtClean="0"/>
              <a:t>ما هي انواع النقود؟</a:t>
            </a:r>
          </a:p>
          <a:p>
            <a:r>
              <a:rPr lang="ar-IQ" dirty="0" smtClean="0"/>
              <a:t>ماذا يقصد بالنظام النقدي</a:t>
            </a:r>
            <a:r>
              <a:rPr lang="ar-IQ" smtClean="0"/>
              <a:t>؟ وماهي انواعه؟</a:t>
            </a:r>
            <a:endParaRPr lang="ar-IQ" dirty="0" smtClean="0"/>
          </a:p>
          <a:p>
            <a:endParaRPr lang="ar-IQ" dirty="0" smtClean="0"/>
          </a:p>
          <a:p>
            <a:endParaRPr lang="ar-IQ" dirty="0"/>
          </a:p>
        </p:txBody>
      </p:sp>
    </p:spTree>
    <p:extLst>
      <p:ext uri="{BB962C8B-B14F-4D97-AF65-F5344CB8AC3E}">
        <p14:creationId xmlns:p14="http://schemas.microsoft.com/office/powerpoint/2010/main" val="200452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اهداف المحاضرة</a:t>
            </a:r>
            <a:endParaRPr lang="ar-IQ" dirty="0"/>
          </a:p>
        </p:txBody>
      </p:sp>
      <p:sp>
        <p:nvSpPr>
          <p:cNvPr id="3" name="عنصر نائب للمحتوى 2"/>
          <p:cNvSpPr>
            <a:spLocks noGrp="1"/>
          </p:cNvSpPr>
          <p:nvPr>
            <p:ph idx="1"/>
          </p:nvPr>
        </p:nvSpPr>
        <p:spPr/>
        <p:txBody>
          <a:bodyPr>
            <a:normAutofit/>
          </a:bodyPr>
          <a:lstStyle/>
          <a:p>
            <a:r>
              <a:rPr lang="ar-IQ" dirty="0" smtClean="0"/>
              <a:t> </a:t>
            </a:r>
            <a:r>
              <a:rPr lang="ar-IQ" dirty="0" smtClean="0"/>
              <a:t>تعريف النقود ومتى ظهرت الحاجة إليها</a:t>
            </a:r>
            <a:endParaRPr lang="ar-IQ" dirty="0" smtClean="0"/>
          </a:p>
          <a:p>
            <a:r>
              <a:rPr lang="ar-IQ" dirty="0" smtClean="0"/>
              <a:t> </a:t>
            </a:r>
            <a:r>
              <a:rPr lang="ar-IQ" dirty="0" smtClean="0"/>
              <a:t>معرفة صعوبات المقايضة</a:t>
            </a:r>
          </a:p>
          <a:p>
            <a:r>
              <a:rPr lang="ar-IQ" dirty="0" smtClean="0"/>
              <a:t>معرفة وظائف النقود</a:t>
            </a:r>
          </a:p>
          <a:p>
            <a:r>
              <a:rPr lang="ar-IQ" dirty="0" smtClean="0"/>
              <a:t>التعرف على انواع النقود </a:t>
            </a:r>
          </a:p>
          <a:p>
            <a:r>
              <a:rPr lang="ar-IQ" dirty="0" smtClean="0"/>
              <a:t>ماذا يقصد بالنظام النقدي وماهي انواعه</a:t>
            </a:r>
          </a:p>
          <a:p>
            <a:pPr marL="0" indent="0">
              <a:buNone/>
            </a:pPr>
            <a:endParaRPr lang="ar-IQ" dirty="0" smtClean="0"/>
          </a:p>
          <a:p>
            <a:pPr marL="0" indent="0">
              <a:buNone/>
            </a:pPr>
            <a:r>
              <a:rPr lang="ar-IQ" dirty="0" smtClean="0"/>
              <a:t>  </a:t>
            </a:r>
            <a:endParaRPr lang="ar-IQ" dirty="0" smtClean="0"/>
          </a:p>
          <a:p>
            <a:endParaRPr lang="ar-IQ" dirty="0"/>
          </a:p>
        </p:txBody>
      </p:sp>
    </p:spTree>
    <p:extLst>
      <p:ext uri="{BB962C8B-B14F-4D97-AF65-F5344CB8AC3E}">
        <p14:creationId xmlns:p14="http://schemas.microsoft.com/office/powerpoint/2010/main" val="2775631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الفئة المستهدفة</a:t>
            </a:r>
            <a:endParaRPr lang="ar-IQ" dirty="0"/>
          </a:p>
        </p:txBody>
      </p:sp>
      <p:sp>
        <p:nvSpPr>
          <p:cNvPr id="3" name="عنصر نائب للمحتوى 2"/>
          <p:cNvSpPr>
            <a:spLocks noGrp="1"/>
          </p:cNvSpPr>
          <p:nvPr>
            <p:ph idx="1"/>
          </p:nvPr>
        </p:nvSpPr>
        <p:spPr/>
        <p:txBody>
          <a:bodyPr/>
          <a:lstStyle/>
          <a:p>
            <a:r>
              <a:rPr lang="ar-IQ" dirty="0" smtClean="0"/>
              <a:t>طلبة المرحلة الاولى في كلية الحقوق جامعة النهرين</a:t>
            </a:r>
          </a:p>
          <a:p>
            <a:r>
              <a:rPr lang="ar-IQ" dirty="0" smtClean="0"/>
              <a:t>مكان انعقاد المحاضرة / قاعة </a:t>
            </a:r>
            <a:r>
              <a:rPr lang="en-US" dirty="0" smtClean="0"/>
              <a:t>C</a:t>
            </a:r>
            <a:r>
              <a:rPr lang="ar-IQ" dirty="0" smtClean="0"/>
              <a:t> في الكلية اعلاه</a:t>
            </a:r>
          </a:p>
          <a:p>
            <a:endParaRPr lang="ar-IQ" dirty="0"/>
          </a:p>
        </p:txBody>
      </p:sp>
    </p:spTree>
    <p:extLst>
      <p:ext uri="{BB962C8B-B14F-4D97-AF65-F5344CB8AC3E}">
        <p14:creationId xmlns:p14="http://schemas.microsoft.com/office/powerpoint/2010/main" val="269115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الفترة المحددة للمحاضرة ساعتين موزعة على النحو الاتي</a:t>
            </a:r>
            <a:br>
              <a:rPr lang="ar-IQ" dirty="0" smtClean="0"/>
            </a:br>
            <a:endParaRPr lang="ar-IQ" dirty="0"/>
          </a:p>
        </p:txBody>
      </p:sp>
      <p:sp>
        <p:nvSpPr>
          <p:cNvPr id="3" name="عنصر نائب للمحتوى 2"/>
          <p:cNvSpPr>
            <a:spLocks noGrp="1"/>
          </p:cNvSpPr>
          <p:nvPr>
            <p:ph idx="1"/>
          </p:nvPr>
        </p:nvSpPr>
        <p:spPr/>
        <p:txBody>
          <a:bodyPr/>
          <a:lstStyle/>
          <a:p>
            <a:r>
              <a:rPr lang="ar-IQ" dirty="0" smtClean="0"/>
              <a:t>المحاضرة الاولى 45 دقيقة (8:30 -9:15)</a:t>
            </a:r>
          </a:p>
          <a:p>
            <a:r>
              <a:rPr lang="ar-IQ" dirty="0" smtClean="0"/>
              <a:t>استراحة 15 دقيقة (9:15-9:30)</a:t>
            </a:r>
          </a:p>
          <a:p>
            <a:r>
              <a:rPr lang="ar-IQ" dirty="0" smtClean="0"/>
              <a:t>المحاضرة الثانية 45 دقيقة ( 9:30-10:15)</a:t>
            </a:r>
            <a:endParaRPr lang="ar-IQ" dirty="0"/>
          </a:p>
        </p:txBody>
      </p:sp>
    </p:spTree>
    <p:extLst>
      <p:ext uri="{BB962C8B-B14F-4D97-AF65-F5344CB8AC3E}">
        <p14:creationId xmlns:p14="http://schemas.microsoft.com/office/powerpoint/2010/main" val="317837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أ</a:t>
            </a:r>
            <a:r>
              <a:rPr lang="ar-IQ" dirty="0" smtClean="0"/>
              <a:t>ولاً</a:t>
            </a:r>
            <a:r>
              <a:rPr lang="ar-IQ" dirty="0"/>
              <a:t>: تعريف </a:t>
            </a:r>
            <a:r>
              <a:rPr lang="ar-IQ" dirty="0" smtClean="0"/>
              <a:t>النقود</a:t>
            </a:r>
            <a:r>
              <a:rPr lang="ar-IQ" dirty="0"/>
              <a:t/>
            </a:r>
            <a:br>
              <a:rPr lang="ar-IQ" dirty="0"/>
            </a:br>
            <a:endParaRPr lang="ar-IQ" dirty="0"/>
          </a:p>
        </p:txBody>
      </p:sp>
      <p:sp>
        <p:nvSpPr>
          <p:cNvPr id="3" name="عنصر نائب للمحتوى 2"/>
          <p:cNvSpPr>
            <a:spLocks noGrp="1"/>
          </p:cNvSpPr>
          <p:nvPr>
            <p:ph idx="1"/>
          </p:nvPr>
        </p:nvSpPr>
        <p:spPr/>
        <p:txBody>
          <a:bodyPr>
            <a:normAutofit lnSpcReduction="10000"/>
          </a:bodyPr>
          <a:lstStyle/>
          <a:p>
            <a:r>
              <a:rPr lang="ar-IQ" dirty="0"/>
              <a:t>ظهرت الحاجة إلى النقود مع التخصص في المهن والحِرَف وتقسيم العمل بين الأفراد، حيث برزت الحاجة إلى وسيلة لتبادل السلع بين الأفراد، فظهر مصطلح المقايضة، والتي تُعرف بأنها: (تبادل مباشر بين سلعة وأخرى). وإضافة إلى الأسباب السابقة، فإن من أسباب ظهور النقود أيضًا وجود فائض من الإنتاج لدى الأفراد، مما دفعهم إلى استبداله بنقود تُلبِّي حاجاتهم من سلع لا تتوفر لديهم</a:t>
            </a:r>
            <a:r>
              <a:rPr lang="ar-IQ" dirty="0" smtClean="0"/>
              <a:t>.</a:t>
            </a:r>
          </a:p>
          <a:p>
            <a:r>
              <a:rPr lang="ar-IQ" dirty="0"/>
              <a:t> النقود : هي الوسيلة التي تحظى بقبول الناس لتبادل سلعهم وخدماتهم.</a:t>
            </a:r>
          </a:p>
          <a:p>
            <a:endParaRPr lang="ar-IQ" dirty="0"/>
          </a:p>
        </p:txBody>
      </p:sp>
    </p:spTree>
    <p:extLst>
      <p:ext uri="{BB962C8B-B14F-4D97-AF65-F5344CB8AC3E}">
        <p14:creationId xmlns:p14="http://schemas.microsoft.com/office/powerpoint/2010/main" val="217969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ثانياً</a:t>
            </a:r>
            <a:r>
              <a:rPr lang="ar-IQ" dirty="0" smtClean="0"/>
              <a:t>:</a:t>
            </a:r>
            <a:r>
              <a:rPr lang="ar-IQ" dirty="0" smtClean="0"/>
              <a:t> صعوبات المقايضة </a:t>
            </a:r>
            <a:endParaRPr lang="ar-IQ" dirty="0"/>
          </a:p>
        </p:txBody>
      </p:sp>
      <p:sp>
        <p:nvSpPr>
          <p:cNvPr id="3" name="عنصر نائب للمحتوى 2"/>
          <p:cNvSpPr>
            <a:spLocks noGrp="1"/>
          </p:cNvSpPr>
          <p:nvPr>
            <p:ph idx="1"/>
          </p:nvPr>
        </p:nvSpPr>
        <p:spPr/>
        <p:txBody>
          <a:bodyPr>
            <a:normAutofit/>
          </a:bodyPr>
          <a:lstStyle/>
          <a:p>
            <a:r>
              <a:rPr lang="ar-IQ" dirty="0"/>
              <a:t>صعوبة الانسجام والتوافق بين رغبات المتعاملين بالمقايضة.</a:t>
            </a:r>
          </a:p>
          <a:p>
            <a:r>
              <a:rPr lang="ar-IQ" dirty="0" smtClean="0"/>
              <a:t>صعوبة </a:t>
            </a:r>
            <a:r>
              <a:rPr lang="ar-IQ" dirty="0"/>
              <a:t>تقدير نسب المقايضة.</a:t>
            </a:r>
          </a:p>
          <a:p>
            <a:r>
              <a:rPr lang="ar-IQ" dirty="0" smtClean="0"/>
              <a:t> </a:t>
            </a:r>
            <a:r>
              <a:rPr lang="ar-IQ" dirty="0"/>
              <a:t>عدم قابلية بعض السلع للتجزئة</a:t>
            </a:r>
          </a:p>
          <a:p>
            <a:pPr marL="0" indent="0">
              <a:buNone/>
            </a:pPr>
            <a:r>
              <a:rPr lang="ar-IQ" dirty="0" smtClean="0"/>
              <a:t>  </a:t>
            </a:r>
            <a:endParaRPr lang="ar-IQ" dirty="0"/>
          </a:p>
          <a:p>
            <a:endParaRPr lang="ar-IQ" dirty="0"/>
          </a:p>
          <a:p>
            <a:pPr marL="0" indent="0">
              <a:buNone/>
            </a:pPr>
            <a:endParaRPr lang="ar-IQ" dirty="0"/>
          </a:p>
        </p:txBody>
      </p:sp>
    </p:spTree>
    <p:extLst>
      <p:ext uri="{BB962C8B-B14F-4D97-AF65-F5344CB8AC3E}">
        <p14:creationId xmlns:p14="http://schemas.microsoft.com/office/powerpoint/2010/main" val="34064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ثالثاً: </a:t>
            </a:r>
            <a:r>
              <a:rPr lang="ar-IQ" dirty="0" smtClean="0"/>
              <a:t>وظائف النقود</a:t>
            </a:r>
            <a:endParaRPr lang="ar-IQ" dirty="0"/>
          </a:p>
        </p:txBody>
      </p:sp>
      <p:sp>
        <p:nvSpPr>
          <p:cNvPr id="3" name="عنصر نائب للمحتوى 2"/>
          <p:cNvSpPr>
            <a:spLocks noGrp="1"/>
          </p:cNvSpPr>
          <p:nvPr>
            <p:ph idx="1"/>
          </p:nvPr>
        </p:nvSpPr>
        <p:spPr/>
        <p:txBody>
          <a:bodyPr>
            <a:normAutofit fontScale="62500" lnSpcReduction="20000"/>
          </a:bodyPr>
          <a:lstStyle/>
          <a:p>
            <a:r>
              <a:rPr lang="ar-IQ" dirty="0"/>
              <a:t>: للنقود وظيفتان : أساسية وثانوية.</a:t>
            </a:r>
          </a:p>
          <a:p>
            <a:pPr marL="0" indent="0">
              <a:buNone/>
            </a:pPr>
            <a:r>
              <a:rPr lang="ar-IQ" dirty="0"/>
              <a:t>أ. الوظائف الأساسية :</a:t>
            </a:r>
          </a:p>
          <a:p>
            <a:r>
              <a:rPr lang="ar-IQ" dirty="0" smtClean="0"/>
              <a:t>النقود </a:t>
            </a:r>
            <a:r>
              <a:rPr lang="ar-IQ" dirty="0"/>
              <a:t>وسيلة للتبادل : تشترط هذه الوظيفة أن تكون النقود ذات أهمية وقبول عام لدى المتعاملين بها، بحيث تتمتع بقوة شرائية لمن يمتلكها، وتكون قيمتها في السوق ثابتة لا تتغير.</a:t>
            </a:r>
          </a:p>
          <a:p>
            <a:r>
              <a:rPr lang="ar-IQ" dirty="0" smtClean="0"/>
              <a:t> </a:t>
            </a:r>
            <a:r>
              <a:rPr lang="ar-IQ" dirty="0"/>
              <a:t>النقود مقياس للقيمة : تتمثل هذه الوظيفة في أن النقود تُستخدم كمقياس لقيمة السلع والخدمات، كما تُعد أداة لتقدير الثروة التي يمتلكها الفرد</a:t>
            </a:r>
            <a:r>
              <a:rPr lang="ar-IQ" dirty="0" smtClean="0"/>
              <a:t>.</a:t>
            </a:r>
            <a:endParaRPr lang="ar-IQ" dirty="0"/>
          </a:p>
          <a:p>
            <a:pPr marL="0" indent="0">
              <a:buNone/>
            </a:pPr>
            <a:r>
              <a:rPr lang="ar-IQ" dirty="0"/>
              <a:t>ب. الوظائف الثانوية :</a:t>
            </a:r>
          </a:p>
          <a:p>
            <a:r>
              <a:rPr lang="ar-IQ" dirty="0" smtClean="0"/>
              <a:t> </a:t>
            </a:r>
            <a:r>
              <a:rPr lang="ar-IQ" dirty="0"/>
              <a:t>النقود أداة لخزن القيمة: تظهر هذه الوظيفة عندما تتوفر كميات كبيرة من النقود لدى الأفراد، مما يولّد لديهم رغبة في الاحتفاظ بها. وفي هذه الحالة، تقل الرغبة في شراء السلع والخدمات، وتُخزن النقود لاستخدامها في وقت لاحق، خاصة في أوقات التقشف أو الكساد.</a:t>
            </a:r>
          </a:p>
          <a:p>
            <a:r>
              <a:rPr lang="ar-IQ" dirty="0" smtClean="0"/>
              <a:t> </a:t>
            </a:r>
            <a:r>
              <a:rPr lang="ar-IQ" dirty="0"/>
              <a:t>النقود كمقياس للدفع المؤجل : انطلاقًا من الوظيفة الأساسية للنقود بوصفها وسيلة للتبادل، تنشأ حالات يتم فيها التبادل بالنقود في وقت لاحق وليس في الحاضر، وذلك وفق اتفاق بين أطراف التبادل. ويُعرف هذا النوع من التبادل بـ"الدفع الآجل</a:t>
            </a:r>
            <a:r>
              <a:rPr lang="ar-IQ" dirty="0" smtClean="0"/>
              <a:t>".</a:t>
            </a:r>
            <a:endParaRPr lang="ar-IQ" dirty="0"/>
          </a:p>
          <a:p>
            <a:pPr marL="0" indent="0">
              <a:buNone/>
            </a:pPr>
            <a:r>
              <a:rPr lang="ar-IQ" dirty="0" smtClean="0"/>
              <a:t>  </a:t>
            </a:r>
            <a:endParaRPr lang="ar-IQ" dirty="0"/>
          </a:p>
          <a:p>
            <a:endParaRPr lang="ar-IQ" dirty="0"/>
          </a:p>
        </p:txBody>
      </p:sp>
    </p:spTree>
    <p:extLst>
      <p:ext uri="{BB962C8B-B14F-4D97-AF65-F5344CB8AC3E}">
        <p14:creationId xmlns:p14="http://schemas.microsoft.com/office/powerpoint/2010/main" val="2800060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رابعاً</a:t>
            </a:r>
            <a:r>
              <a:rPr lang="ar-IQ" dirty="0"/>
              <a:t>: </a:t>
            </a:r>
            <a:r>
              <a:rPr lang="ar-IQ" dirty="0" smtClean="0"/>
              <a:t>انواع النقود </a:t>
            </a:r>
            <a:r>
              <a:rPr lang="ar-IQ" dirty="0"/>
              <a:t/>
            </a:r>
            <a:br>
              <a:rPr lang="ar-IQ" dirty="0"/>
            </a:br>
            <a:endParaRPr lang="ar-IQ" dirty="0"/>
          </a:p>
        </p:txBody>
      </p:sp>
      <p:sp>
        <p:nvSpPr>
          <p:cNvPr id="3" name="عنصر نائب للمحتوى 2"/>
          <p:cNvSpPr>
            <a:spLocks noGrp="1"/>
          </p:cNvSpPr>
          <p:nvPr>
            <p:ph idx="1"/>
          </p:nvPr>
        </p:nvSpPr>
        <p:spPr/>
        <p:txBody>
          <a:bodyPr>
            <a:normAutofit fontScale="55000" lnSpcReduction="20000"/>
          </a:bodyPr>
          <a:lstStyle/>
          <a:p>
            <a:r>
              <a:rPr lang="ar-IQ" dirty="0"/>
              <a:t> أنواع النقود : تنقسم إلى قسمين:</a:t>
            </a:r>
          </a:p>
          <a:p>
            <a:r>
              <a:rPr lang="ar-IQ" dirty="0"/>
              <a:t>1. من حيث تطورها الصوري :</a:t>
            </a:r>
          </a:p>
          <a:p>
            <a:r>
              <a:rPr lang="ar-IQ" dirty="0" smtClean="0"/>
              <a:t>النقود </a:t>
            </a:r>
            <a:r>
              <a:rPr lang="ar-IQ" dirty="0"/>
              <a:t>السلعية : يظهر هذا النوع من النقود على شكل سلع تُستخدم كوسيلة للتبادل. وأول من استخدم هذا النوع هم الإغريق الذين استخدموا الماشية للتبادل.</a:t>
            </a:r>
          </a:p>
          <a:p>
            <a:r>
              <a:rPr lang="ar-IQ" dirty="0" smtClean="0"/>
              <a:t> </a:t>
            </a:r>
            <a:r>
              <a:rPr lang="ar-IQ" dirty="0"/>
              <a:t>النقود المعدنية : ظهر هذا النوع من النقود مع اكتشاف المعادن مثل الذهب والفضة والنحاس. وقد فُضّل استخدام الذهب والفضة في سك النقود لما تتميز به من مقاومة طويلة للتلف وسهولة حملها وتخزينها.</a:t>
            </a:r>
          </a:p>
          <a:p>
            <a:r>
              <a:rPr lang="ar-IQ" dirty="0" smtClean="0"/>
              <a:t> </a:t>
            </a:r>
            <a:r>
              <a:rPr lang="ar-IQ" dirty="0"/>
              <a:t>النقود الورقية : ظهر هذا النوع من النقود نتيجة عدم كفاية كميات الذهب لتلبية التعاملات. وتمتاز النقود الورقية بانخفاض تكلفة طباعتها، وسهولة حملها، ومقاومتها للتآكل.</a:t>
            </a:r>
          </a:p>
          <a:p>
            <a:r>
              <a:rPr lang="ar-IQ" dirty="0" smtClean="0"/>
              <a:t> </a:t>
            </a:r>
            <a:r>
              <a:rPr lang="ar-IQ" dirty="0"/>
              <a:t>النقود المصرفية : تتمثل هذه النقود في الشيكات الورقية التي تُستخدم كوسيلة للتبادل بناءً على أموال مودعة في المصارف. وتُعد ذات أهمية كبيرة في تسهيل التعاملات المالية ذات المبالغ الكبيرة التي يصعب حملها نقدًا، ما يوفر سرعة وسهولة في التبادل</a:t>
            </a:r>
            <a:r>
              <a:rPr lang="ar-IQ" dirty="0" smtClean="0"/>
              <a:t>.</a:t>
            </a:r>
            <a:endParaRPr lang="ar-IQ" dirty="0"/>
          </a:p>
          <a:p>
            <a:r>
              <a:rPr lang="ar-IQ" dirty="0" smtClean="0"/>
              <a:t>2. </a:t>
            </a:r>
            <a:r>
              <a:rPr lang="ar-IQ" dirty="0"/>
              <a:t>من حيث قيمتها التبادلية :</a:t>
            </a:r>
          </a:p>
          <a:p>
            <a:r>
              <a:rPr lang="ar-IQ" dirty="0" smtClean="0"/>
              <a:t> </a:t>
            </a:r>
            <a:r>
              <a:rPr lang="ar-IQ" dirty="0"/>
              <a:t>النقود القياسية : وهي النقود التي تعادل قيمتها كسلعة قيمتها الاسمية. وغالبًا ما تُستخدم لأغراض غير نقدية، ما يجعلها تحتفظ بقيمتها في السوق حتى خارج الاستخدام النقدي.</a:t>
            </a:r>
          </a:p>
          <a:p>
            <a:r>
              <a:rPr lang="ar-IQ" dirty="0" smtClean="0"/>
              <a:t> </a:t>
            </a:r>
            <a:r>
              <a:rPr lang="ar-IQ" dirty="0"/>
              <a:t>النقود الائتمانية : وهي النقود التي تزيد قيمتها الاسمية عن القيمة السوقية للمادة المصنوعة منها تلك النقود.</a:t>
            </a:r>
          </a:p>
          <a:p>
            <a:pPr marL="0" indent="0">
              <a:buNone/>
            </a:pPr>
            <a:r>
              <a:rPr lang="ar-IQ" dirty="0" smtClean="0"/>
              <a:t>  </a:t>
            </a:r>
            <a:endParaRPr lang="ar-IQ" dirty="0"/>
          </a:p>
          <a:p>
            <a:endParaRPr lang="ar-IQ" dirty="0"/>
          </a:p>
          <a:p>
            <a:endParaRPr lang="ar-IQ" dirty="0"/>
          </a:p>
        </p:txBody>
      </p:sp>
    </p:spTree>
    <p:extLst>
      <p:ext uri="{BB962C8B-B14F-4D97-AF65-F5344CB8AC3E}">
        <p14:creationId xmlns:p14="http://schemas.microsoft.com/office/powerpoint/2010/main" val="1877537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خامساً</a:t>
            </a:r>
            <a:r>
              <a:rPr lang="ar-IQ" dirty="0" smtClean="0"/>
              <a:t>: النظام النقدي</a:t>
            </a:r>
            <a:r>
              <a:rPr lang="ar-IQ" dirty="0"/>
              <a:t/>
            </a:r>
            <a:br>
              <a:rPr lang="ar-IQ" dirty="0"/>
            </a:br>
            <a:r>
              <a:rPr lang="ar-IQ" dirty="0"/>
              <a:t> </a:t>
            </a:r>
            <a:endParaRPr lang="ar-IQ" dirty="0"/>
          </a:p>
        </p:txBody>
      </p:sp>
      <p:sp>
        <p:nvSpPr>
          <p:cNvPr id="3" name="عنصر نائب للمحتوى 2"/>
          <p:cNvSpPr>
            <a:spLocks noGrp="1"/>
          </p:cNvSpPr>
          <p:nvPr>
            <p:ph idx="1"/>
          </p:nvPr>
        </p:nvSpPr>
        <p:spPr/>
        <p:txBody>
          <a:bodyPr>
            <a:normAutofit lnSpcReduction="10000"/>
          </a:bodyPr>
          <a:lstStyle/>
          <a:p>
            <a:pPr marL="0" indent="0">
              <a:buNone/>
            </a:pPr>
            <a:r>
              <a:rPr lang="ar-IQ" dirty="0"/>
              <a:t>النظام النقدي : هو مجموعة من القواعد الخاصة بالوحدات النقدية التي تُتخذ لتقدير قيمة السلع والخدمات، ولمبادلتها، ولإيفاء الديون</a:t>
            </a:r>
            <a:r>
              <a:rPr lang="ar-IQ" dirty="0" smtClean="0"/>
              <a:t>.</a:t>
            </a:r>
          </a:p>
          <a:p>
            <a:pPr marL="0" indent="0">
              <a:buNone/>
            </a:pPr>
            <a:r>
              <a:rPr lang="ar-IQ" dirty="0" smtClean="0"/>
              <a:t> </a:t>
            </a:r>
            <a:r>
              <a:rPr lang="ar-IQ" dirty="0"/>
              <a:t>والأنظمة النقدية نوعان:</a:t>
            </a:r>
          </a:p>
          <a:p>
            <a:pPr marL="0" indent="0">
              <a:buNone/>
            </a:pPr>
            <a:r>
              <a:rPr lang="ar-IQ" dirty="0"/>
              <a:t>1. النظام النقدي المعدني : وهو الذي يستند إلى معدن واحد أو اثنين حسب البلد، وعموماً يكون المعدن ذهباً أو فضة.</a:t>
            </a:r>
          </a:p>
          <a:p>
            <a:pPr marL="0" indent="0">
              <a:buNone/>
            </a:pPr>
            <a:r>
              <a:rPr lang="ar-IQ" dirty="0"/>
              <a:t>2. النظام النقدي الورقي : وهي الأموال الورقية التي تكون مقياساً للسلع والخدمات، ووسيطاً في التبادلات، وحتى في إيفاء الديون.</a:t>
            </a:r>
          </a:p>
          <a:p>
            <a:pPr marL="0" indent="0">
              <a:buNone/>
            </a:pPr>
            <a:endParaRPr lang="ar-IQ" dirty="0" smtClean="0"/>
          </a:p>
          <a:p>
            <a:endParaRPr lang="ar-IQ" dirty="0" smtClean="0"/>
          </a:p>
        </p:txBody>
      </p:sp>
    </p:spTree>
    <p:extLst>
      <p:ext uri="{BB962C8B-B14F-4D97-AF65-F5344CB8AC3E}">
        <p14:creationId xmlns:p14="http://schemas.microsoft.com/office/powerpoint/2010/main" val="227105237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718</Words>
  <Application>Microsoft Office PowerPoint</Application>
  <PresentationFormat>عرض على الشاشة (3:4)‏</PresentationFormat>
  <Paragraphs>61</Paragraphs>
  <Slides>10</Slides>
  <Notes>1</Notes>
  <HiddenSlides>1</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النقود في الاقتصاد  </vt:lpstr>
      <vt:lpstr>اهداف المحاضرة</vt:lpstr>
      <vt:lpstr>الفئة المستهدفة</vt:lpstr>
      <vt:lpstr>الفترة المحددة للمحاضرة ساعتين موزعة على النحو الاتي </vt:lpstr>
      <vt:lpstr>أولاً: تعريف النقود </vt:lpstr>
      <vt:lpstr>ثانياً: صعوبات المقايضة </vt:lpstr>
      <vt:lpstr>ثالثاً: وظائف النقود</vt:lpstr>
      <vt:lpstr>رابعاً: انواع النقود  </vt:lpstr>
      <vt:lpstr>خامساً: النظام النقدي  </vt:lpstr>
      <vt:lpstr>اسئلة للنقاش</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المصارف والتجارة الخارجية</dc:title>
  <dc:creator>Maher</dc:creator>
  <cp:lastModifiedBy>Maher</cp:lastModifiedBy>
  <cp:revision>19</cp:revision>
  <dcterms:created xsi:type="dcterms:W3CDTF">2025-06-03T13:34:24Z</dcterms:created>
  <dcterms:modified xsi:type="dcterms:W3CDTF">2025-10-23T00:12:53Z</dcterms:modified>
</cp:coreProperties>
</file>