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58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9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6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7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53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13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72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52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9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0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1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29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7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3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7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5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5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40764" y="1159322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6927" y="2399698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68" y="2146441"/>
            <a:ext cx="1895059" cy="1676001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8911-931F-3362-BCCB-F0221C28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7" y="11204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Lecture 2: Principles and Applications of Administrative Law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E341-9612-E319-4585-64B6B5EBA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Principles of Administrative Law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Principles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457200" lvl="1" indent="0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Legality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المشروعية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The administration must act within the limits of the law.</a:t>
            </a:r>
          </a:p>
          <a:p>
            <a:pPr marL="457200" lvl="1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Equality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المساواة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All individuals must be treated equally before the law.</a:t>
            </a:r>
          </a:p>
          <a:p>
            <a:pPr marL="457200" lvl="1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Proportionality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التناسب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</a:t>
            </a: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Administrative actions must be proportionate to their objectives.</a:t>
            </a:r>
          </a:p>
          <a:p>
            <a:pPr marL="457200" lvl="1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Administrative decisions should be clear and accessible to the public.</a:t>
            </a:r>
          </a:p>
          <a:p>
            <a:pPr marL="457200" lvl="1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المساءلة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en-US" b="1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Public authorities must be accountable for their actions.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 Administrative Acts </a:t>
            </a:r>
            <a:r>
              <a:rPr lang="ar-IQ" b="1" i="0" dirty="0">
                <a:solidFill>
                  <a:schemeClr val="bg1"/>
                </a:solidFill>
                <a:effectLst/>
                <a:latin typeface="Inter"/>
              </a:rPr>
              <a:t>الأعمال الإدارية)</a:t>
            </a:r>
            <a:r>
              <a:rPr lang="en-US" b="1" dirty="0">
                <a:solidFill>
                  <a:schemeClr val="bg1"/>
                </a:solidFill>
                <a:latin typeface="Inter"/>
              </a:rPr>
              <a:t>)</a:t>
            </a:r>
            <a:endParaRPr lang="ar-IQ" b="1" i="0" dirty="0">
              <a:solidFill>
                <a:schemeClr val="bg1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Decisions or actions taken by public authorities in the exercise of their administrative functions.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Administrative Acts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Individual 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القرارات الفردية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Affect specific individuals (e.g., issuing a license).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General 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القرارات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Apply to the public at large (e.g., issuing regulations).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Conditions for Validity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Must be issued by a competent authority.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Must comply with legal procedures.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Must serve the public interest.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195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Administrative Contracts </a:t>
            </a:r>
            <a:r>
              <a:rPr lang="ar-IQ" b="1" i="0" dirty="0">
                <a:solidFill>
                  <a:schemeClr val="bg1"/>
                </a:solidFill>
                <a:effectLst/>
                <a:latin typeface="Inter"/>
              </a:rPr>
              <a:t>العقود الإدارية)</a:t>
            </a:r>
            <a:r>
              <a:rPr lang="en-US" b="1" dirty="0">
                <a:solidFill>
                  <a:schemeClr val="bg1"/>
                </a:solidFill>
                <a:latin typeface="Inter"/>
              </a:rPr>
              <a:t>)</a:t>
            </a:r>
            <a:br>
              <a:rPr lang="ar-IQ" b="1" i="0" dirty="0">
                <a:solidFill>
                  <a:schemeClr val="bg1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chemeClr val="bg1"/>
                </a:solidFill>
                <a:effectLst/>
                <a:latin typeface="Inter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Contracts entered into by public authorities for the purpose of public service.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Characteristics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Subject to Administrative Law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Governed by special rules different from civil contracts.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Aimed at serving the public good.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Privileges of the Administration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administration may have special rights, such as modifying or terminating the contract for public interest.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Public procurement contracts, concession agreements.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Administrative Liability (</a:t>
            </a:r>
            <a:r>
              <a:rPr lang="ar-IQ" b="1" i="0" dirty="0">
                <a:solidFill>
                  <a:schemeClr val="bg1"/>
                </a:solidFill>
                <a:effectLst/>
                <a:latin typeface="Inter"/>
              </a:rPr>
              <a:t>المسؤولية الإدارية</a:t>
            </a:r>
            <a:r>
              <a:rPr lang="en-US" b="1" dirty="0">
                <a:solidFill>
                  <a:schemeClr val="bg1"/>
                </a:solidFill>
                <a:latin typeface="Inter"/>
              </a:rPr>
              <a:t>)</a:t>
            </a:r>
            <a:endParaRPr lang="ar-IQ" b="1" i="0" dirty="0">
              <a:solidFill>
                <a:schemeClr val="bg1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responsibility of public authorities for damages caused by their unlawful actions or omissions.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Liability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Fault-Based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العقدية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Arises from negligence or failure to perform duties.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No-Fault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بدون خطأ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</a:p>
          <a:p>
            <a:pPr marL="457200" lvl="1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Arises from risks inherent in administrative activities (based on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Theory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Remedies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Compensation for damages.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Annulment of unlawful administrative decisions.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 Summary of Lecture 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Principles of Administrative Law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ensure that public authorities act lawfully, transparently, and accountably.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Acts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decisions or actions taken by public authorities, which must comply with legal conditions.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Contracts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special contracts aimed at serving the public interest and are governed by administrative law.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holds public authorities accountable for damages caused by their actions or omissions.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chemeClr val="bg1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chemeClr val="bg1"/>
                </a:solidFill>
                <a:latin typeface="Inter"/>
              </a:rPr>
              <a:t>)</a:t>
            </a:r>
            <a:br>
              <a:rPr lang="ar-IQ" b="1" i="0" dirty="0">
                <a:solidFill>
                  <a:schemeClr val="bg1"/>
                </a:solidFill>
                <a:effectLst/>
                <a:latin typeface="Inter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2307102"/>
            <a:ext cx="11591779" cy="4375052"/>
          </a:xfrm>
        </p:spPr>
        <p:txBody>
          <a:bodyPr>
            <a:normAutofit fontScale="9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Legality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المشروعية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The administration must act within the law.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Equality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المساواة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Equal treatment before the law.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Proportionality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التناسب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)Actions must be proportionate to their goals.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Decisions must be clear and accessible.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Principle of 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مبدأ 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)Authorities must be accountable for their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الأعمال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Decisions or actions by public authorities.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Individual 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القرارات الفردية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Decisions affecting specific individuals.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General 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القرارات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)Decisions affecting the public.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Contracts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العقود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 Contracts for public service.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for damages caused by unlawful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Fault-Based Liability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العقدية)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Liability arising from negligence.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No-Fault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بدون خطأ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)Liability arising from inherent risks.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Theory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نظرية المخاطر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Liability without fault based on the risks of administrative activities.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6" y="3273287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solidFill>
                  <a:schemeClr val="tx1"/>
                </a:solidFill>
              </a:rPr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</TotalTime>
  <Words>630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Inter</vt:lpstr>
      <vt:lpstr>Times New Roman</vt:lpstr>
      <vt:lpstr>Wingdings 3</vt:lpstr>
      <vt:lpstr>Ion Boardroom</vt:lpstr>
      <vt:lpstr>University of Nahrain</vt:lpstr>
      <vt:lpstr>Lecture 2: Principles and Applications of Administrative Law  </vt:lpstr>
      <vt:lpstr> Administrative Acts الأعمال الإدارية))</vt:lpstr>
      <vt:lpstr>Administrative Contracts العقود الإدارية))  </vt:lpstr>
      <vt:lpstr>Administrative Liability (المسؤولية الإدارية)</vt:lpstr>
      <vt:lpstr> Summary of Lecture 2: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6</cp:revision>
  <dcterms:created xsi:type="dcterms:W3CDTF">2025-03-13T18:55:52Z</dcterms:created>
  <dcterms:modified xsi:type="dcterms:W3CDTF">2025-10-31T08:37:03Z</dcterms:modified>
</cp:coreProperties>
</file>