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8" r:id="rId3"/>
    <p:sldId id="260" r:id="rId4"/>
    <p:sldId id="261" r:id="rId5"/>
    <p:sldId id="262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7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2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1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1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1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4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37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6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9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0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2E3F6-007B-4008-9EC8-8E581855BA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2E76FD-720A-4998-97D3-DE47BDAF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8073" y="1159322"/>
            <a:ext cx="54758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198120" algn="ctr">
              <a:lnSpc>
                <a:spcPct val="100000"/>
              </a:lnSpc>
              <a:spcBef>
                <a:spcPts val="2165"/>
              </a:spcBef>
            </a:pPr>
            <a:r>
              <a:rPr lang="en-US" sz="3600" b="1" spc="-20" dirty="0">
                <a:latin typeface="Times New Roman"/>
                <a:ea typeface="+mn-ea"/>
                <a:cs typeface="Times New Roman"/>
              </a:rPr>
              <a:t>University of </a:t>
            </a:r>
            <a:r>
              <a:rPr lang="en-US" sz="3600" b="1" spc="-20" dirty="0" err="1">
                <a:latin typeface="Times New Roman"/>
                <a:ea typeface="+mn-ea"/>
                <a:cs typeface="Times New Roman"/>
              </a:rPr>
              <a:t>Nahrain</a:t>
            </a:r>
            <a:endParaRPr sz="3600" b="1" spc="-2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00" y="2116287"/>
            <a:ext cx="8382000" cy="3298980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lang="en-US" sz="3600" b="1" dirty="0">
                <a:latin typeface="Times New Roman"/>
                <a:cs typeface="Times New Roman"/>
              </a:rPr>
              <a:t>Faculty of Law</a:t>
            </a:r>
            <a:endParaRPr lang="ar-IQ" sz="36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lang="en-US" sz="5400" spc="-105" dirty="0">
                <a:latin typeface="Calibri Light"/>
                <a:cs typeface="Calibri Light"/>
              </a:rPr>
              <a:t>Administrative Law in English</a:t>
            </a:r>
          </a:p>
          <a:p>
            <a:pPr algn="ctr">
              <a:lnSpc>
                <a:spcPct val="100000"/>
              </a:lnSpc>
              <a:spcBef>
                <a:spcPts val="3105"/>
              </a:spcBef>
            </a:pPr>
            <a:r>
              <a:rPr sz="2400" spc="-25" dirty="0">
                <a:latin typeface="Calibri"/>
                <a:cs typeface="Calibri"/>
              </a:rPr>
              <a:t>By </a:t>
            </a:r>
            <a:r>
              <a:rPr lang="en-US" sz="2400" spc="-25" dirty="0">
                <a:latin typeface="Calibri"/>
                <a:cs typeface="Calibri"/>
              </a:rPr>
              <a:t>Asst. Prof. Dr. Ayat Mohammed Saud</a:t>
            </a:r>
            <a:endParaRPr lang="ar-IQ" sz="2400" spc="-10" dirty="0">
              <a:latin typeface="Calibri"/>
              <a:cs typeface="Calibri"/>
            </a:endParaRPr>
          </a:p>
          <a:p>
            <a:pPr algn="ctr" rtl="1">
              <a:lnSpc>
                <a:spcPct val="100000"/>
              </a:lnSpc>
              <a:spcBef>
                <a:spcPts val="750"/>
              </a:spcBef>
            </a:pPr>
            <a:r>
              <a:rPr lang="en-US" sz="2400" b="1" spc="-10">
                <a:latin typeface="Times New Roman"/>
                <a:cs typeface="Times New Roman"/>
              </a:rPr>
              <a:t>2026-2025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601CC-7B8A-AE8D-4F0B-E9247F4F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8" y="848140"/>
            <a:ext cx="1484243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8911-931F-3362-BCCB-F0221C28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4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Lecture 3: Judicial Review and Administrative Courts</a:t>
            </a:r>
            <a:br>
              <a:rPr lang="en-US" b="1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en-US" b="1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en-US" b="1" i="0" dirty="0">
                <a:solidFill>
                  <a:srgbClr val="404040"/>
                </a:solidFill>
                <a:effectLst/>
                <a:latin typeface="Int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E341-9612-E319-4585-64B6B5EB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The process by which courts examine the legality of administrative actions and decisions.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To ensure that public authorities act within their legal powers and respect individual rights.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Grounds for Judicial Review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Illegality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 (عدم الشرعية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The decision violates the law.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Irrationality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عدم المعقولية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</a:t>
            </a:r>
            <a:endParaRPr lang="ar-IQ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The decision is so unreasonable that no reasonable authority would make it.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Procedural Impropriety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الإخلال بالإجراءات</a:t>
            </a:r>
            <a:r>
              <a:rPr lang="en-US" b="1" dirty="0">
                <a:solidFill>
                  <a:srgbClr val="404040"/>
                </a:solidFill>
                <a:latin typeface="Inter"/>
              </a:rPr>
              <a:t>)</a:t>
            </a:r>
            <a:endParaRPr lang="en-US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Failure to follow proper procedures.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6348-B241-5498-E217-3CB116C0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Administrative Courts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المحاكم الإدارية</a:t>
            </a: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 )</a:t>
            </a:r>
            <a:endParaRPr lang="ar-IQ" b="1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AD47-4B20-7D19-29E3-96F23CB39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Specialized courts that handle disputes involving public authorities and administrative law.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Functions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Review the legality of administrative decisions.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Resolve disputes between citizens and public authorities.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Ensure the protection of individual rights against administrative abuses.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Examples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France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Conseil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Inter"/>
              </a:rPr>
              <a:t>d'État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(Council of State).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Egypt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State Council (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مجلس الدولة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</a:t>
            </a:r>
            <a:endParaRPr lang="ar-IQ" b="0" i="0" dirty="0">
              <a:solidFill>
                <a:srgbClr val="404040"/>
              </a:solidFill>
              <a:effectLst/>
              <a:latin typeface="Int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0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D5DE-A1CD-2CC9-5C76-8589CD2C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95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Structure of Administrative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161F-FD19-5AA7-AB8F-8715B478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Composition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President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A senior judge with extensive experience in administrative law.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Members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Judges specializing in administrative matters.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Jurisdiction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Original Jurisdiction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Hearing cases for the first time.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Appellate Jurisdiction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 Reviewing decisions of lower courts.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Limitations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Cannot review </a:t>
            </a: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Acts of State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 (e.g., treaties, declarations of war).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Cannot interfere with </a:t>
            </a: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policy decisions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 unless they violate the law.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A2CD-6285-5EFE-5BF1-1AE2919B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Administrative Liability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المسؤولية الإدارية</a:t>
            </a:r>
            <a:r>
              <a:rPr lang="en-US" b="1" dirty="0">
                <a:solidFill>
                  <a:srgbClr val="404040"/>
                </a:solidFill>
                <a:latin typeface="Inter"/>
              </a:rPr>
              <a:t>)</a:t>
            </a:r>
            <a:endParaRPr lang="ar-IQ" b="1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D163-8AFD-2AC6-80BF-6DA4B180C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Remedies in Administrative Law 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الجزاءات في القانون الإداري)</a:t>
            </a: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 )</a:t>
            </a:r>
            <a:endParaRPr lang="ar-IQ" b="1" i="0" dirty="0">
              <a:solidFill>
                <a:srgbClr val="404040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Types of Remedies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Annulment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الإلغاء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</a:t>
            </a: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The court cancels an unlawful administrative decision.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Compensation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التعويض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</a:t>
            </a: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The court orders the administration to pay damages for harm caused.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Injunction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الأمر القضائي</a:t>
            </a:r>
            <a:r>
              <a:rPr lang="en-US" b="1" dirty="0">
                <a:solidFill>
                  <a:srgbClr val="404040"/>
                </a:solidFill>
                <a:latin typeface="Inter"/>
              </a:rPr>
              <a:t>)</a:t>
            </a:r>
            <a:endParaRPr lang="en-US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The court orders the administration to act or refrain from acting.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Examples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Annulling an unlawfully issued license.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Compensating a citizen for damages caused by administrative negligence.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2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90BA-6186-AFEE-064F-D33048D9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Summary of Lecture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0898-CC18-433A-8F6C-D45F753FD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Judicial Review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 ensures that administrative actions are legal, reasonable, and procedurally fair.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Administrative Courts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 are specialized courts that handle disputes involving public authorities.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Structure of Administrative Courts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 includes a president and members with expertise in administrative law.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Remedies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 in administrative law include annulment, compensation, and injunctions to protect individual rights.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A7AF-CE4E-1B35-5B2F-ADC2A3F3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Glossary of Key Terms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مصطلحات أساسية</a:t>
            </a:r>
            <a:r>
              <a:rPr lang="en-US" b="1" dirty="0">
                <a:solidFill>
                  <a:srgbClr val="404040"/>
                </a:solidFill>
                <a:latin typeface="Inter"/>
              </a:rPr>
              <a:t>)</a:t>
            </a:r>
            <a:br>
              <a:rPr lang="ar-IQ" b="1" i="0" dirty="0">
                <a:solidFill>
                  <a:srgbClr val="404040"/>
                </a:solidFill>
                <a:effectLst/>
                <a:latin typeface="Int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3C45-F0B4-3CB0-59FA-343BD68A4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10" y="2397907"/>
            <a:ext cx="10472528" cy="4082408"/>
          </a:xfrm>
        </p:spPr>
        <p:txBody>
          <a:bodyPr>
            <a:normAutofit fontScale="6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Judicial Review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المراجعة القضائية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ar-IQ" dirty="0">
                <a:solidFill>
                  <a:srgbClr val="404040"/>
                </a:solidFill>
                <a:latin typeface="Inter"/>
              </a:rPr>
              <a:t>(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Examination of the legality of administrative actions.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Illegality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عدم الشرعية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(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Violation of the law by an administrative decision.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Irrationality (  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عدم المعقولية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(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A decision so unreasonable that no reasonable authority would make it.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Procedural Impropriety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 (الإخلال بالإجراءات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Failure to follow proper procedures.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Administrative Courts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المحاكم الإدارية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)Courts specializing in administrative law disputes.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Original Jurisdiction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الاختصاص الابتدائي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)Authority to hear cases for the first time.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Appellate Jurisdiction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الاختصاص الاستئنافي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)Authority to review decisions of lower courts.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Acts of State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أعمال السيادة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)Decisions related to sovereignty, such as treaties or war declarations.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Annulment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الإلغاء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)Cancellation of an unlawful administrative decision.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Compensation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التعويض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) Payment for damages caused by administrative actions.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Injunction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الأمر القضائي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 )Court order to act or refrain from acting.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Conseil </a:t>
            </a:r>
            <a:r>
              <a:rPr lang="en-US" b="1" i="0" dirty="0" err="1">
                <a:solidFill>
                  <a:srgbClr val="404040"/>
                </a:solidFill>
                <a:effectLst/>
                <a:latin typeface="Inter"/>
              </a:rPr>
              <a:t>d'État</a:t>
            </a: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مجلس الدولة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)The French Council of State, a model for administrative courts.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State Council (</a:t>
            </a:r>
            <a:r>
              <a:rPr lang="ar-IQ" b="1" i="0" dirty="0">
                <a:solidFill>
                  <a:srgbClr val="404040"/>
                </a:solidFill>
                <a:effectLst/>
                <a:latin typeface="Inter"/>
              </a:rPr>
              <a:t>مجلس الدولة</a:t>
            </a:r>
            <a:r>
              <a:rPr lang="ar-IQ" b="0" i="0" dirty="0">
                <a:solidFill>
                  <a:srgbClr val="404040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)The Egyptian administrative court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9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CD99-F0EC-1B66-CBC5-09AB4E9C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955235"/>
            <a:ext cx="10515600" cy="1692965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1839983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595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Inter</vt:lpstr>
      <vt:lpstr>Times New Roman</vt:lpstr>
      <vt:lpstr>Organic</vt:lpstr>
      <vt:lpstr>University of Nahrain</vt:lpstr>
      <vt:lpstr>Lecture 3: Judicial Review and Administrative Courts   </vt:lpstr>
      <vt:lpstr>Administrative Courts (المحاكم الإدارية )</vt:lpstr>
      <vt:lpstr>Structure of Administrative Courts</vt:lpstr>
      <vt:lpstr>Administrative Liability (المسؤولية الإدارية)</vt:lpstr>
      <vt:lpstr>Summary of Lecture 3:</vt:lpstr>
      <vt:lpstr>Glossary of Key Terms (مصطلحات أساسية) 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Al-Amal University College</dc:title>
  <dc:creator>abraham</dc:creator>
  <cp:lastModifiedBy>abraham</cp:lastModifiedBy>
  <cp:revision>9</cp:revision>
  <dcterms:created xsi:type="dcterms:W3CDTF">2025-03-13T18:55:52Z</dcterms:created>
  <dcterms:modified xsi:type="dcterms:W3CDTF">2025-10-31T08:35:21Z</dcterms:modified>
</cp:coreProperties>
</file>