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58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2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9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4084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28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07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12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2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2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1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7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9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0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5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2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0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72070" y="1265338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228" y="718979"/>
            <a:ext cx="2014330" cy="201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8911-931F-3362-BCCB-F0221C28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435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Lecture 4: Delegated Legislation and Administrative Discretion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E341-9612-E319-4585-64B6B5EBA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Delegated Legislation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التشريع التفويضي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Laws or regulations made by an authority (e.g., a minister or agency) under powers granted by an act of parliament.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Purpose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Efficiency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Allows experts to handle technical details.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Flexibility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Easier to amend than primary legislation.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Time-Saving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Reduces the burden on parliament.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Delegated Legislation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Orders in Council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أوامر المجلس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Issued by the executive in emergencies.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Statutory Instruments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الأدوات التشريعية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)Detailed rules made by ministers.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By-Laws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اللوائح المحلية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)Regulations made by local authorities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Control Over Delegated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Parliamentary Control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الرقابة البرلمانية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Parliament can repeal or amend delegated legislation.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Some laws require parliamentary approval before delegated legislation takes effect.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Judicial Control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الرقابة القضائية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Courts can review delegated legislation to ensure it stays within the powers granted by parliament.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If it exceeds authority, it can be declared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ultra vires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(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خارج الاختصا</a:t>
            </a:r>
            <a:r>
              <a:rPr lang="ar-IQ" dirty="0">
                <a:solidFill>
                  <a:srgbClr val="404040"/>
                </a:solidFill>
                <a:latin typeface="Inter"/>
              </a:rPr>
              <a:t>ص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635" y="816638"/>
            <a:ext cx="10850217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Discretion 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السلطة التقديرية للإدارة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power of public authorities to make decisions based on their judgment within legal limits.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Scope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Used in areas where strict rules are impractical (e.g., issuing licenses, allocating resources).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Must be exercised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reasonably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and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 good faith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Limitations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Abuse of Discretion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إساءة استخدام السلطة التقديرية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Using power for unauthorized purposes.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Procedural Fairness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الإنصاف الإجرائي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Ensuring fair procedures are followed.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Judicial Review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Courts can intervene if discretion is misused.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الإدارية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Challenges in Administrative Discretion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Risk of </a:t>
            </a:r>
            <a:r>
              <a:rPr lang="en-US" sz="2400" b="1" i="0" dirty="0">
                <a:solidFill>
                  <a:srgbClr val="404040"/>
                </a:solidFill>
                <a:effectLst/>
                <a:latin typeface="Inter"/>
              </a:rPr>
              <a:t>Arbitrariness</a:t>
            </a: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 ( </a:t>
            </a:r>
            <a:r>
              <a:rPr lang="ar-IQ" sz="2000" b="1" i="0" dirty="0">
                <a:solidFill>
                  <a:srgbClr val="404040"/>
                </a:solidFill>
                <a:effectLst/>
                <a:latin typeface="Inter"/>
              </a:rPr>
              <a:t>خطر التعسف</a:t>
            </a:r>
            <a:r>
              <a:rPr lang="ar-IQ" sz="2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 )Decisions may appear unfair or biased.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Lack of Transparency (</a:t>
            </a:r>
            <a:r>
              <a:rPr lang="ar-IQ" sz="2000" b="1" i="0" dirty="0">
                <a:solidFill>
                  <a:srgbClr val="404040"/>
                </a:solidFill>
                <a:effectLst/>
                <a:latin typeface="Inter"/>
              </a:rPr>
              <a:t>عدم الشفافية</a:t>
            </a:r>
            <a:r>
              <a:rPr lang="ar-IQ" sz="2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 )Citizens may not understand how decisions are made.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Accountability ( </a:t>
            </a:r>
            <a:r>
              <a:rPr lang="ar-IQ" sz="2000" b="1" i="0" dirty="0">
                <a:solidFill>
                  <a:srgbClr val="404040"/>
                </a:solidFill>
                <a:effectLst/>
                <a:latin typeface="Inter"/>
              </a:rPr>
              <a:t>المساءل</a:t>
            </a:r>
            <a:r>
              <a:rPr lang="ar-IQ" sz="2000" b="1" dirty="0">
                <a:solidFill>
                  <a:srgbClr val="404040"/>
                </a:solidFill>
                <a:latin typeface="Inter"/>
              </a:rPr>
              <a:t>ة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 )Ensuring officials are held responsible for their decisions.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Balancing Act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: Authorities must balance public interest with individual rights.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Summary of Lecture 4: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Delegated Legislation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allows authorities to create detailed rules under parliamentary authority, saving time and increasing flexibility.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Control Mechanisms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parliamentary oversight and judicial review to prevent abuse.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Discretion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gives public authorities the power to make decisions based on judgment, but it must be exercised reasonably and fairly.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avoiding arbitrariness, ensuring transparency, and maintaining accountability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781" y="1245704"/>
            <a:ext cx="10056923" cy="5612296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Delegated Legislation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التشريع التفويضي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 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)Laws made by authorities under parliamentary powers.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Orders in Council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أوامر المجلس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)Emergency laws issued by the executive.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Statutory Instruments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الأدوات التشريعية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)Detailed rules made by ministers.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By-Laws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اللوائح المحلية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)Regulations made by local authorities.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Ultra Vires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خارج الاختصاص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)Actions beyond legal authority.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Discretion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السلطة التقديرية للإدارة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)Power to make decisions based on judgment.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Abuse of Discretion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إساءة استخدام السلطة التقديرية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)Misusing decision-making power.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Procedural Fairness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الإنصاف الإجرائي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Ensuring fair procedures in decision-making.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Arbitrariness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التعسف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Unfair or biased decision-making.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)Openness in administrative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)Responsibility for decisions and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Judicial Review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المراجعة القضائية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)Court examination of administrative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Reasonableness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المعقولية 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)Acting in a fair and logical manner.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35" y="2160105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597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Times New Roman</vt:lpstr>
      <vt:lpstr>Trebuchet MS</vt:lpstr>
      <vt:lpstr>Wingdings 3</vt:lpstr>
      <vt:lpstr>Facet</vt:lpstr>
      <vt:lpstr>University of Nahrain</vt:lpstr>
      <vt:lpstr>Lecture 4: Delegated Legislation and Administrative Discretion    </vt:lpstr>
      <vt:lpstr>Control Over Delegated Legislation</vt:lpstr>
      <vt:lpstr>Administrative Discretion  (السلطة التقديرية للإدارة)</vt:lpstr>
      <vt:lpstr>Administrative Liability (المسؤولية الإدارية)</vt:lpstr>
      <vt:lpstr>Summary of Lecture 4: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8</cp:revision>
  <dcterms:created xsi:type="dcterms:W3CDTF">2025-03-13T18:55:52Z</dcterms:created>
  <dcterms:modified xsi:type="dcterms:W3CDTF">2025-10-31T08:38:46Z</dcterms:modified>
</cp:coreProperties>
</file>