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66" r:id="rId2"/>
    <p:sldId id="258" r:id="rId3"/>
    <p:sldId id="260" r:id="rId4"/>
    <p:sldId id="261" r:id="rId5"/>
    <p:sldId id="262" r:id="rId6"/>
    <p:sldId id="264" r:id="rId7"/>
    <p:sldId id="265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64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734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7675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854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9417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7525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039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987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838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08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692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181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815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435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737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10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776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085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  <p:sldLayoutId id="214748380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246782" y="1490626"/>
            <a:ext cx="5475854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indent="-198120" algn="ctr">
              <a:lnSpc>
                <a:spcPct val="100000"/>
              </a:lnSpc>
              <a:spcBef>
                <a:spcPts val="2165"/>
              </a:spcBef>
            </a:pPr>
            <a:r>
              <a:rPr lang="en-US" sz="3600" b="1" spc="-20" dirty="0">
                <a:latin typeface="Times New Roman"/>
                <a:ea typeface="+mn-ea"/>
                <a:cs typeface="Times New Roman"/>
              </a:rPr>
              <a:t>University of </a:t>
            </a:r>
            <a:r>
              <a:rPr lang="en-US" sz="3600" b="1" spc="-20" dirty="0" err="1">
                <a:latin typeface="Times New Roman"/>
                <a:ea typeface="+mn-ea"/>
                <a:cs typeface="Times New Roman"/>
              </a:rPr>
              <a:t>Nahrain</a:t>
            </a:r>
            <a:endParaRPr sz="3600" b="1" spc="-20" dirty="0">
              <a:latin typeface="Times New Roman"/>
              <a:ea typeface="+mn-ea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05000" y="2116287"/>
            <a:ext cx="8382000" cy="3298980"/>
          </a:xfrm>
          <a:prstGeom prst="rect">
            <a:avLst/>
          </a:prstGeom>
        </p:spPr>
        <p:txBody>
          <a:bodyPr vert="horz" wrap="square" lIns="0" tIns="2749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165"/>
              </a:spcBef>
            </a:pPr>
            <a:r>
              <a:rPr lang="en-US" sz="3600" b="1" dirty="0">
                <a:latin typeface="Times New Roman"/>
                <a:cs typeface="Times New Roman"/>
              </a:rPr>
              <a:t>Faculty of Law</a:t>
            </a:r>
            <a:endParaRPr lang="ar-IQ" sz="3600" b="1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165"/>
              </a:spcBef>
            </a:pPr>
            <a:r>
              <a:rPr lang="en-US" sz="5400" spc="-105" dirty="0">
                <a:latin typeface="Calibri Light"/>
                <a:cs typeface="Calibri Light"/>
              </a:rPr>
              <a:t>Administrative Law in English</a:t>
            </a:r>
          </a:p>
          <a:p>
            <a:pPr algn="ctr">
              <a:lnSpc>
                <a:spcPct val="100000"/>
              </a:lnSpc>
              <a:spcBef>
                <a:spcPts val="3105"/>
              </a:spcBef>
            </a:pPr>
            <a:r>
              <a:rPr sz="2400" spc="-25" dirty="0">
                <a:latin typeface="Calibri"/>
                <a:cs typeface="Calibri"/>
              </a:rPr>
              <a:t>By </a:t>
            </a:r>
            <a:r>
              <a:rPr lang="en-US" sz="2400" spc="-25" dirty="0">
                <a:latin typeface="Calibri"/>
                <a:cs typeface="Calibri"/>
              </a:rPr>
              <a:t>Asst. Prof. Dr. Ayat Mohammed Saud</a:t>
            </a:r>
            <a:endParaRPr lang="ar-IQ" sz="2400" spc="-10" dirty="0">
              <a:latin typeface="Calibri"/>
              <a:cs typeface="Calibri"/>
            </a:endParaRPr>
          </a:p>
          <a:p>
            <a:pPr algn="ctr" rtl="1">
              <a:lnSpc>
                <a:spcPct val="100000"/>
              </a:lnSpc>
              <a:spcBef>
                <a:spcPts val="750"/>
              </a:spcBef>
            </a:pPr>
            <a:r>
              <a:rPr lang="en-US" sz="2400" b="1" spc="-10" dirty="0">
                <a:latin typeface="Times New Roman"/>
                <a:cs typeface="Times New Roman"/>
              </a:rPr>
              <a:t>2026-2025</a:t>
            </a:r>
            <a:endParaRPr lang="en-US" sz="2400" dirty="0">
              <a:latin typeface="Times New Roman"/>
              <a:cs typeface="Times New Roman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D9601CC-7B8A-AE8D-4F0B-E9247F4F02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5246" y="683596"/>
            <a:ext cx="1614059" cy="1614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18911-931F-3362-BCCB-F0221C280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186520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Lecture 5: Public Employees and Administrative Ethics</a:t>
            </a: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6E341-9612-E319-4585-64B6B5EBA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Definition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A person entrusted with a public function within a government ministry or public entity.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Examples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Civil servants (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الموظفون المدنيون</a:t>
            </a:r>
            <a:r>
              <a:rPr lang="en-US" dirty="0">
                <a:solidFill>
                  <a:srgbClr val="404040"/>
                </a:solidFill>
                <a:latin typeface="Inter"/>
              </a:rPr>
              <a:t>)</a:t>
            </a:r>
            <a:endParaRPr lang="ar-IQ" b="0" i="0" dirty="0">
              <a:solidFill>
                <a:srgbClr val="404040"/>
              </a:solidFill>
              <a:effectLst/>
              <a:latin typeface="Inter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Employees of public institutions (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موظفو المؤسسات العامة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</a:t>
            </a:r>
            <a:endParaRPr lang="ar-IQ" b="0" i="0" dirty="0">
              <a:solidFill>
                <a:srgbClr val="404040"/>
              </a:solidFill>
              <a:effectLst/>
              <a:latin typeface="Inter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Key Characteristics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Appointed by the State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Hired through official procedures.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Performs Public Duties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Works for the public interest, not personal gain.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Subject to Administrative Law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Governed by rules specific to public service.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13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A6348-B241-5498-E217-3CB116C06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9043" y="921716"/>
            <a:ext cx="10969487" cy="1325563"/>
          </a:xfrm>
        </p:spPr>
        <p:txBody>
          <a:bodyPr>
            <a:normAutofit/>
          </a:bodyPr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Duties of a Public Employee 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واجبات الموظف العام)</a:t>
            </a:r>
            <a:r>
              <a:rPr lang="en-US" b="1" dirty="0">
                <a:solidFill>
                  <a:srgbClr val="404040"/>
                </a:solidFill>
                <a:latin typeface="Inter"/>
              </a:rPr>
              <a:t>)</a:t>
            </a:r>
            <a:endParaRPr lang="ar-IQ" b="1" i="0" dirty="0">
              <a:solidFill>
                <a:srgbClr val="404040"/>
              </a:solidFill>
              <a:effectLst/>
              <a:latin typeface="Inter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BAD47-4B20-7D19-29E3-96F23CB39D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Primary Duties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Perform Duties Personally and with Integrity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أداء العمل بشخصية وأمانة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)Must carry out tasks themselves and honestly.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Adhere to Working Hours ( 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الالتزام بساعات العمل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)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Must follow official working hours.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Respect Citizens and Facilitate Transactions </a:t>
            </a:r>
          </a:p>
          <a:p>
            <a:pPr marL="457200" lvl="1" indent="0" algn="l">
              <a:buNone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احترام المواطنين وتسهيل المعاملات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)Treat citizens respectfully and help them complete their transactions.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Avoid Exploitation of Position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تجنب استغلال المنصب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)Must not use their position for personal gain or profit.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005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CD5DE-A1CD-2CC9-5C76-8589CD2C3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539" y="526566"/>
            <a:ext cx="10850217" cy="1325563"/>
          </a:xfrm>
        </p:spPr>
        <p:txBody>
          <a:bodyPr>
            <a:normAutofit/>
          </a:bodyPr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Administrative Ethics</a:t>
            </a: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أخلاقيات العمل الإداري)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)</a:t>
            </a:r>
            <a:endParaRPr lang="ar-IQ" b="1" i="0" dirty="0">
              <a:solidFill>
                <a:srgbClr val="404040"/>
              </a:solidFill>
              <a:effectLst/>
              <a:latin typeface="Inter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5161F-FD19-5AA7-AB8F-8715B4786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 Definition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Moral principles that guide the behavior of public employees and ensure they act in the public interest.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Key Principles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Integrity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النزاهة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)Acting honestly and ethically.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Transparency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الشفافية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)Being open and clear in decision-making.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Accountability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المساءلة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)Taking responsibility for actions and decisions.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Impartiality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الحياد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)Treating all citizens equally without bias.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Importance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Builds public trust and ensures effective governance.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716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4A2CD-6285-5EFE-5BF1-1AE2919BF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8713" y="908464"/>
            <a:ext cx="11741426" cy="1325563"/>
          </a:xfrm>
        </p:spPr>
        <p:txBody>
          <a:bodyPr>
            <a:normAutofit fontScale="90000"/>
          </a:bodyPr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Challenges in Administrative Ethics</a:t>
            </a: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تحديات أخلاقيات العمل الإداري</a:t>
            </a:r>
            <a:r>
              <a:rPr lang="en-US" b="1" dirty="0">
                <a:solidFill>
                  <a:srgbClr val="404040"/>
                </a:solidFill>
                <a:latin typeface="Inter"/>
              </a:rPr>
              <a:t>)</a:t>
            </a: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endParaRPr lang="ar-IQ" b="1" i="0" dirty="0">
              <a:solidFill>
                <a:srgbClr val="404040"/>
              </a:solidFill>
              <a:effectLst/>
              <a:latin typeface="Inter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ED163-8AFD-2AC6-80BF-6DA4B180C8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Corruption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الفساد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)Misuse of public power for private gain.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Nepotism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المحسوبية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)Favoring relatives or friends in hiring or promotions.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Bureaucratic Red Tape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البيروقراطية المفرطة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)Excessive rules and procedures that hinder efficiency.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Lack of Accountability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غياب المساءلة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)Failure to hold public employees responsible for their actions.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126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490BA-6186-AFEE-064F-D33048D9A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Summary of Lecture 5: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C0898-CC18-433A-8F6C-D45F753FD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Public Employees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are individuals entrusted with public functions and are governed by administrative law.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Their Duties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include performing tasks with integrity, adhering to working hours, respecting citizens, and avoiding exploitation of their position.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Administrative Ethics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are moral principles that guide public employees to act in the public interest, emphasizing integrity, transparency, accountability, and impartiality.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Challenges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include corruption, nepotism, bureaucratic inefficiency, and lack of accountability.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293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1A7AF-CE4E-1B35-5B2F-ADC2A3F34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Glossary of Key Terms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مصطلحات أساسية</a:t>
            </a:r>
            <a:r>
              <a:rPr lang="en-US" b="1" dirty="0">
                <a:solidFill>
                  <a:srgbClr val="404040"/>
                </a:solidFill>
                <a:latin typeface="Inter"/>
              </a:rPr>
              <a:t>)</a:t>
            </a:r>
            <a:br>
              <a:rPr lang="ar-IQ" b="1" i="0" dirty="0">
                <a:solidFill>
                  <a:srgbClr val="404040"/>
                </a:solidFill>
                <a:effectLst/>
                <a:latin typeface="Inter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C3C45-F0B4-3CB0-59FA-343BD68A4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Public Employee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الموظف العام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)A person entrusted with a public function.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Civil Servants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الموظفون المدنيون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)Employees working in government ministries.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Integrity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النزاهة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)Acting honestly and ethically.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Transparency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الشفافية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)Openness in decision-making.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Accountability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المساءلة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)Responsibility for actions and decisions.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Impartiality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الحياد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)Treating all citizens equally without bias.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Corruption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الفساد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)Misuse of public power for private gain.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Nepotism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المحسوبية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)Favoring relatives or friends in hiring or promotions.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Bureaucratic Red Tape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البيروقراطية المفرطة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)Excessive rules and procedures.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Exploitation of Position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استغلال المنصب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)Using one’s position for personal gain.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Public Interest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المصلحة العامة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)The welfare of the public as a whole.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Administrative Ethics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أخلاقيات العمل الإداري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)Moral principles guiding public employees.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Public Trust (</a:t>
            </a:r>
            <a:r>
              <a:rPr lang="ar-IQ" b="1" i="0" dirty="0">
                <a:solidFill>
                  <a:srgbClr val="404040"/>
                </a:solidFill>
                <a:effectLst/>
                <a:latin typeface="Inter"/>
              </a:rPr>
              <a:t>الثقة العامة</a:t>
            </a:r>
            <a:r>
              <a:rPr lang="ar-IQ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>
                <a:solidFill>
                  <a:srgbClr val="404040"/>
                </a:solidFill>
                <a:effectLst/>
                <a:latin typeface="Inter"/>
              </a:rPr>
              <a:t> )The 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confidence citizens have in public institutions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998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4CD99-F0EC-1B66-CBC5-09AB4E9CE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165" y="1736035"/>
            <a:ext cx="10515600" cy="1692965"/>
          </a:xfrm>
        </p:spPr>
        <p:txBody>
          <a:bodyPr>
            <a:normAutofit/>
          </a:bodyPr>
          <a:lstStyle/>
          <a:p>
            <a:pPr algn="ctr"/>
            <a:r>
              <a:rPr lang="en-US" sz="9600" dirty="0"/>
              <a:t>The End </a:t>
            </a:r>
          </a:p>
        </p:txBody>
      </p:sp>
    </p:spTree>
    <p:extLst>
      <p:ext uri="{BB962C8B-B14F-4D97-AF65-F5344CB8AC3E}">
        <p14:creationId xmlns:p14="http://schemas.microsoft.com/office/powerpoint/2010/main" val="18399832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73</TotalTime>
  <Words>601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Corbel</vt:lpstr>
      <vt:lpstr>Inter</vt:lpstr>
      <vt:lpstr>Times New Roman</vt:lpstr>
      <vt:lpstr>Parallax</vt:lpstr>
      <vt:lpstr>University of Nahrain</vt:lpstr>
      <vt:lpstr>Lecture 5: Public Employees and Administrative Ethics    </vt:lpstr>
      <vt:lpstr>Duties of a Public Employee واجبات الموظف العام))</vt:lpstr>
      <vt:lpstr>Administrative Ethics  أخلاقيات العمل الإداري))</vt:lpstr>
      <vt:lpstr>Challenges in Administrative Ethics  (تحديات أخلاقيات العمل الإداري) </vt:lpstr>
      <vt:lpstr>Summary of Lecture 5:</vt:lpstr>
      <vt:lpstr>Glossary of Key Terms (مصطلحات أساسية) </vt:lpstr>
      <vt:lpstr>The End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Al-Amal University College</dc:title>
  <dc:creator>abraham</dc:creator>
  <cp:lastModifiedBy>abraham</cp:lastModifiedBy>
  <cp:revision>10</cp:revision>
  <dcterms:created xsi:type="dcterms:W3CDTF">2025-03-13T18:55:52Z</dcterms:created>
  <dcterms:modified xsi:type="dcterms:W3CDTF">2025-10-31T08:39:37Z</dcterms:modified>
</cp:coreProperties>
</file>