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66" r:id="rId2"/>
    <p:sldId id="258" r:id="rId3"/>
    <p:sldId id="260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21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3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44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14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83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99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05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0063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3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0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2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3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3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8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4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1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9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21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58073" y="1159322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000" y="2116287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400" y="897864"/>
            <a:ext cx="1434293" cy="143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8911-931F-3362-BCCB-F0221C28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2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effectLst/>
                <a:latin typeface="Inter"/>
              </a:rPr>
              <a:t>Lecture 6: Administrative Procedures and Public Participation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E341-9612-E319-4585-64B6B5EBA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Administrative Procedures (</a:t>
            </a:r>
            <a:r>
              <a:rPr lang="ar-IQ" b="1" dirty="0">
                <a:latin typeface="Inter"/>
              </a:rPr>
              <a:t>(</a:t>
            </a:r>
            <a:r>
              <a:rPr lang="ar-IQ" b="1" i="0" dirty="0">
                <a:effectLst/>
                <a:latin typeface="Inter"/>
              </a:rPr>
              <a:t>الإجراءات الإدارية</a:t>
            </a:r>
          </a:p>
          <a:p>
            <a:pPr algn="l"/>
            <a:r>
              <a:rPr lang="en-US" b="1" i="0" dirty="0">
                <a:effectLst/>
                <a:latin typeface="Inter"/>
              </a:rPr>
              <a:t> Definition</a:t>
            </a:r>
            <a:r>
              <a:rPr lang="en-US" b="0" i="0" dirty="0">
                <a:effectLst/>
                <a:latin typeface="Inter"/>
              </a:rPr>
              <a:t>: The formal steps and processes that public authorities must follow when making decisions or taking actions.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Purpose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Ensure Fairness (</a:t>
            </a:r>
            <a:r>
              <a:rPr lang="ar-IQ" b="1" i="0" dirty="0">
                <a:effectLst/>
                <a:latin typeface="Inter"/>
              </a:rPr>
              <a:t>ضمان الإنصاف</a:t>
            </a:r>
            <a:r>
              <a:rPr lang="ar-IQ" b="0" i="0" dirty="0">
                <a:effectLst/>
                <a:latin typeface="Inter"/>
              </a:rPr>
              <a:t>  </a:t>
            </a:r>
            <a:r>
              <a:rPr lang="en-US" b="0" i="0" dirty="0">
                <a:effectLst/>
                <a:latin typeface="Inter"/>
              </a:rPr>
              <a:t> )Protect the rights of individuals affected by administrative decisions.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Promote Transparency (</a:t>
            </a:r>
            <a:r>
              <a:rPr lang="ar-IQ" b="1" i="0" dirty="0">
                <a:effectLst/>
                <a:latin typeface="Inter"/>
              </a:rPr>
              <a:t>تعزيز الشفافية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)Make decision-making processes clear and accessible.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Prevent Arbitrariness (</a:t>
            </a:r>
            <a:r>
              <a:rPr lang="ar-IQ" b="1" i="0" dirty="0">
                <a:effectLst/>
                <a:latin typeface="Inter"/>
              </a:rPr>
              <a:t>منع التعسف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)Limit the misuse of administrative power.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Examples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ter"/>
              </a:rPr>
              <a:t>Issuing permits or licenses.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ter"/>
              </a:rPr>
              <a:t>Conducting public hearings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13" y="365125"/>
            <a:ext cx="10969487" cy="1325563"/>
          </a:xfrm>
        </p:spPr>
        <p:txBody>
          <a:bodyPr/>
          <a:lstStyle/>
          <a:p>
            <a:pPr algn="l"/>
            <a:r>
              <a:rPr lang="en-US" b="1" i="0" dirty="0">
                <a:effectLst/>
                <a:latin typeface="Inter"/>
              </a:rPr>
              <a:t>Duties of a Public Employee </a:t>
            </a:r>
            <a:r>
              <a:rPr lang="ar-IQ" b="1" i="0" dirty="0">
                <a:effectLst/>
                <a:latin typeface="Inter"/>
              </a:rPr>
              <a:t>واجبات الموظف العام)</a:t>
            </a:r>
            <a:r>
              <a:rPr lang="en-US" b="1" dirty="0">
                <a:latin typeface="Inter"/>
              </a:rPr>
              <a:t>)</a:t>
            </a:r>
            <a:endParaRPr lang="ar-IQ" b="1" i="0" dirty="0"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2128815"/>
            <a:ext cx="10131425" cy="3649133"/>
          </a:xfrm>
        </p:spPr>
        <p:txBody>
          <a:bodyPr>
            <a:normAutofit/>
          </a:bodyPr>
          <a:lstStyle/>
          <a:p>
            <a:pPr algn="l"/>
            <a:r>
              <a:rPr lang="en-US" sz="2400" b="1" i="0" dirty="0">
                <a:effectLst/>
                <a:latin typeface="Inter"/>
              </a:rPr>
              <a:t>Key Elements of Administrative Procedures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Notice (</a:t>
            </a:r>
            <a:r>
              <a:rPr lang="ar-IQ" sz="2400" b="1" i="0" dirty="0">
                <a:effectLst/>
                <a:latin typeface="Inter"/>
              </a:rPr>
              <a:t>الإخطار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)Informing affected parties about the decision-making process.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Hearing (</a:t>
            </a:r>
            <a:r>
              <a:rPr lang="ar-IQ" sz="2400" b="1" i="0" dirty="0">
                <a:effectLst/>
                <a:latin typeface="Inter"/>
              </a:rPr>
              <a:t>الاستماع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)Allowing individuals to present their views or evidence.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Reasoned Decisions (</a:t>
            </a:r>
            <a:r>
              <a:rPr lang="ar-IQ" sz="2400" b="1" i="0" dirty="0">
                <a:effectLst/>
                <a:latin typeface="Inter"/>
              </a:rPr>
              <a:t>القرارات المعللة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 )Providing clear reasons for administrative decisions.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Right to Appeal (</a:t>
            </a:r>
            <a:r>
              <a:rPr lang="ar-IQ" sz="2400" b="1" i="0" dirty="0">
                <a:effectLst/>
                <a:latin typeface="Inter"/>
              </a:rPr>
              <a:t>حق الاستئناف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 )Allowing individuals to challenge decisions in court or before a higher authority.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83" y="500062"/>
            <a:ext cx="10850217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 Public Participation (</a:t>
            </a:r>
            <a:r>
              <a:rPr lang="ar-IQ" b="1" i="0" dirty="0">
                <a:effectLst/>
                <a:latin typeface="Inter"/>
              </a:rPr>
              <a:t>المشاركة العامة</a:t>
            </a:r>
            <a:r>
              <a:rPr lang="en-US" b="1" dirty="0">
                <a:latin typeface="Inter"/>
              </a:rPr>
              <a:t>)</a:t>
            </a:r>
            <a:endParaRPr lang="ar-IQ" b="1" i="0" dirty="0"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Definition</a:t>
            </a:r>
            <a:r>
              <a:rPr lang="en-US" b="0" i="0" dirty="0">
                <a:effectLst/>
                <a:latin typeface="Inter"/>
              </a:rPr>
              <a:t>: The involvement of citizens in administrative decision-making processes.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Importance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Enhances Legitimacy (</a:t>
            </a:r>
            <a:r>
              <a:rPr lang="ar-IQ" b="1" i="0" dirty="0">
                <a:effectLst/>
                <a:latin typeface="Inter"/>
              </a:rPr>
              <a:t>تعزيز الشرعية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)Increases public trust in administrative decisions.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Improves Decision Quality (  </a:t>
            </a:r>
            <a:r>
              <a:rPr lang="ar-IQ" b="1" i="0" dirty="0">
                <a:effectLst/>
                <a:latin typeface="Inter"/>
              </a:rPr>
              <a:t>تحسين جودة القرارات</a:t>
            </a:r>
            <a:r>
              <a:rPr lang="en-US" b="0" i="0" dirty="0">
                <a:effectLst/>
                <a:latin typeface="Inter"/>
              </a:rPr>
              <a:t> )Incorporates diverse perspectives and expertise.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Promotes Accountability ( </a:t>
            </a:r>
            <a:r>
              <a:rPr lang="ar-IQ" b="1" i="0" dirty="0">
                <a:effectLst/>
                <a:latin typeface="Inter"/>
              </a:rPr>
              <a:t>تعزيز المساءلة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)Ensures authorities consider public interests.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Methods of Participation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Public Consultations (</a:t>
            </a:r>
            <a:r>
              <a:rPr lang="ar-IQ" b="1" i="0" dirty="0">
                <a:effectLst/>
                <a:latin typeface="Inter"/>
              </a:rPr>
              <a:t>المشاورات العامة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)Seeking input from citizens on proposed policies.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Public Hearings (</a:t>
            </a:r>
            <a:r>
              <a:rPr lang="ar-IQ" b="1" i="0" dirty="0">
                <a:effectLst/>
                <a:latin typeface="Inter"/>
              </a:rPr>
              <a:t>الجلسات العامة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)Allowing citizens to voice their opinions.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Citizen Advisory Committees ( </a:t>
            </a:r>
            <a:r>
              <a:rPr lang="ar-IQ" b="1" i="0" dirty="0">
                <a:effectLst/>
                <a:latin typeface="Inter"/>
              </a:rPr>
              <a:t>لجان استشارية للمواطنين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)Involving citizens in decision-making bodies.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709682"/>
            <a:ext cx="11741426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Challenges in Public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984" y="2168571"/>
            <a:ext cx="10131425" cy="3649133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Lack of Awareness (</a:t>
            </a:r>
            <a:r>
              <a:rPr lang="ar-IQ" sz="2400" b="1" i="0" dirty="0">
                <a:effectLst/>
                <a:latin typeface="Inter"/>
              </a:rPr>
              <a:t>نقص الوعي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 )Citizens may not know how to participate effectively.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Bureaucratic Resistance ( </a:t>
            </a:r>
            <a:r>
              <a:rPr lang="ar-IQ" sz="2400" b="1" i="0" dirty="0">
                <a:effectLst/>
                <a:latin typeface="Inter"/>
              </a:rPr>
              <a:t>مقاومة بيروقراطية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 )Officials may resist sharing power or information.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Inequality in Participation (</a:t>
            </a:r>
            <a:r>
              <a:rPr lang="ar-IQ" sz="2400" b="1" i="0" dirty="0">
                <a:effectLst/>
                <a:latin typeface="Inter"/>
              </a:rPr>
              <a:t>عدم المساواة في المشاركة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 )Marginalized groups may be excluded.</a:t>
            </a:r>
          </a:p>
          <a:p>
            <a:pPr algn="l">
              <a:buFont typeface="+mj-lt"/>
              <a:buAutoNum type="arabicPeriod"/>
            </a:pPr>
            <a:r>
              <a:rPr lang="en-US" sz="2400" b="1" i="0" dirty="0">
                <a:effectLst/>
                <a:latin typeface="Inter"/>
              </a:rPr>
              <a:t>Tokenism (</a:t>
            </a:r>
            <a:r>
              <a:rPr lang="ar-IQ" sz="2400" b="1" i="0" dirty="0">
                <a:effectLst/>
                <a:latin typeface="Inter"/>
              </a:rPr>
              <a:t>المشاركة الشكلية</a:t>
            </a:r>
            <a:r>
              <a:rPr lang="ar-IQ" sz="2400" b="0" i="0" dirty="0">
                <a:effectLst/>
                <a:latin typeface="Inter"/>
              </a:rPr>
              <a:t> </a:t>
            </a:r>
            <a:r>
              <a:rPr lang="en-US" sz="2400" b="0" i="0" dirty="0">
                <a:effectLst/>
                <a:latin typeface="Inter"/>
              </a:rPr>
              <a:t> )Public participation may be superficial rather than meaningful.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effectLst/>
                <a:latin typeface="Inter"/>
              </a:rPr>
              <a:t>Summary of Lecture 6: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Inter"/>
              </a:rPr>
              <a:t>Administrative Procedures</a:t>
            </a:r>
            <a:r>
              <a:rPr lang="en-US" sz="2400" b="0" i="0" dirty="0">
                <a:effectLst/>
                <a:latin typeface="Inter"/>
              </a:rPr>
              <a:t> are formal steps that ensure fairness, transparency, and accountability in decision-making.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Inter"/>
              </a:rPr>
              <a:t>Key Elements</a:t>
            </a:r>
            <a:r>
              <a:rPr lang="en-US" sz="2400" b="0" i="0" dirty="0">
                <a:effectLst/>
                <a:latin typeface="Inter"/>
              </a:rPr>
              <a:t> include notice, hearing, reasoned decisions, and the right to appeal.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Inter"/>
              </a:rPr>
              <a:t>Public Participation</a:t>
            </a:r>
            <a:r>
              <a:rPr lang="en-US" sz="2400" b="0" i="0" dirty="0">
                <a:effectLst/>
                <a:latin typeface="Inter"/>
              </a:rPr>
              <a:t> involves citizens in decision-making, enhancing legitimacy, quality, and accountability.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Inter"/>
              </a:rPr>
              <a:t>Challenges</a:t>
            </a:r>
            <a:r>
              <a:rPr lang="en-US" sz="2400" b="0" i="0" dirty="0">
                <a:effectLst/>
                <a:latin typeface="Inter"/>
              </a:rPr>
              <a:t> </a:t>
            </a:r>
            <a:r>
              <a:rPr lang="en-US" sz="2800" b="0" i="0" dirty="0">
                <a:effectLst/>
                <a:latin typeface="Inter"/>
              </a:rPr>
              <a:t>include</a:t>
            </a:r>
            <a:r>
              <a:rPr lang="en-US" sz="2400" b="0" i="0" dirty="0">
                <a:effectLst/>
                <a:latin typeface="Inter"/>
              </a:rPr>
              <a:t> lack of awareness, bureaucratic resistance, inequality, and tokenism.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effectLst/>
                <a:latin typeface="Inter"/>
              </a:rPr>
              <a:t>Glossary of Key Terms (</a:t>
            </a:r>
            <a:r>
              <a:rPr lang="ar-IQ" b="1" i="0" dirty="0">
                <a:effectLst/>
                <a:latin typeface="Inter"/>
              </a:rPr>
              <a:t>مصطلحات أساسية</a:t>
            </a:r>
            <a:r>
              <a:rPr lang="en-US" b="1" dirty="0">
                <a:latin typeface="Inter"/>
              </a:rPr>
              <a:t>)</a:t>
            </a:r>
            <a:br>
              <a:rPr lang="ar-IQ" b="1" i="0" dirty="0">
                <a:effectLst/>
                <a:latin typeface="Inter"/>
              </a:rPr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0B889C-3A99-DBA8-D60A-3ED2DB548926}"/>
              </a:ext>
            </a:extLst>
          </p:cNvPr>
          <p:cNvSpPr txBox="1">
            <a:spLocks/>
          </p:cNvSpPr>
          <p:nvPr/>
        </p:nvSpPr>
        <p:spPr>
          <a:xfrm>
            <a:off x="1105486" y="1477107"/>
            <a:ext cx="13356102" cy="5380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Administrative Procedures (</a:t>
            </a:r>
            <a:r>
              <a:rPr lang="ar-IQ" sz="1600" b="1" dirty="0">
                <a:latin typeface="Inter"/>
              </a:rPr>
              <a:t>الإجراءات الإدارية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)Formal steps in decision-making.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Fairness (</a:t>
            </a:r>
            <a:r>
              <a:rPr lang="ar-IQ" sz="1600" b="1" dirty="0">
                <a:latin typeface="Inter"/>
              </a:rPr>
              <a:t>الإنصاف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)Ensuring equal treatment and justice.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Transparency (</a:t>
            </a:r>
            <a:r>
              <a:rPr lang="ar-IQ" sz="1600" b="1" dirty="0">
                <a:latin typeface="Inter"/>
              </a:rPr>
              <a:t>الشفافية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)Openness in decision-making.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Arbitrariness ( </a:t>
            </a:r>
            <a:r>
              <a:rPr lang="ar-IQ" sz="1600" b="1" dirty="0">
                <a:latin typeface="Inter"/>
              </a:rPr>
              <a:t>التعسف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)Unfair or biased decision-making.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Notice (</a:t>
            </a:r>
            <a:r>
              <a:rPr lang="ar-IQ" sz="1600" b="1" dirty="0">
                <a:latin typeface="Inter"/>
              </a:rPr>
              <a:t>الإخطار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)Informing affected parties about decisions.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Hearing ( </a:t>
            </a:r>
            <a:r>
              <a:rPr lang="ar-IQ" sz="1600" b="1" dirty="0">
                <a:latin typeface="Inter"/>
              </a:rPr>
              <a:t>الاستماع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)Allowing individuals to present their views.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Reasoned Decisions ( </a:t>
            </a:r>
            <a:r>
              <a:rPr lang="ar-IQ" sz="1600" b="1" dirty="0">
                <a:latin typeface="Inter"/>
              </a:rPr>
              <a:t>القرارات المعللة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)Decisions supported by clear reasons.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Right to Appeal (</a:t>
            </a:r>
            <a:r>
              <a:rPr lang="ar-IQ" sz="1600" b="1" dirty="0">
                <a:latin typeface="Inter"/>
              </a:rPr>
              <a:t>حق الاستئناف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)The ability to challenge decisions.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Public Participation (</a:t>
            </a:r>
            <a:r>
              <a:rPr lang="ar-IQ" sz="1600" b="1" dirty="0">
                <a:latin typeface="Inter"/>
              </a:rPr>
              <a:t>المشاركة العامة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)Involvement of citizens in decision-making.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Legitimacy (</a:t>
            </a:r>
            <a:r>
              <a:rPr lang="ar-IQ" sz="1600" b="1" dirty="0">
                <a:latin typeface="Inter"/>
              </a:rPr>
              <a:t>الشرعية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)Public acceptance of decisions.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Accountability (</a:t>
            </a:r>
            <a:r>
              <a:rPr lang="ar-IQ" sz="1600" b="1" dirty="0">
                <a:latin typeface="Inter"/>
              </a:rPr>
              <a:t>المساءلة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)Responsibility for actions and decisions.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Public Consultations (</a:t>
            </a:r>
            <a:r>
              <a:rPr lang="ar-IQ" sz="1600" b="1" dirty="0">
                <a:latin typeface="Inter"/>
              </a:rPr>
              <a:t>المشاورات العامة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)Seeking public input on policies.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Public Hearings (  </a:t>
            </a:r>
            <a:r>
              <a:rPr lang="ar-IQ" sz="1600" b="1" dirty="0">
                <a:latin typeface="Inter"/>
              </a:rPr>
              <a:t>الجلسات العامة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)Forums for citizens to voice opinions.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Citizen Advisory Committees (</a:t>
            </a:r>
            <a:r>
              <a:rPr lang="ar-IQ" sz="1600" b="1" dirty="0">
                <a:latin typeface="Inter"/>
              </a:rPr>
              <a:t>لجان استشارية للمواطنين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)Groups involving citizens in decision-making.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latin typeface="Inter"/>
              </a:rPr>
              <a:t>Tokenism ( </a:t>
            </a:r>
            <a:r>
              <a:rPr lang="ar-IQ" sz="1600" b="1" dirty="0">
                <a:latin typeface="Inter"/>
              </a:rPr>
              <a:t>المشاركة الشكلية</a:t>
            </a:r>
            <a:r>
              <a:rPr lang="ar-IQ" sz="1600" dirty="0">
                <a:latin typeface="Inter"/>
              </a:rPr>
              <a:t> </a:t>
            </a:r>
            <a:r>
              <a:rPr lang="en-US" sz="1600" dirty="0">
                <a:latin typeface="Inter"/>
              </a:rPr>
              <a:t> )Superficial or symbolic participation.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65" y="2101795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89</TotalTime>
  <Words>596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Inter</vt:lpstr>
      <vt:lpstr>Times New Roman</vt:lpstr>
      <vt:lpstr>Celestial</vt:lpstr>
      <vt:lpstr>University of Nahrain</vt:lpstr>
      <vt:lpstr>Lecture 6: Administrative Procedures and Public Participation      </vt:lpstr>
      <vt:lpstr>Duties of a Public Employee واجبات الموظف العام))</vt:lpstr>
      <vt:lpstr> Public Participation (المشاركة العامة)</vt:lpstr>
      <vt:lpstr>Challenges in Public Participation</vt:lpstr>
      <vt:lpstr>Summary of Lecture 6: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12</cp:revision>
  <dcterms:created xsi:type="dcterms:W3CDTF">2025-03-13T18:55:52Z</dcterms:created>
  <dcterms:modified xsi:type="dcterms:W3CDTF">2025-10-31T08:41:27Z</dcterms:modified>
</cp:coreProperties>
</file>