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66" r:id="rId2"/>
    <p:sldId id="258" r:id="rId3"/>
    <p:sldId id="260" r:id="rId4"/>
    <p:sldId id="261" r:id="rId5"/>
    <p:sldId id="262" r:id="rId6"/>
    <p:sldId id="264" r:id="rId7"/>
    <p:sldId id="265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795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53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8918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2340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15290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6443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8648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338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710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11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591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74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399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208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7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273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132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180522" y="1442733"/>
            <a:ext cx="5475854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indent="-198120" algn="ctr">
              <a:lnSpc>
                <a:spcPct val="100000"/>
              </a:lnSpc>
              <a:spcBef>
                <a:spcPts val="2165"/>
              </a:spcBef>
            </a:pPr>
            <a:r>
              <a:rPr lang="en-US" sz="3600" b="1" spc="-20" dirty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University of </a:t>
            </a:r>
            <a:r>
              <a:rPr lang="en-US" sz="3600" b="1" spc="-20" dirty="0" err="1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Nahrain</a:t>
            </a:r>
            <a:endParaRPr sz="3600" b="1" spc="-20" dirty="0">
              <a:solidFill>
                <a:schemeClr val="tx1"/>
              </a:solidFill>
              <a:latin typeface="Times New Roman"/>
              <a:ea typeface="+mn-ea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05000" y="2116287"/>
            <a:ext cx="8382000" cy="3298980"/>
          </a:xfrm>
          <a:prstGeom prst="rect">
            <a:avLst/>
          </a:prstGeom>
        </p:spPr>
        <p:txBody>
          <a:bodyPr vert="horz" wrap="square" lIns="0" tIns="2749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165"/>
              </a:spcBef>
            </a:pPr>
            <a:r>
              <a:rPr lang="en-US" sz="3600" b="1" dirty="0">
                <a:latin typeface="Times New Roman"/>
                <a:cs typeface="Times New Roman"/>
              </a:rPr>
              <a:t>Faculty of Law</a:t>
            </a:r>
            <a:endParaRPr lang="ar-IQ" sz="3600" b="1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165"/>
              </a:spcBef>
            </a:pPr>
            <a:r>
              <a:rPr lang="en-US" sz="5400" spc="-105" dirty="0">
                <a:latin typeface="Calibri Light"/>
                <a:cs typeface="Calibri Light"/>
              </a:rPr>
              <a:t>Administrative Law in English</a:t>
            </a:r>
          </a:p>
          <a:p>
            <a:pPr algn="ctr">
              <a:lnSpc>
                <a:spcPct val="100000"/>
              </a:lnSpc>
              <a:spcBef>
                <a:spcPts val="3105"/>
              </a:spcBef>
            </a:pPr>
            <a:r>
              <a:rPr sz="2400" spc="-25" dirty="0">
                <a:latin typeface="Calibri"/>
                <a:cs typeface="Calibri"/>
              </a:rPr>
              <a:t>By </a:t>
            </a:r>
            <a:r>
              <a:rPr lang="en-US" sz="2400" spc="-25" dirty="0">
                <a:latin typeface="Calibri"/>
                <a:cs typeface="Calibri"/>
              </a:rPr>
              <a:t>Asst. Prof. Dr. Ayat Mohammed Saud</a:t>
            </a:r>
            <a:endParaRPr lang="ar-IQ" sz="2400" spc="-10" dirty="0">
              <a:latin typeface="Calibri"/>
              <a:cs typeface="Calibri"/>
            </a:endParaRPr>
          </a:p>
          <a:p>
            <a:pPr algn="ctr" rtl="1">
              <a:lnSpc>
                <a:spcPct val="100000"/>
              </a:lnSpc>
              <a:spcBef>
                <a:spcPts val="750"/>
              </a:spcBef>
            </a:pPr>
            <a:r>
              <a:rPr lang="en-US" sz="2400" b="1" spc="-10" dirty="0">
                <a:latin typeface="Times New Roman"/>
                <a:cs typeface="Times New Roman"/>
              </a:rPr>
              <a:t>2026-2025</a:t>
            </a:r>
            <a:endParaRPr sz="2400" dirty="0">
              <a:latin typeface="Times New Roman"/>
              <a:cs typeface="Times New Roman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D9601CC-7B8A-AE8D-4F0B-E9247F4F02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778" y="317305"/>
            <a:ext cx="1798982" cy="1798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18911-931F-3362-BCCB-F0221C280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644" y="51348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Lecture 7: Administrative Contracts and Public-Private Partnerships</a:t>
            </a:r>
            <a:br>
              <a:rPr lang="en-US" b="1" i="0" dirty="0">
                <a:solidFill>
                  <a:srgbClr val="404040"/>
                </a:solidFill>
                <a:effectLst/>
                <a:latin typeface="Inter"/>
              </a:rPr>
            </a:br>
            <a:br>
              <a:rPr lang="en-US" b="1" i="0" dirty="0">
                <a:solidFill>
                  <a:srgbClr val="404040"/>
                </a:solidFill>
                <a:effectLst/>
                <a:latin typeface="Inter"/>
              </a:rPr>
            </a:br>
            <a:br>
              <a:rPr lang="ar-IQ" b="1" i="0" dirty="0">
                <a:solidFill>
                  <a:srgbClr val="404040"/>
                </a:solidFill>
                <a:effectLst/>
                <a:latin typeface="Inter"/>
              </a:rPr>
            </a:br>
            <a:br>
              <a:rPr lang="en-US" b="1" i="0" dirty="0">
                <a:solidFill>
                  <a:srgbClr val="404040"/>
                </a:solidFill>
                <a:effectLst/>
                <a:latin typeface="Inter"/>
              </a:rPr>
            </a:br>
            <a:br>
              <a:rPr lang="en-US" b="1" i="0" dirty="0">
                <a:solidFill>
                  <a:srgbClr val="404040"/>
                </a:solidFill>
                <a:effectLst/>
                <a:latin typeface="Inter"/>
              </a:rPr>
            </a:br>
            <a:br>
              <a:rPr lang="en-US" b="1" i="0" dirty="0">
                <a:solidFill>
                  <a:srgbClr val="404040"/>
                </a:solidFill>
                <a:effectLst/>
                <a:latin typeface="Inter"/>
              </a:rPr>
            </a:br>
            <a:br>
              <a:rPr lang="en-US" b="1" i="0" dirty="0">
                <a:solidFill>
                  <a:srgbClr val="404040"/>
                </a:solidFill>
                <a:effectLst/>
                <a:latin typeface="Inter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96E341-9612-E319-4585-64B6B5EBA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086" y="1587085"/>
            <a:ext cx="9193697" cy="4351338"/>
          </a:xfrm>
        </p:spPr>
        <p:txBody>
          <a:bodyPr>
            <a:normAutofit/>
          </a:bodyPr>
          <a:lstStyle/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Administrative Contracts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العقود الإدارية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)</a:t>
            </a:r>
            <a:endParaRPr lang="ar-IQ" b="1" i="0" dirty="0">
              <a:solidFill>
                <a:srgbClr val="404040"/>
              </a:solidFill>
              <a:effectLst/>
              <a:latin typeface="Inter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Definition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Contracts entered into by public authorities for the purpose of public service or public interest.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Characteristics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Subject to Administrative Law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Governed by special rules different from civil contracts.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Public Interest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Aimed at serving the public good.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Privileges of the Administration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The administration may have special rights, such as modifying or terminating the contract for public interest.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Examples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Public procurement contracts (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عقود المشتريات العامة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).</a:t>
            </a:r>
            <a:endParaRPr lang="ar-IQ" b="0" i="0" dirty="0">
              <a:solidFill>
                <a:srgbClr val="404040"/>
              </a:solidFill>
              <a:effectLst/>
              <a:latin typeface="Inter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Concession agreements (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اتفاقيات الامتياز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).</a:t>
            </a:r>
            <a:endParaRPr lang="ar-IQ" b="0" i="0" dirty="0">
              <a:solidFill>
                <a:srgbClr val="404040"/>
              </a:solidFill>
              <a:effectLst/>
              <a:latin typeface="Inter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13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A6348-B241-5498-E217-3CB116C06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313" y="365125"/>
            <a:ext cx="10969487" cy="1325563"/>
          </a:xfrm>
        </p:spPr>
        <p:txBody>
          <a:bodyPr/>
          <a:lstStyle/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Types of Administrative Contracts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BAD47-4B20-7D19-29E3-96F23CB39D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 Public Procurement Contracts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عقود المشتريات العامة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)Contracts for the purchase of goods or services by public authorities.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Concession Agreements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اتفاقيات الامتياز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)Contracts where a private entity is granted the right to operate a public service (e.g., toll roads, utilities).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Partnership Contracts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عقود الشراكة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)Contracts between public and private entities to deliver public services or infrastructure.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005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CD5DE-A1CD-2CC9-5C76-8589CD2C3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774" y="354289"/>
            <a:ext cx="12311269" cy="1325563"/>
          </a:xfrm>
        </p:spPr>
        <p:txBody>
          <a:bodyPr>
            <a:normAutofit/>
          </a:bodyPr>
          <a:lstStyle/>
          <a:p>
            <a:pPr algn="l"/>
            <a:r>
              <a:rPr lang="en-US" sz="3600" b="1" i="0" dirty="0">
                <a:solidFill>
                  <a:srgbClr val="404040"/>
                </a:solidFill>
                <a:effectLst/>
                <a:latin typeface="Inter"/>
              </a:rPr>
              <a:t>Public-Private Partnerships</a:t>
            </a:r>
            <a:br>
              <a:rPr lang="en-US" sz="3600" b="1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sz="3600" b="1" i="0" dirty="0">
                <a:solidFill>
                  <a:srgbClr val="404040"/>
                </a:solidFill>
                <a:effectLst/>
                <a:latin typeface="Inter"/>
              </a:rPr>
              <a:t> (</a:t>
            </a:r>
            <a:r>
              <a:rPr lang="ar-IQ" sz="3600" b="1" i="0" dirty="0">
                <a:solidFill>
                  <a:srgbClr val="404040"/>
                </a:solidFill>
                <a:effectLst/>
                <a:latin typeface="Inter"/>
              </a:rPr>
              <a:t>الشراكات بين القطاعين العام والخاص</a:t>
            </a:r>
            <a:r>
              <a:rPr lang="en-US" sz="3600" b="1" i="0" dirty="0">
                <a:solidFill>
                  <a:srgbClr val="404040"/>
                </a:solidFill>
                <a:effectLst/>
                <a:latin typeface="Inter"/>
              </a:rPr>
              <a:t> )</a:t>
            </a:r>
            <a:endParaRPr lang="ar-IQ" sz="3600" b="1" i="0" dirty="0">
              <a:solidFill>
                <a:srgbClr val="404040"/>
              </a:solidFill>
              <a:effectLst/>
              <a:latin typeface="Inter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5161F-FD19-5AA7-AB8F-8715B4786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Definition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Collaborative arrangements between public authorities and private entities to deliver public services or infrastructure.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Objectives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Efficiency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Leveraging private sector expertise and resources.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Cost-Sharing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Reducing the financial burden on the public sector.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Innovation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Introducing new technologies and methods.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Examples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Building and operating hospitals, schools, or transportation systems.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Renewable energy projects.</a:t>
            </a:r>
          </a:p>
          <a:p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716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4A2CD-6285-5EFE-5BF1-1AE2919BF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522" y="365125"/>
            <a:ext cx="11741426" cy="1325563"/>
          </a:xfrm>
        </p:spPr>
        <p:txBody>
          <a:bodyPr>
            <a:normAutofit/>
          </a:bodyPr>
          <a:lstStyle/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Challenges in Public Participation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ED163-8AFD-2AC6-80BF-6DA4B180C8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Challenges in Public-Private Partnerships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Risk Allocation ( 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توزيع المخاطر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)Ensuring risks are shared fairly between public and private partners.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Transparency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الشفافية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)Avoiding corruption and ensuring fair competition.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Accountability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المساءلة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)Ensuring private entities are accountable to the public.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Public Interest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المصلحة العامة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)Balancing profit motives with the need to serve the public.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126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490BA-6186-AFEE-064F-D33048D9A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Summary of Lecture 7: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C0898-CC18-433A-8F6C-D45F753FD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Administrative Contracts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are special contracts governed by administrative law and aimed at serving the public interest.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Types of Administrative Contracts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include public procurement, concession agreements, and partnership contracts.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Public-Private Partnerships (PPPs)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are collaborations between public and private sectors to deliver public services or infrastructure.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Challenges in PPPs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include risk allocation, transparency, accountability, and balancing public interest with profit motives.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293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1A7AF-CE4E-1B35-5B2F-ADC2A3F34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Glossary of Key Terms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مصطلحات أساسية</a:t>
            </a:r>
            <a:r>
              <a:rPr lang="en-US" b="1" dirty="0">
                <a:solidFill>
                  <a:srgbClr val="404040"/>
                </a:solidFill>
                <a:latin typeface="Inter"/>
              </a:rPr>
              <a:t>)</a:t>
            </a:r>
            <a:br>
              <a:rPr lang="ar-IQ" b="1" i="0" dirty="0">
                <a:solidFill>
                  <a:srgbClr val="404040"/>
                </a:solidFill>
                <a:effectLst/>
                <a:latin typeface="Inter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C3C45-F0B4-3CB0-59FA-343BD68A4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25217"/>
            <a:ext cx="9129275" cy="5221357"/>
          </a:xfrm>
        </p:spPr>
        <p:txBody>
          <a:bodyPr>
            <a:normAutofit fontScale="85000" lnSpcReduction="10000"/>
          </a:bodyPr>
          <a:lstStyle/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Administrative Contracts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العقود الإدارية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)Contracts entered into by public authorities for public service.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Public Procurement Contracts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عقود المشتريات العامة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)Contracts for purchasing goods or services by public authorities.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Concession Agreements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اتفاقيات الامتياز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)Contracts granting private entities the right to operate public services.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Partnership Contracts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عقود الشراكة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)Contracts between public and private entities for public services.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Public-Private Partnerships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الشراكات بين القطاعين العام والخاص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)Collaborations between public and private sectors.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Efficiency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الكفاءة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)Achieving maximum productivity with minimum wasted effort.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Cost-Sharing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تقاسم التكاليف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)Sharing financial burdens between partners.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Innovation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الابتكار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)Introducing new methods or technologies.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Risk Allocation ( 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توزيع المخاطر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)Distributing risks between partners.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Transparency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الشفافية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)Openness in decision-making and operations.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Accountability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المساءلة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)Responsibility for actions and decisions.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Public Interest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المصلحة العامة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)The welfare of the public as a whole.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Privileges of the Administration (  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امتيازات الإدارة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)Special rights granted to public authorities in contracts.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998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4CD99-F0EC-1B66-CBC5-09AB4E9CE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165" y="1736035"/>
            <a:ext cx="10515600" cy="1692965"/>
          </a:xfrm>
        </p:spPr>
        <p:txBody>
          <a:bodyPr>
            <a:normAutofit/>
          </a:bodyPr>
          <a:lstStyle/>
          <a:p>
            <a:pPr algn="ctr"/>
            <a:r>
              <a:rPr lang="en-US" sz="9600" dirty="0"/>
              <a:t>The End </a:t>
            </a:r>
          </a:p>
        </p:txBody>
      </p:sp>
    </p:spTree>
    <p:extLst>
      <p:ext uri="{BB962C8B-B14F-4D97-AF65-F5344CB8AC3E}">
        <p14:creationId xmlns:p14="http://schemas.microsoft.com/office/powerpoint/2010/main" val="183998321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92</TotalTime>
  <Words>606</Words>
  <Application>Microsoft Office PowerPoint</Application>
  <PresentationFormat>Widescreen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Inter</vt:lpstr>
      <vt:lpstr>Times New Roman</vt:lpstr>
      <vt:lpstr>Trebuchet MS</vt:lpstr>
      <vt:lpstr>Wingdings 3</vt:lpstr>
      <vt:lpstr>Facet</vt:lpstr>
      <vt:lpstr>University of Nahrain</vt:lpstr>
      <vt:lpstr>Lecture 7: Administrative Contracts and Public-Private Partnerships       </vt:lpstr>
      <vt:lpstr>Types of Administrative Contracts</vt:lpstr>
      <vt:lpstr>Public-Private Partnerships  (الشراكات بين القطاعين العام والخاص )</vt:lpstr>
      <vt:lpstr>Challenges in Public Participation</vt:lpstr>
      <vt:lpstr>Summary of Lecture 7:</vt:lpstr>
      <vt:lpstr>Glossary of Key Terms (مصطلحات أساسية) </vt:lpstr>
      <vt:lpstr>The End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Al-Amal University College</dc:title>
  <dc:creator>abraham</dc:creator>
  <cp:lastModifiedBy>abraham</cp:lastModifiedBy>
  <cp:revision>14</cp:revision>
  <dcterms:created xsi:type="dcterms:W3CDTF">2025-03-13T18:55:52Z</dcterms:created>
  <dcterms:modified xsi:type="dcterms:W3CDTF">2025-10-31T08:40:11Z</dcterms:modified>
</cp:coreProperties>
</file>