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6" r:id="rId2"/>
    <p:sldId id="267" r:id="rId3"/>
    <p:sldId id="260" r:id="rId4"/>
    <p:sldId id="262" r:id="rId5"/>
    <p:sldId id="261" r:id="rId6"/>
    <p:sldId id="264" r:id="rId7"/>
    <p:sldId id="265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192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179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21277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8799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704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027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5838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57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57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97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14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906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117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957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450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323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2E3F6-007B-4008-9EC8-8E581855BAA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E76FD-720A-4998-97D3-DE47BDAF3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246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358073" y="1442733"/>
            <a:ext cx="5475854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-198120" algn="ctr">
              <a:lnSpc>
                <a:spcPct val="100000"/>
              </a:lnSpc>
              <a:spcBef>
                <a:spcPts val="2165"/>
              </a:spcBef>
            </a:pPr>
            <a:r>
              <a:rPr lang="en-US" sz="3600" b="1" spc="-20" dirty="0">
                <a:latin typeface="Times New Roman"/>
                <a:ea typeface="+mn-ea"/>
                <a:cs typeface="Times New Roman"/>
              </a:rPr>
              <a:t>University of </a:t>
            </a:r>
            <a:r>
              <a:rPr lang="en-US" sz="3600" b="1" spc="-20" dirty="0" err="1">
                <a:latin typeface="Times New Roman"/>
                <a:ea typeface="+mn-ea"/>
                <a:cs typeface="Times New Roman"/>
              </a:rPr>
              <a:t>Nahrain</a:t>
            </a:r>
            <a:endParaRPr sz="3600" b="1" spc="-20" dirty="0">
              <a:latin typeface="Times New Roman"/>
              <a:ea typeface="+mn-ea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05000" y="2116287"/>
            <a:ext cx="8382000" cy="3298980"/>
          </a:xfrm>
          <a:prstGeom prst="rect">
            <a:avLst/>
          </a:prstGeom>
        </p:spPr>
        <p:txBody>
          <a:bodyPr vert="horz" wrap="square" lIns="0" tIns="2749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165"/>
              </a:spcBef>
            </a:pPr>
            <a:r>
              <a:rPr lang="en-US" sz="3600" b="1" dirty="0">
                <a:latin typeface="Times New Roman"/>
                <a:cs typeface="Times New Roman"/>
              </a:rPr>
              <a:t>Faculty of Law</a:t>
            </a:r>
            <a:endParaRPr lang="ar-IQ" sz="3600" b="1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165"/>
              </a:spcBef>
            </a:pPr>
            <a:r>
              <a:rPr lang="en-US" sz="5400" spc="-105" dirty="0">
                <a:latin typeface="Calibri Light"/>
                <a:cs typeface="Calibri Light"/>
              </a:rPr>
              <a:t>Administrative Law in English</a:t>
            </a:r>
          </a:p>
          <a:p>
            <a:pPr algn="ctr">
              <a:lnSpc>
                <a:spcPct val="100000"/>
              </a:lnSpc>
              <a:spcBef>
                <a:spcPts val="3105"/>
              </a:spcBef>
            </a:pPr>
            <a:r>
              <a:rPr sz="2400" spc="-25" dirty="0">
                <a:latin typeface="Calibri"/>
                <a:cs typeface="Calibri"/>
              </a:rPr>
              <a:t>By </a:t>
            </a:r>
            <a:r>
              <a:rPr lang="en-US" sz="2400" spc="-25" dirty="0">
                <a:latin typeface="Calibri"/>
                <a:cs typeface="Calibri"/>
              </a:rPr>
              <a:t>Asst. Prof. Dr. Ayat Mohammed Saud</a:t>
            </a:r>
            <a:endParaRPr lang="ar-IQ" sz="2400" spc="-10" dirty="0">
              <a:latin typeface="Calibri"/>
              <a:cs typeface="Calibri"/>
            </a:endParaRPr>
          </a:p>
          <a:p>
            <a:pPr algn="ctr" rtl="1">
              <a:lnSpc>
                <a:spcPct val="100000"/>
              </a:lnSpc>
              <a:spcBef>
                <a:spcPts val="750"/>
              </a:spcBef>
            </a:pPr>
            <a:r>
              <a:rPr lang="en-US" sz="2400" b="1" spc="-10" dirty="0">
                <a:latin typeface="Times New Roman"/>
                <a:cs typeface="Times New Roman"/>
              </a:rPr>
              <a:t>2026-2025</a:t>
            </a:r>
            <a:endParaRPr sz="2400" dirty="0">
              <a:latin typeface="Times New Roman"/>
              <a:cs typeface="Times New Roman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D9601CC-7B8A-AE8D-4F0B-E9247F4F02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5074" y="1276335"/>
            <a:ext cx="1142999" cy="1142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015BD-C9E0-4E2A-B02C-83C6916DD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16" y="516508"/>
            <a:ext cx="7958331" cy="107722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i="0" dirty="0">
                <a:effectLst/>
                <a:latin typeface="Inter"/>
              </a:rPr>
              <a:t>Lecture 9: Administrative Justice and the Role of Ombudsman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9EDF6-AED7-CEF4-1714-CDFD5BCB3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2939" y="1593737"/>
            <a:ext cx="9417200" cy="4456207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b="1" i="0" dirty="0">
                <a:effectLst/>
                <a:latin typeface="Inter"/>
              </a:rPr>
              <a:t>  Administrative Justice (</a:t>
            </a:r>
            <a:r>
              <a:rPr lang="ar-IQ" b="1" i="0" dirty="0">
                <a:effectLst/>
                <a:latin typeface="Inter"/>
              </a:rPr>
              <a:t>العدالة الإدارية </a:t>
            </a:r>
            <a:r>
              <a:rPr lang="en-US" b="1" i="0" dirty="0">
                <a:effectLst/>
                <a:latin typeface="Inter"/>
              </a:rPr>
              <a:t> )</a:t>
            </a:r>
            <a:endParaRPr lang="ar-IQ" b="1" i="0" dirty="0">
              <a:effectLst/>
              <a:latin typeface="Inter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Definition</a:t>
            </a:r>
            <a:r>
              <a:rPr lang="en-US" b="0" i="0" dirty="0">
                <a:effectLst/>
                <a:latin typeface="Inter"/>
              </a:rPr>
              <a:t>: The system through which individuals can challenge the decisions or actions of public authorities to ensure fairness and legality.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Purpose</a:t>
            </a:r>
            <a:r>
              <a:rPr lang="en-US" b="0" i="0" dirty="0"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Protect Individual Rights (</a:t>
            </a:r>
            <a:r>
              <a:rPr lang="ar-IQ" b="1" i="0" dirty="0">
                <a:effectLst/>
                <a:latin typeface="Inter"/>
              </a:rPr>
              <a:t>حماية حقوق الأفراد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)Ensure citizens are treated fairly by public authorities.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Ensure Accountability (</a:t>
            </a:r>
            <a:r>
              <a:rPr lang="ar-IQ" b="1" i="0" dirty="0">
                <a:effectLst/>
                <a:latin typeface="Inter"/>
              </a:rPr>
              <a:t>ضمان المساءلة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)Hold public authorities responsible for their actions.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Promote Good Governance (</a:t>
            </a:r>
            <a:r>
              <a:rPr lang="ar-IQ" b="1" i="0" dirty="0">
                <a:effectLst/>
                <a:latin typeface="Inter"/>
              </a:rPr>
              <a:t>تعزيز الحكم الرشيد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)Encourage transparency and efficiency in public administration.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Key Components</a:t>
            </a:r>
            <a:r>
              <a:rPr lang="en-US" b="0" i="0" dirty="0"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Administrative Courts (</a:t>
            </a:r>
            <a:r>
              <a:rPr lang="ar-IQ" b="1" i="0" dirty="0">
                <a:effectLst/>
                <a:latin typeface="Inter"/>
              </a:rPr>
              <a:t>المحاكم الإدارية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)Specialized courts that handle disputes involving public authorities.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Judicial Review ( </a:t>
            </a:r>
            <a:r>
              <a:rPr lang="ar-IQ" b="1" i="0" dirty="0">
                <a:effectLst/>
                <a:latin typeface="Inter"/>
              </a:rPr>
              <a:t>المراجعة القضائية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)Examination of the legality of administrative decisions.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801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A6348-B241-5498-E217-3CB116C06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2513" y="563907"/>
            <a:ext cx="10969487" cy="1325563"/>
          </a:xfrm>
        </p:spPr>
        <p:txBody>
          <a:bodyPr/>
          <a:lstStyle/>
          <a:p>
            <a:pPr algn="l"/>
            <a:r>
              <a:rPr lang="en-US" b="1" i="0" dirty="0">
                <a:effectLst/>
                <a:latin typeface="Inter"/>
              </a:rPr>
              <a:t>The Role of Ombudsman </a:t>
            </a:r>
            <a:r>
              <a:rPr lang="ar-IQ" b="1" i="0" dirty="0">
                <a:effectLst/>
                <a:latin typeface="Inter"/>
              </a:rPr>
              <a:t>دور أمين المظالم)</a:t>
            </a:r>
            <a:r>
              <a:rPr lang="en-US" b="1" i="0" dirty="0">
                <a:effectLst/>
                <a:latin typeface="Inter"/>
              </a:rPr>
              <a:t>)</a:t>
            </a:r>
            <a:endParaRPr lang="ar-IQ" b="1" i="0" dirty="0">
              <a:effectLst/>
              <a:latin typeface="Inter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BAD47-4B20-7D19-29E3-96F23CB39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2120" y="1417983"/>
            <a:ext cx="9587367" cy="4469315"/>
          </a:xfrm>
        </p:spPr>
        <p:txBody>
          <a:bodyPr>
            <a:normAutofit fontScale="92500"/>
          </a:bodyPr>
          <a:lstStyle/>
          <a:p>
            <a:pPr algn="l"/>
            <a:r>
              <a:rPr lang="en-US" b="1" i="0" dirty="0">
                <a:effectLst/>
                <a:latin typeface="Inter"/>
              </a:rPr>
              <a:t>  Definition</a:t>
            </a:r>
            <a:r>
              <a:rPr lang="en-US" b="0" i="0" dirty="0">
                <a:effectLst/>
                <a:latin typeface="Inter"/>
              </a:rPr>
              <a:t>: An independent official or body tasked with investigating complaints against public authorities and ensuring administrative fairness.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Functions</a:t>
            </a:r>
            <a:r>
              <a:rPr lang="en-US" b="0" i="0" dirty="0"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Investigate Complaints (</a:t>
            </a:r>
            <a:r>
              <a:rPr lang="ar-IQ" b="1" i="0" dirty="0">
                <a:effectLst/>
                <a:latin typeface="Inter"/>
              </a:rPr>
              <a:t>تحقيق الشكاوى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)Examine grievances against public authorities.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Recommend Solutions (</a:t>
            </a:r>
            <a:r>
              <a:rPr lang="ar-IQ" b="1" i="0" dirty="0">
                <a:effectLst/>
                <a:latin typeface="Inter"/>
              </a:rPr>
              <a:t>تقديم توصيات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)Propose remedies for administrative injustices.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Promote Transparency (</a:t>
            </a:r>
            <a:r>
              <a:rPr lang="ar-IQ" b="1" i="0" dirty="0">
                <a:effectLst/>
                <a:latin typeface="Inter"/>
              </a:rPr>
              <a:t>تعزيز الشفافية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)Ensure public authorities act openly and fairly.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Examples</a:t>
            </a:r>
            <a:r>
              <a:rPr lang="en-US" b="0" i="0" dirty="0"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Sweden</a:t>
            </a:r>
            <a:r>
              <a:rPr lang="en-US" b="0" i="0" dirty="0">
                <a:effectLst/>
                <a:latin typeface="Inter"/>
              </a:rPr>
              <a:t>: The first country to establish an ombudsman in 1809.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Egypt</a:t>
            </a:r>
            <a:r>
              <a:rPr lang="en-US" b="0" i="0" dirty="0">
                <a:effectLst/>
                <a:latin typeface="Inter"/>
              </a:rPr>
              <a:t>: The Egyptian Ombudsman Office (</a:t>
            </a:r>
            <a:r>
              <a:rPr lang="ar-IQ" b="0" i="0" dirty="0">
                <a:effectLst/>
                <a:latin typeface="Inter"/>
              </a:rPr>
              <a:t>ديوان المظالم</a:t>
            </a:r>
            <a:r>
              <a:rPr lang="en-US" b="0" i="0" dirty="0">
                <a:effectLst/>
                <a:latin typeface="Inter"/>
              </a:rPr>
              <a:t> )</a:t>
            </a:r>
            <a:endParaRPr lang="ar-IQ" b="0" i="0" dirty="0">
              <a:effectLst/>
              <a:latin typeface="Inte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005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4A2CD-6285-5EFE-5BF1-1AE2919BF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4826" y="550655"/>
            <a:ext cx="11741426" cy="1325563"/>
          </a:xfrm>
        </p:spPr>
        <p:txBody>
          <a:bodyPr>
            <a:normAutofit/>
          </a:bodyPr>
          <a:lstStyle/>
          <a:p>
            <a:pPr algn="l"/>
            <a:r>
              <a:rPr lang="en-US" b="1" i="0" dirty="0">
                <a:effectLst/>
                <a:latin typeface="Inter"/>
              </a:rPr>
              <a:t>Advantages of the Ombudsman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ED163-8AFD-2AC6-80BF-6DA4B180C8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739" y="1537252"/>
            <a:ext cx="9112400" cy="4512692"/>
          </a:xfrm>
        </p:spPr>
        <p:txBody>
          <a:bodyPr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en-US" b="1" i="0" dirty="0">
                <a:effectLst/>
                <a:latin typeface="Inter"/>
              </a:rPr>
              <a:t>Accessibility (</a:t>
            </a:r>
            <a:r>
              <a:rPr lang="ar-IQ" b="1" i="0" dirty="0">
                <a:effectLst/>
                <a:latin typeface="Inter"/>
              </a:rPr>
              <a:t>سهولة الوصول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)Provides an easy and informal way for citizens to file complaints.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effectLst/>
                <a:latin typeface="Inter"/>
              </a:rPr>
              <a:t>Independence (</a:t>
            </a:r>
            <a:r>
              <a:rPr lang="ar-IQ" b="1" i="0" dirty="0">
                <a:effectLst/>
                <a:latin typeface="Inter"/>
              </a:rPr>
              <a:t>الاستقلالية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)Operates independently of the government, ensuring impartiality.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effectLst/>
                <a:latin typeface="Inter"/>
              </a:rPr>
              <a:t>Cost-Effective ( </a:t>
            </a:r>
            <a:r>
              <a:rPr lang="ar-IQ" b="1" i="0" dirty="0">
                <a:effectLst/>
                <a:latin typeface="Inter"/>
              </a:rPr>
              <a:t>فعالية التكلفة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)Less expensive than going to court.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effectLst/>
                <a:latin typeface="Inter"/>
              </a:rPr>
              <a:t>Speed (</a:t>
            </a:r>
            <a:r>
              <a:rPr lang="ar-IQ" b="1" i="0" dirty="0">
                <a:effectLst/>
                <a:latin typeface="Inter"/>
              </a:rPr>
              <a:t>السرعة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)Resolves complaints faster than judicial processes.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126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CD5DE-A1CD-2CC9-5C76-8589CD2C3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0904" y="619332"/>
            <a:ext cx="12311269" cy="1325563"/>
          </a:xfrm>
        </p:spPr>
        <p:txBody>
          <a:bodyPr>
            <a:normAutofit/>
          </a:bodyPr>
          <a:lstStyle/>
          <a:p>
            <a:pPr algn="l"/>
            <a:r>
              <a:rPr lang="en-US" sz="4000" b="1" i="0" dirty="0">
                <a:effectLst/>
                <a:latin typeface="Inter"/>
              </a:rPr>
              <a:t>Challenges Facing the Ombudsman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5161F-FD19-5AA7-AB8F-8715B4786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1722" y="1550504"/>
            <a:ext cx="9218417" cy="449944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b="1" i="0" dirty="0">
                <a:effectLst/>
                <a:latin typeface="Inter"/>
              </a:rPr>
              <a:t> Limited Powers (</a:t>
            </a:r>
            <a:r>
              <a:rPr lang="ar-IQ" b="1" i="0" dirty="0">
                <a:effectLst/>
                <a:latin typeface="Inter"/>
              </a:rPr>
              <a:t>صلاحيات محدودة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)The ombudsman can only recommend solutions, not enforce them.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effectLst/>
                <a:latin typeface="Inter"/>
              </a:rPr>
              <a:t>Lack of Awareness ( </a:t>
            </a:r>
            <a:r>
              <a:rPr lang="ar-IQ" b="1" i="0" dirty="0">
                <a:effectLst/>
                <a:latin typeface="Inter"/>
              </a:rPr>
              <a:t>نقص الوعي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)Many citizens are unaware of the ombudsman’s role.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effectLst/>
                <a:latin typeface="Inter"/>
              </a:rPr>
              <a:t>Resource Constraints (</a:t>
            </a:r>
            <a:r>
              <a:rPr lang="ar-IQ" b="1" i="0" dirty="0">
                <a:effectLst/>
                <a:latin typeface="Inter"/>
              </a:rPr>
              <a:t>قلة الموارد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)Limited funding and staff can hinder effectiveness.</a:t>
            </a:r>
          </a:p>
          <a:p>
            <a:pPr algn="l">
              <a:buFont typeface="+mj-lt"/>
              <a:buAutoNum type="arabicPeriod"/>
            </a:pPr>
            <a:r>
              <a:rPr lang="en-US" b="1" i="0" dirty="0">
                <a:effectLst/>
                <a:latin typeface="Inter"/>
              </a:rPr>
              <a:t>Bureaucratic Resistance ( </a:t>
            </a:r>
            <a:r>
              <a:rPr lang="ar-IQ" b="1" i="0" dirty="0">
                <a:effectLst/>
                <a:latin typeface="Inter"/>
              </a:rPr>
              <a:t>مقاومة بيروقراطية</a:t>
            </a:r>
            <a:r>
              <a:rPr lang="ar-IQ" b="0" i="0" dirty="0">
                <a:effectLst/>
                <a:latin typeface="Inter"/>
              </a:rPr>
              <a:t> </a:t>
            </a:r>
            <a:r>
              <a:rPr lang="en-US" b="0" i="0" dirty="0">
                <a:effectLst/>
                <a:latin typeface="Inter"/>
              </a:rPr>
              <a:t> )Public authorities may resist cooperating with the ombudsman.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716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490BA-6186-AFEE-064F-D33048D9A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818" y="477078"/>
            <a:ext cx="8635322" cy="1408207"/>
          </a:xfrm>
        </p:spPr>
        <p:txBody>
          <a:bodyPr/>
          <a:lstStyle/>
          <a:p>
            <a:pPr algn="l"/>
            <a:r>
              <a:rPr lang="en-US" b="1" i="0" dirty="0">
                <a:effectLst/>
                <a:latin typeface="Inter"/>
              </a:rPr>
              <a:t>Summary of Lecture 9: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C0898-CC18-433A-8F6C-D45F753FDF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1860" y="1417983"/>
            <a:ext cx="8948279" cy="4631961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Administrative Justice</a:t>
            </a:r>
            <a:r>
              <a:rPr lang="en-US" b="0" i="0" dirty="0">
                <a:effectLst/>
                <a:latin typeface="Inter"/>
              </a:rPr>
              <a:t> ensures fairness and legality in public administration through systems like administrative courts and judicial review.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The Ombudsman</a:t>
            </a:r>
            <a:r>
              <a:rPr lang="en-US" b="0" i="0" dirty="0">
                <a:effectLst/>
                <a:latin typeface="Inter"/>
              </a:rPr>
              <a:t> is an independent body that investigates complaints, recommends solutions, and promotes transparency.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Advantages</a:t>
            </a:r>
            <a:r>
              <a:rPr lang="en-US" b="0" i="0" dirty="0">
                <a:effectLst/>
                <a:latin typeface="Inter"/>
              </a:rPr>
              <a:t> of the ombudsman system include accessibility, independence, cost-effectiveness, and speed.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  <a:latin typeface="Inter"/>
              </a:rPr>
              <a:t>Challenges</a:t>
            </a:r>
            <a:r>
              <a:rPr lang="en-US" b="0" i="0" dirty="0">
                <a:effectLst/>
                <a:latin typeface="Inter"/>
              </a:rPr>
              <a:t> include limited powers, lack of awareness, resource constraints, and bureaucratic resistance.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293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1A7AF-CE4E-1B35-5B2F-ADC2A3F34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285" y="212034"/>
            <a:ext cx="7958331" cy="1077229"/>
          </a:xfrm>
        </p:spPr>
        <p:txBody>
          <a:bodyPr>
            <a:normAutofit fontScale="90000"/>
          </a:bodyPr>
          <a:lstStyle/>
          <a:p>
            <a:r>
              <a:rPr lang="en-US" b="1" i="0" dirty="0">
                <a:effectLst/>
                <a:latin typeface="Inter"/>
              </a:rPr>
              <a:t>Glossary of Key Terms (</a:t>
            </a:r>
            <a:r>
              <a:rPr lang="ar-IQ" b="1" i="0" dirty="0">
                <a:effectLst/>
                <a:latin typeface="Inter"/>
              </a:rPr>
              <a:t>مصطلحات أساسية</a:t>
            </a:r>
            <a:r>
              <a:rPr lang="en-US" b="1" dirty="0">
                <a:latin typeface="Inter"/>
              </a:rPr>
              <a:t>)</a:t>
            </a:r>
            <a:br>
              <a:rPr lang="ar-IQ" b="1" i="0" dirty="0">
                <a:effectLst/>
                <a:latin typeface="Inter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C3C45-F0B4-3CB0-59FA-343BD68A4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8469" y="752061"/>
            <a:ext cx="12788348" cy="6105939"/>
          </a:xfrm>
        </p:spPr>
        <p:txBody>
          <a:bodyPr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en-US" sz="1400" b="1" i="0" dirty="0">
                <a:effectLst/>
                <a:latin typeface="Inter"/>
              </a:rPr>
              <a:t>Administrative Justice (</a:t>
            </a:r>
            <a:r>
              <a:rPr lang="ar-IQ" sz="1400" b="1" i="0" dirty="0">
                <a:effectLst/>
                <a:latin typeface="Inter"/>
              </a:rPr>
              <a:t>العدالة الإدارية</a:t>
            </a:r>
            <a:r>
              <a:rPr lang="ar-IQ" sz="1400" b="0" i="0" dirty="0">
                <a:effectLst/>
                <a:latin typeface="Inter"/>
              </a:rPr>
              <a:t> </a:t>
            </a:r>
            <a:r>
              <a:rPr lang="en-US" sz="1400" b="0" i="0" dirty="0">
                <a:effectLst/>
                <a:latin typeface="Inter"/>
              </a:rPr>
              <a:t> )System for ensuring fairness in public administration.</a:t>
            </a: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effectLst/>
                <a:latin typeface="Inter"/>
              </a:rPr>
              <a:t>Protect Individual Rights (</a:t>
            </a:r>
            <a:r>
              <a:rPr lang="ar-IQ" sz="1400" b="1" i="0" dirty="0">
                <a:effectLst/>
                <a:latin typeface="Inter"/>
              </a:rPr>
              <a:t>حماية حقوق الأفراد</a:t>
            </a:r>
            <a:r>
              <a:rPr lang="ar-IQ" sz="1400" b="0" i="0" dirty="0">
                <a:effectLst/>
                <a:latin typeface="Inter"/>
              </a:rPr>
              <a:t> </a:t>
            </a:r>
            <a:r>
              <a:rPr lang="en-US" sz="1400" b="0" i="0" dirty="0">
                <a:effectLst/>
                <a:latin typeface="Inter"/>
              </a:rPr>
              <a:t> )Ensuring citizens are treated fairly.</a:t>
            </a: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effectLst/>
                <a:latin typeface="Inter"/>
              </a:rPr>
              <a:t>Accountability (</a:t>
            </a:r>
            <a:r>
              <a:rPr lang="ar-IQ" sz="1400" b="1" i="0" dirty="0">
                <a:effectLst/>
                <a:latin typeface="Inter"/>
              </a:rPr>
              <a:t>المساءلة</a:t>
            </a:r>
            <a:r>
              <a:rPr lang="ar-IQ" sz="1400" b="0" i="0" dirty="0">
                <a:effectLst/>
                <a:latin typeface="Inter"/>
              </a:rPr>
              <a:t> </a:t>
            </a:r>
            <a:r>
              <a:rPr lang="en-US" sz="1400" b="0" i="0" dirty="0">
                <a:effectLst/>
                <a:latin typeface="Inter"/>
              </a:rPr>
              <a:t> )Responsibility for actions and decisions.</a:t>
            </a: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effectLst/>
                <a:latin typeface="Inter"/>
              </a:rPr>
              <a:t>Good Governance (</a:t>
            </a:r>
            <a:r>
              <a:rPr lang="ar-IQ" sz="1400" b="1" i="0" dirty="0">
                <a:effectLst/>
                <a:latin typeface="Inter"/>
              </a:rPr>
              <a:t>الحكم الرشيد</a:t>
            </a:r>
            <a:r>
              <a:rPr lang="ar-IQ" sz="1400" b="0" i="0" dirty="0">
                <a:effectLst/>
                <a:latin typeface="Inter"/>
              </a:rPr>
              <a:t> </a:t>
            </a:r>
            <a:r>
              <a:rPr lang="en-US" sz="1400" b="0" i="0" dirty="0">
                <a:effectLst/>
                <a:latin typeface="Inter"/>
              </a:rPr>
              <a:t> )Transparent and efficient public administration.</a:t>
            </a: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effectLst/>
                <a:latin typeface="Inter"/>
              </a:rPr>
              <a:t>Administrative Courts ( </a:t>
            </a:r>
            <a:r>
              <a:rPr lang="ar-IQ" sz="1400" b="1" i="0" dirty="0">
                <a:effectLst/>
                <a:latin typeface="Inter"/>
              </a:rPr>
              <a:t>المحاكم الإدارية</a:t>
            </a:r>
            <a:r>
              <a:rPr lang="ar-IQ" sz="1400" b="0" i="0" dirty="0">
                <a:effectLst/>
                <a:latin typeface="Inter"/>
              </a:rPr>
              <a:t> </a:t>
            </a:r>
            <a:r>
              <a:rPr lang="en-US" sz="1400" b="0" i="0" dirty="0">
                <a:effectLst/>
                <a:latin typeface="Inter"/>
              </a:rPr>
              <a:t> )Courts specializing in disputes involving public authorities.</a:t>
            </a: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effectLst/>
                <a:latin typeface="Inter"/>
              </a:rPr>
              <a:t>Judicial Review ( </a:t>
            </a:r>
            <a:r>
              <a:rPr lang="ar-IQ" sz="1400" b="1" i="0" dirty="0">
                <a:effectLst/>
                <a:latin typeface="Inter"/>
              </a:rPr>
              <a:t>المراجعة القضائية</a:t>
            </a:r>
            <a:r>
              <a:rPr lang="ar-IQ" sz="1400" b="0" i="0" dirty="0">
                <a:effectLst/>
                <a:latin typeface="Inter"/>
              </a:rPr>
              <a:t> </a:t>
            </a:r>
            <a:r>
              <a:rPr lang="en-US" sz="1400" b="0" i="0" dirty="0">
                <a:effectLst/>
                <a:latin typeface="Inter"/>
              </a:rPr>
              <a:t> )Examination of the legality of administrative decisions.</a:t>
            </a: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effectLst/>
                <a:latin typeface="Inter"/>
              </a:rPr>
              <a:t>Ombudsman (</a:t>
            </a:r>
            <a:r>
              <a:rPr lang="ar-IQ" sz="1400" b="1" i="0" dirty="0">
                <a:effectLst/>
                <a:latin typeface="Inter"/>
              </a:rPr>
              <a:t>أمين المظالم</a:t>
            </a:r>
            <a:r>
              <a:rPr lang="ar-IQ" sz="1400" b="0" i="0" dirty="0">
                <a:effectLst/>
                <a:latin typeface="Inter"/>
              </a:rPr>
              <a:t> </a:t>
            </a:r>
            <a:r>
              <a:rPr lang="en-US" sz="1400" b="0" i="0" dirty="0">
                <a:effectLst/>
                <a:latin typeface="Inter"/>
              </a:rPr>
              <a:t> )Independent official investigating complaints against public authorities.</a:t>
            </a: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effectLst/>
                <a:latin typeface="Inter"/>
              </a:rPr>
              <a:t>Investigate Complaints (</a:t>
            </a:r>
            <a:r>
              <a:rPr lang="ar-IQ" sz="1400" b="1" i="0" dirty="0">
                <a:effectLst/>
                <a:latin typeface="Inter"/>
              </a:rPr>
              <a:t>تحقيق الشكاوى</a:t>
            </a:r>
            <a:r>
              <a:rPr lang="ar-IQ" sz="1400" b="0" i="0" dirty="0">
                <a:effectLst/>
                <a:latin typeface="Inter"/>
              </a:rPr>
              <a:t> </a:t>
            </a:r>
            <a:r>
              <a:rPr lang="en-US" sz="1400" b="0" i="0" dirty="0">
                <a:effectLst/>
                <a:latin typeface="Inter"/>
              </a:rPr>
              <a:t> )Examining grievances against public authorities.</a:t>
            </a: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effectLst/>
                <a:latin typeface="Inter"/>
              </a:rPr>
              <a:t>Recommend Solutions (</a:t>
            </a:r>
            <a:r>
              <a:rPr lang="ar-IQ" sz="1400" b="1" i="0" dirty="0">
                <a:effectLst/>
                <a:latin typeface="Inter"/>
              </a:rPr>
              <a:t>تقديم توصيات</a:t>
            </a:r>
            <a:r>
              <a:rPr lang="ar-IQ" sz="1400" b="0" i="0" dirty="0">
                <a:effectLst/>
                <a:latin typeface="Inter"/>
              </a:rPr>
              <a:t> </a:t>
            </a:r>
            <a:r>
              <a:rPr lang="en-US" sz="1400" b="0" i="0" dirty="0">
                <a:effectLst/>
                <a:latin typeface="Inter"/>
              </a:rPr>
              <a:t> )Proposing remedies for administrative injustices.</a:t>
            </a: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effectLst/>
                <a:latin typeface="Inter"/>
              </a:rPr>
              <a:t>Transparency (</a:t>
            </a:r>
            <a:r>
              <a:rPr lang="ar-IQ" sz="1400" b="1" i="0" dirty="0">
                <a:effectLst/>
                <a:latin typeface="Inter"/>
              </a:rPr>
              <a:t>الشفافية</a:t>
            </a:r>
            <a:r>
              <a:rPr lang="ar-IQ" sz="1400" b="0" i="0" dirty="0">
                <a:effectLst/>
                <a:latin typeface="Inter"/>
              </a:rPr>
              <a:t> </a:t>
            </a:r>
            <a:r>
              <a:rPr lang="en-US" sz="1400" b="0" i="0" dirty="0">
                <a:effectLst/>
                <a:latin typeface="Inter"/>
              </a:rPr>
              <a:t> )Openness in decision-making and actions.</a:t>
            </a: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effectLst/>
                <a:latin typeface="Inter"/>
              </a:rPr>
              <a:t>Accessibility ( </a:t>
            </a:r>
            <a:r>
              <a:rPr lang="ar-IQ" sz="1400" b="1" i="0" dirty="0">
                <a:effectLst/>
                <a:latin typeface="Inter"/>
              </a:rPr>
              <a:t>سهولة الوصول</a:t>
            </a:r>
            <a:r>
              <a:rPr lang="ar-IQ" sz="1400" b="0" i="0" dirty="0">
                <a:effectLst/>
                <a:latin typeface="Inter"/>
              </a:rPr>
              <a:t> </a:t>
            </a:r>
            <a:r>
              <a:rPr lang="en-US" sz="1400" b="0" i="0" dirty="0">
                <a:effectLst/>
                <a:latin typeface="Inter"/>
              </a:rPr>
              <a:t> )Easy and informal complaint filing process.</a:t>
            </a: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effectLst/>
                <a:latin typeface="Inter"/>
              </a:rPr>
              <a:t>Independence (</a:t>
            </a:r>
            <a:r>
              <a:rPr lang="ar-IQ" sz="1400" b="1" i="0" dirty="0">
                <a:effectLst/>
                <a:latin typeface="Inter"/>
              </a:rPr>
              <a:t>الاستقلالية</a:t>
            </a:r>
            <a:r>
              <a:rPr lang="ar-IQ" sz="1400" b="0" i="0" dirty="0">
                <a:effectLst/>
                <a:latin typeface="Inter"/>
              </a:rPr>
              <a:t> </a:t>
            </a:r>
            <a:r>
              <a:rPr lang="en-US" sz="1400" b="0" i="0" dirty="0">
                <a:effectLst/>
                <a:latin typeface="Inter"/>
              </a:rPr>
              <a:t> )Operating without government influence.</a:t>
            </a: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effectLst/>
                <a:latin typeface="Inter"/>
              </a:rPr>
              <a:t>Cost-Effective ( </a:t>
            </a:r>
            <a:r>
              <a:rPr lang="ar-IQ" sz="1400" b="1" i="0" dirty="0">
                <a:effectLst/>
                <a:latin typeface="Inter"/>
              </a:rPr>
              <a:t>فعالية التكلفة</a:t>
            </a:r>
            <a:r>
              <a:rPr lang="ar-IQ" sz="1400" b="0" i="0" dirty="0">
                <a:effectLst/>
                <a:latin typeface="Inter"/>
              </a:rPr>
              <a:t> </a:t>
            </a:r>
            <a:r>
              <a:rPr lang="en-US" sz="1400" b="0" i="0" dirty="0">
                <a:effectLst/>
                <a:latin typeface="Inter"/>
              </a:rPr>
              <a:t> )Less expensive than judicial processes.</a:t>
            </a: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effectLst/>
                <a:latin typeface="Inter"/>
              </a:rPr>
              <a:t>Limited Powers ( </a:t>
            </a:r>
            <a:r>
              <a:rPr lang="ar-IQ" sz="1400" b="1" i="0" dirty="0">
                <a:effectLst/>
                <a:latin typeface="Inter"/>
              </a:rPr>
              <a:t>صلاحيات محدودة</a:t>
            </a:r>
            <a:r>
              <a:rPr lang="ar-IQ" sz="1400" b="0" i="0" dirty="0">
                <a:effectLst/>
                <a:latin typeface="Inter"/>
              </a:rPr>
              <a:t> </a:t>
            </a:r>
            <a:r>
              <a:rPr lang="en-US" sz="1400" b="0" i="0" dirty="0">
                <a:effectLst/>
                <a:latin typeface="Inter"/>
              </a:rPr>
              <a:t> )Ability to recommend but not enforce solutions.</a:t>
            </a: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effectLst/>
                <a:latin typeface="Inter"/>
              </a:rPr>
              <a:t>Resource Constraints (  </a:t>
            </a:r>
            <a:r>
              <a:rPr lang="ar-IQ" sz="1400" b="1" i="0" dirty="0">
                <a:effectLst/>
                <a:latin typeface="Inter"/>
              </a:rPr>
              <a:t>قلة الموارد</a:t>
            </a:r>
            <a:r>
              <a:rPr lang="ar-IQ" sz="1400" b="0" i="0" dirty="0">
                <a:effectLst/>
                <a:latin typeface="Inter"/>
              </a:rPr>
              <a:t> </a:t>
            </a:r>
            <a:r>
              <a:rPr lang="en-US" sz="1400" b="0" i="0" dirty="0">
                <a:effectLst/>
                <a:latin typeface="Inter"/>
              </a:rPr>
              <a:t> )Limited funding and staff.</a:t>
            </a:r>
          </a:p>
          <a:p>
            <a:pPr algn="l">
              <a:buFont typeface="+mj-lt"/>
              <a:buAutoNum type="arabicPeriod"/>
            </a:pPr>
            <a:r>
              <a:rPr lang="en-US" sz="1400" b="1" i="0" dirty="0">
                <a:effectLst/>
                <a:latin typeface="Inter"/>
              </a:rPr>
              <a:t>Bureaucratic Resistance ( </a:t>
            </a:r>
            <a:r>
              <a:rPr lang="ar-IQ" sz="1400" b="1" i="0" dirty="0">
                <a:effectLst/>
                <a:latin typeface="Inter"/>
              </a:rPr>
              <a:t>مقاومة بيروقراطية</a:t>
            </a:r>
            <a:r>
              <a:rPr lang="ar-IQ" sz="1400" b="0" i="0" dirty="0">
                <a:effectLst/>
                <a:latin typeface="Inter"/>
              </a:rPr>
              <a:t> </a:t>
            </a:r>
            <a:r>
              <a:rPr lang="en-US" sz="1400" b="0" i="0" dirty="0">
                <a:effectLst/>
                <a:latin typeface="Inter"/>
              </a:rPr>
              <a:t> )Resistance from public </a:t>
            </a:r>
            <a:r>
              <a:rPr lang="en-US" sz="1400" b="0" i="0" dirty="0" err="1">
                <a:effectLst/>
                <a:latin typeface="Inter"/>
              </a:rPr>
              <a:t>authoritie</a:t>
            </a:r>
            <a:endParaRPr lang="en-US" sz="1400" b="0" i="0" dirty="0">
              <a:effectLst/>
              <a:latin typeface="Inter"/>
            </a:endParaRPr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51998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4CD99-F0EC-1B66-CBC5-09AB4E9CE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913" y="1616766"/>
            <a:ext cx="10515600" cy="1692965"/>
          </a:xfrm>
        </p:spPr>
        <p:txBody>
          <a:bodyPr>
            <a:normAutofit/>
          </a:bodyPr>
          <a:lstStyle/>
          <a:p>
            <a:pPr algn="ctr"/>
            <a:r>
              <a:rPr lang="en-US" sz="9600" dirty="0"/>
              <a:t>The End </a:t>
            </a:r>
          </a:p>
        </p:txBody>
      </p:sp>
    </p:spTree>
    <p:extLst>
      <p:ext uri="{BB962C8B-B14F-4D97-AF65-F5344CB8AC3E}">
        <p14:creationId xmlns:p14="http://schemas.microsoft.com/office/powerpoint/2010/main" val="18399832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114</TotalTime>
  <Words>636</Words>
  <Application>Microsoft Office PowerPoint</Application>
  <PresentationFormat>Widescreen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Inter</vt:lpstr>
      <vt:lpstr>Times New Roman</vt:lpstr>
      <vt:lpstr>Tw Cen MT</vt:lpstr>
      <vt:lpstr>Circuit</vt:lpstr>
      <vt:lpstr>University of Nahrain</vt:lpstr>
      <vt:lpstr>Lecture 9: Administrative Justice and the Role of Ombudsman </vt:lpstr>
      <vt:lpstr>The Role of Ombudsman دور أمين المظالم))</vt:lpstr>
      <vt:lpstr>Advantages of the Ombudsman System</vt:lpstr>
      <vt:lpstr>Challenges Facing the Ombudsman System</vt:lpstr>
      <vt:lpstr>Summary of Lecture 9:</vt:lpstr>
      <vt:lpstr>Glossary of Key Terms (مصطلحات أساسية) </vt:lpstr>
      <vt:lpstr>The End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Al-Amal University College</dc:title>
  <dc:creator>abraham</dc:creator>
  <cp:lastModifiedBy>abraham</cp:lastModifiedBy>
  <cp:revision>18</cp:revision>
  <dcterms:created xsi:type="dcterms:W3CDTF">2025-03-13T18:55:52Z</dcterms:created>
  <dcterms:modified xsi:type="dcterms:W3CDTF">2025-10-31T08:49:16Z</dcterms:modified>
</cp:coreProperties>
</file>