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2"/>
  </p:notesMasterIdLst>
  <p:sldIdLst>
    <p:sldId id="256" r:id="rId2"/>
    <p:sldId id="257" r:id="rId3"/>
    <p:sldId id="258" r:id="rId4"/>
    <p:sldId id="259" r:id="rId5"/>
    <p:sldId id="260" r:id="rId6"/>
    <p:sldId id="264" r:id="rId7"/>
    <p:sldId id="261" r:id="rId8"/>
    <p:sldId id="263" r:id="rId9"/>
    <p:sldId id="262"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46" autoAdjust="0"/>
  </p:normalViewPr>
  <p:slideViewPr>
    <p:cSldViewPr>
      <p:cViewPr varScale="1">
        <p:scale>
          <a:sx n="64" d="100"/>
          <a:sy n="64" d="100"/>
        </p:scale>
        <p:origin x="1660" y="44"/>
      </p:cViewPr>
      <p:guideLst>
        <p:guide orient="horz" pos="2160"/>
        <p:guide pos="2880"/>
      </p:guideLst>
    </p:cSldViewPr>
  </p:slideViewPr>
  <p:outlineViewPr>
    <p:cViewPr>
      <p:scale>
        <a:sx n="33" d="100"/>
        <a:sy n="33" d="100"/>
      </p:scale>
      <p:origin x="0" y="45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16E481-8A92-4FB4-A6F4-298B1105FB79}" type="datetimeFigureOut">
              <a:rPr lang="en-US" smtClean="0"/>
              <a:t>2/21/2026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2CAD4-0691-48E8-9F5F-6867187D56FE}" type="slidenum">
              <a:rPr lang="en-US" smtClean="0"/>
              <a:t>‹#›</a:t>
            </a:fld>
            <a:endParaRPr lang="en-US"/>
          </a:p>
        </p:txBody>
      </p:sp>
    </p:spTree>
    <p:extLst>
      <p:ext uri="{BB962C8B-B14F-4D97-AF65-F5344CB8AC3E}">
        <p14:creationId xmlns:p14="http://schemas.microsoft.com/office/powerpoint/2010/main" val="2882733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CC89C52-3222-4E66-827A-103A5CF3439C}" type="datetime1">
              <a:rPr lang="en-US" smtClean="0"/>
              <a:t>2/21/2026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A0B935BC-E67C-439E-8788-431D28A224C1}"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ED6F2F-39C7-41C0-9997-3921B1B6527A}" type="datetime1">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935BC-E67C-439E-8788-431D28A224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99DD7A6-95D5-43E4-BDC1-CBC40ACE4C46}" type="datetime1">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935BC-E67C-439E-8788-431D28A224C1}"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501B6A7C-D560-4ED1-8407-2E1233156206}" type="datetime1">
              <a:rPr lang="en-US" smtClean="0"/>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935BC-E67C-439E-8788-431D28A224C1}"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41D8D83E-5D74-485E-BD00-5D964C5CF9AD}" type="datetime1">
              <a:rPr lang="en-US" smtClean="0"/>
              <a:t>2/21/2026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A0B935BC-E67C-439E-8788-431D28A224C1}"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E4B8C1D-346F-4036-B2E1-D9DD750EB131}" type="datetime1">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935BC-E67C-439E-8788-431D28A224C1}"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DF2E4636-13F7-461E-BD5A-83D56B763BA0}" type="datetime1">
              <a:rPr lang="en-US" smtClean="0"/>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B935BC-E67C-439E-8788-431D28A224C1}"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14640CB-4F76-4A7F-968C-FE04288AF1D7}" type="datetime1">
              <a:rPr lang="en-US" smtClean="0"/>
              <a:t>2/21/2026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B935BC-E67C-439E-8788-431D28A224C1}"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C06511-7A63-4B7B-8108-2A8ADD939542}" type="datetime1">
              <a:rPr lang="en-US" smtClean="0"/>
              <a:t>2/21/2026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B935BC-E67C-439E-8788-431D28A224C1}"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B32EB2A-CA41-4B31-88C1-F3B0DD2C1254}" type="datetime1">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935BC-E67C-439E-8788-431D28A224C1}"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71D301A-9AF9-4A5E-AE23-B711424B2066}" type="datetime1">
              <a:rPr lang="en-US" smtClean="0"/>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935BC-E67C-439E-8788-431D28A224C1}"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3C0620D-95C1-4F4B-8361-4069644F6D6F}" type="datetime1">
              <a:rPr lang="en-US" smtClean="0"/>
              <a:t>2/21/2026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0B935BC-E67C-439E-8788-431D28A224C1}"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96752"/>
            <a:ext cx="7772400" cy="940086"/>
          </a:xfrm>
        </p:spPr>
        <p:txBody>
          <a:bodyPr>
            <a:normAutofit fontScale="90000"/>
          </a:bodyPr>
          <a:lstStyle/>
          <a:p>
            <a:pPr algn="ctr" rtl="1"/>
            <a:r>
              <a:rPr lang="ar-IQ" sz="6000" dirty="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التحديات التي تواجه الذكاء الاصطناعي</a:t>
            </a:r>
            <a:endParaRPr lang="en-US" sz="6000" dirty="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3" name="Subtitle 2"/>
          <p:cNvSpPr>
            <a:spLocks noGrp="1"/>
          </p:cNvSpPr>
          <p:nvPr>
            <p:ph type="subTitle" idx="1"/>
          </p:nvPr>
        </p:nvSpPr>
        <p:spPr>
          <a:xfrm>
            <a:off x="1259632" y="4077072"/>
            <a:ext cx="6858000" cy="533400"/>
          </a:xfrm>
        </p:spPr>
        <p:txBody>
          <a:bodyPr/>
          <a:lstStyle/>
          <a:p>
            <a:pPr rtl="1"/>
            <a:r>
              <a:rPr lang="ar-IQ" b="1" dirty="0"/>
              <a:t>الثاني حقوق \ المحاضرة الثالثة</a:t>
            </a:r>
            <a:endParaRPr lang="en-US" b="1" dirty="0"/>
          </a:p>
        </p:txBody>
      </p:sp>
      <p:sp>
        <p:nvSpPr>
          <p:cNvPr id="4" name="Slide Number Placeholder 3"/>
          <p:cNvSpPr>
            <a:spLocks noGrp="1"/>
          </p:cNvSpPr>
          <p:nvPr>
            <p:ph type="sldNum" sz="quarter" idx="12"/>
          </p:nvPr>
        </p:nvSpPr>
        <p:spPr/>
        <p:txBody>
          <a:bodyPr/>
          <a:lstStyle/>
          <a:p>
            <a:fld id="{A0B935BC-E67C-439E-8788-431D28A224C1}" type="slidenum">
              <a:rPr lang="en-US" smtClean="0"/>
              <a:t>1</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1" y="2276872"/>
            <a:ext cx="4896545" cy="3960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622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a:solidFill>
                  <a:srgbClr val="C00000"/>
                </a:solidFill>
              </a:rPr>
              <a:t>7. محدودية المعرفة بالذكاء الاصطناعي</a:t>
            </a:r>
            <a:endParaRPr lang="en-US" dirty="0">
              <a:solidFill>
                <a:srgbClr val="C00000"/>
              </a:solidFill>
            </a:endParaRPr>
          </a:p>
        </p:txBody>
      </p:sp>
      <p:sp>
        <p:nvSpPr>
          <p:cNvPr id="3" name="Slide Number Placeholder 2"/>
          <p:cNvSpPr>
            <a:spLocks noGrp="1"/>
          </p:cNvSpPr>
          <p:nvPr>
            <p:ph type="sldNum" sz="quarter" idx="12"/>
          </p:nvPr>
        </p:nvSpPr>
        <p:spPr/>
        <p:txBody>
          <a:bodyPr/>
          <a:lstStyle/>
          <a:p>
            <a:fld id="{A0B935BC-E67C-439E-8788-431D28A224C1}" type="slidenum">
              <a:rPr lang="en-US" smtClean="0"/>
              <a:t>10</a:t>
            </a:fld>
            <a:endParaRPr lang="en-US"/>
          </a:p>
        </p:txBody>
      </p:sp>
      <p:sp>
        <p:nvSpPr>
          <p:cNvPr id="4" name="Content Placeholder 3"/>
          <p:cNvSpPr>
            <a:spLocks noGrp="1"/>
          </p:cNvSpPr>
          <p:nvPr>
            <p:ph sz="quarter" idx="1"/>
          </p:nvPr>
        </p:nvSpPr>
        <p:spPr>
          <a:xfrm>
            <a:off x="1259632" y="1219200"/>
            <a:ext cx="7427168" cy="4937760"/>
          </a:xfrm>
        </p:spPr>
        <p:txBody>
          <a:bodyPr>
            <a:normAutofit/>
          </a:bodyPr>
          <a:lstStyle/>
          <a:p>
            <a:pPr algn="just" rtl="1"/>
            <a:endParaRPr lang="ar-IQ" dirty="0"/>
          </a:p>
          <a:p>
            <a:pPr algn="just" rtl="1"/>
            <a:r>
              <a:rPr lang="ar-IQ" dirty="0"/>
              <a:t>المعرفة المحدودة بين عامة السكان هي واحدة من القضايا الحاسمة التي تؤثر على اتخاذ القرارات المستنيرة والتبني والتنظيم.</a:t>
            </a:r>
          </a:p>
          <a:p>
            <a:pPr algn="just" rtl="1"/>
            <a:r>
              <a:rPr lang="ar-IQ" dirty="0"/>
              <a:t> تتضاعف المفاهيم الخاطئة والتفسيرات الخاطئة لقدرات الذكاء الاصطناعي وقيوده، مما يعوق استخدامه وتعزيزه بشكل مسؤول يجب وضع وتنفيذ تدابير فعالة لبرامج التعليم والتوعية العامة لضمان الفهم العام لمفاهيم الذكاء الاصطناعي وحالات الاستخدام والآثار المحتملة.</a:t>
            </a:r>
          </a:p>
          <a:p>
            <a:pPr algn="just" rtl="1"/>
            <a:r>
              <a:rPr lang="ar-IQ" dirty="0"/>
              <a:t>علاوة على ذلك، فإن تمكين الموارد وفرص التدريب التي يمكن الوصول إليها من شأنه أن يسمح للمستخدمين باستخدام تكنولوجيا الذكاء الاصطناعي بشكل أكثر فاعلية.</a:t>
            </a:r>
            <a:endParaRPr lang="en-US" dirty="0"/>
          </a:p>
        </p:txBody>
      </p:sp>
    </p:spTree>
    <p:extLst>
      <p:ext uri="{BB962C8B-B14F-4D97-AF65-F5344CB8AC3E}">
        <p14:creationId xmlns:p14="http://schemas.microsoft.com/office/powerpoint/2010/main" val="1856925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b="1" dirty="0">
                <a:solidFill>
                  <a:srgbClr val="C00000"/>
                </a:solidFill>
                <a:effectLst>
                  <a:outerShdw blurRad="38100" dist="38100" dir="2700000" algn="tl">
                    <a:srgbClr val="000000">
                      <a:alpha val="43137"/>
                    </a:srgbClr>
                  </a:outerShdw>
                </a:effectLst>
              </a:rPr>
              <a:t>1.القدرة الحاسوبية</a:t>
            </a:r>
            <a:endParaRPr lang="en-US" b="1"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A0B935BC-E67C-439E-8788-431D28A224C1}" type="slidenum">
              <a:rPr lang="en-US" smtClean="0"/>
              <a:t>2</a:t>
            </a:fld>
            <a:endParaRPr lang="en-US"/>
          </a:p>
        </p:txBody>
      </p:sp>
      <p:sp>
        <p:nvSpPr>
          <p:cNvPr id="3" name="Content Placeholder 2"/>
          <p:cNvSpPr>
            <a:spLocks noGrp="1"/>
          </p:cNvSpPr>
          <p:nvPr>
            <p:ph sz="quarter" idx="1"/>
          </p:nvPr>
        </p:nvSpPr>
        <p:spPr/>
        <p:txBody>
          <a:bodyPr>
            <a:normAutofit/>
          </a:bodyPr>
          <a:lstStyle/>
          <a:p>
            <a:pPr algn="just" rtl="1"/>
            <a:r>
              <a:rPr lang="ar-IQ" dirty="0"/>
              <a:t>تُعد كمية الطاقة المُستخدمة في خوارزميات الذكاء الاصطناعي، والتي تحتاج عادةً إلى الطاقة، عاملًا أساسيًا يجعل العديد من المطورين يبتعدون كل البُعد عن </a:t>
            </a:r>
            <a:r>
              <a:rPr lang="ar-IQ" dirty="0">
                <a:solidFill>
                  <a:srgbClr val="C00000"/>
                </a:solidFill>
              </a:rPr>
              <a:t>التعلم الآلي</a:t>
            </a:r>
            <a:r>
              <a:rPr lang="ar-IQ" dirty="0"/>
              <a:t>، </a:t>
            </a:r>
            <a:r>
              <a:rPr lang="ar-IQ" dirty="0">
                <a:solidFill>
                  <a:srgbClr val="C00000"/>
                </a:solidFill>
              </a:rPr>
              <a:t>والتعلم العميق</a:t>
            </a:r>
            <a:r>
              <a:rPr lang="ar-IQ" dirty="0"/>
              <a:t>، واللذين يُعادن الركنان الأساسيّان للذكاء الاصطناعي، ليس ذلك فحسب، بل يتطلبان معالجات ذات أعداد كبيرة من النوى، بالإضافة إلى وحدات معالجة الرسومات، من أجل العمل بمستوى عالٍ من الكفاءة.</a:t>
            </a:r>
          </a:p>
          <a:p>
            <a:pPr algn="just" rtl="1"/>
            <a:r>
              <a:rPr lang="ar-IQ" dirty="0"/>
              <a:t>أن الذكاء الاصطناعي يحتاج إلى </a:t>
            </a:r>
            <a:r>
              <a:rPr lang="ar-IQ" dirty="0">
                <a:solidFill>
                  <a:srgbClr val="C00000"/>
                </a:solidFill>
              </a:rPr>
              <a:t>قوة حاسوبية ضخمة جدًا، </a:t>
            </a:r>
            <a:r>
              <a:rPr lang="ar-IQ" dirty="0"/>
              <a:t>كما أن أجهزة الكمبيوتر العملاقة باهظة الثمن، وبالرغم من وجود الحوسبة السحابية، بالإضافة إلى أنظمة المعالجة المتوازية، حرص العاملون على تطوير أنظمة الذكاء الاصطناعي بشكل فعّال، ولكن من غير الممكن أن يتحمل الجميع ذلك، بسبب كميات البيانات الكبيرة، والخوارزميات المعقدة</a:t>
            </a:r>
            <a:endParaRPr lang="en-US" dirty="0"/>
          </a:p>
        </p:txBody>
      </p:sp>
    </p:spTree>
    <p:extLst>
      <p:ext uri="{BB962C8B-B14F-4D97-AF65-F5344CB8AC3E}">
        <p14:creationId xmlns:p14="http://schemas.microsoft.com/office/powerpoint/2010/main" val="3111879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rIns="0" bIns="0" anchor="b">
            <a:normAutofit/>
          </a:bodyPr>
          <a:lstStyle/>
          <a:p>
            <a:pPr algn="r" rtl="1"/>
            <a:r>
              <a:rPr lang="ar-IQ" b="1" dirty="0">
                <a:solidFill>
                  <a:srgbClr val="C00000"/>
                </a:solidFill>
                <a:effectLst>
                  <a:outerShdw blurRad="38100" dist="38100" dir="2700000" algn="tl">
                    <a:srgbClr val="000000">
                      <a:alpha val="43137"/>
                    </a:srgbClr>
                  </a:outerShdw>
                </a:effectLst>
              </a:rPr>
              <a:t>2. ضعف الثقة  </a:t>
            </a:r>
            <a:endParaRPr lang="en-US" b="1"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A0B935BC-E67C-439E-8788-431D28A224C1}" type="slidenum">
              <a:rPr lang="en-US" smtClean="0"/>
              <a:t>3</a:t>
            </a:fld>
            <a:endParaRPr lang="en-US"/>
          </a:p>
        </p:txBody>
      </p:sp>
      <p:sp>
        <p:nvSpPr>
          <p:cNvPr id="3" name="Content Placeholder 2"/>
          <p:cNvSpPr>
            <a:spLocks noGrp="1"/>
          </p:cNvSpPr>
          <p:nvPr>
            <p:ph sz="quarter" idx="1"/>
          </p:nvPr>
        </p:nvSpPr>
        <p:spPr/>
        <p:txBody>
          <a:bodyPr>
            <a:normAutofit/>
          </a:bodyPr>
          <a:lstStyle/>
          <a:p>
            <a:pPr algn="just" rtl="1"/>
            <a:r>
              <a:rPr lang="ar-IQ" dirty="0"/>
              <a:t>يعد النقص في الثقة من أهم التحديات الكبيرة التي تواجه الذكاء الاصطناعي، إذ إن الضعف في الثقة سيؤدي إلى خلق توتر وقلق حول كيفية العلم بالتوقعات المرجوة لنماذج التعلم العميق للمخرجات، بالإضافة إلى معرفة كيف تستطيع مجموعة مُحددة من المُدخلات أن تخلق حلولًا واضحة، لعدّة عناصر متنوعة من المشكلات، التي يُصعب حلّها من قبل الأشخاص العاديين.فهناك العديد من الأشخاص في مُختلف أنحاء العالم، لا يعرفون كيفية استخدام الذكاء الاصطناعي، بل إلى أبعد من ذلك لا يعرفون حتى وجوده، بالإضافة إلى عدم قدرتهم على معرفة كيفية دمج العناصر التي يستخدمونها بشكلٍ يومي؛ مثل الهواتف الذكية، وأجهزة التلفزيون الذكية، بالإضافة إلى الخدمات المصرفية، وحتى السيارات.</a:t>
            </a:r>
          </a:p>
        </p:txBody>
      </p:sp>
    </p:spTree>
    <p:extLst>
      <p:ext uri="{BB962C8B-B14F-4D97-AF65-F5344CB8AC3E}">
        <p14:creationId xmlns:p14="http://schemas.microsoft.com/office/powerpoint/2010/main" val="3339977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400"/>
            <a:ext cx="8229600" cy="1143000"/>
          </a:xfrm>
        </p:spPr>
        <p:txBody>
          <a:bodyPr vert="horz" lIns="0" rIns="0" bIns="0" anchor="b">
            <a:normAutofit/>
          </a:bodyPr>
          <a:lstStyle/>
          <a:p>
            <a:pPr algn="r" rtl="1"/>
            <a:r>
              <a:rPr lang="ar-IQ" b="1" dirty="0">
                <a:solidFill>
                  <a:srgbClr val="C00000"/>
                </a:solidFill>
                <a:effectLst>
                  <a:outerShdw blurRad="38100" dist="38100" dir="2700000" algn="tl">
                    <a:srgbClr val="000000">
                      <a:alpha val="43137"/>
                    </a:srgbClr>
                  </a:outerShdw>
                </a:effectLst>
              </a:rPr>
              <a:t>3. تعطّل البرامج </a:t>
            </a:r>
            <a:endParaRPr lang="en-US" b="1"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A0B935BC-E67C-439E-8788-431D28A224C1}" type="slidenum">
              <a:rPr lang="en-US" smtClean="0"/>
              <a:t>4</a:t>
            </a:fld>
            <a:endParaRPr lang="en-US"/>
          </a:p>
        </p:txBody>
      </p:sp>
      <p:sp>
        <p:nvSpPr>
          <p:cNvPr id="3" name="Content Placeholder 2"/>
          <p:cNvSpPr>
            <a:spLocks noGrp="1"/>
          </p:cNvSpPr>
          <p:nvPr>
            <p:ph sz="quarter" idx="1"/>
          </p:nvPr>
        </p:nvSpPr>
        <p:spPr>
          <a:xfrm>
            <a:off x="1835696" y="1196752"/>
            <a:ext cx="6851104" cy="4389120"/>
          </a:xfrm>
        </p:spPr>
        <p:txBody>
          <a:bodyPr>
            <a:normAutofit fontScale="92500" lnSpcReduction="10000"/>
          </a:bodyPr>
          <a:lstStyle/>
          <a:p>
            <a:pPr algn="just" rtl="1"/>
            <a:r>
              <a:rPr lang="ar-IQ" dirty="0"/>
              <a:t>يمثل العطل في برامج الذكاء الاصطناعي مخاطر كبيرة، بما في ذلك المخرجات الخاطئة أو فشل النظام أو الهجمات الإلكترونية.</a:t>
            </a:r>
          </a:p>
          <a:p>
            <a:pPr algn="just" rtl="1"/>
            <a:r>
              <a:rPr lang="ar-IQ" dirty="0"/>
              <a:t>يجب أن تكون ممارسات الاختبار وضمان الجودة صارمة في كل مرحلة من مراحل دورة حياة البرنامج للقضاء على هذه المخاطر.</a:t>
            </a:r>
          </a:p>
          <a:p>
            <a:pPr algn="just" rtl="1"/>
            <a:r>
              <a:rPr lang="ar-IQ" dirty="0"/>
              <a:t>بالإضافة إلى ذلك، يساعد تنفيذ آليات قوية لمعالجة الأخطاء وخطط الطوارئ في الحفاظ على آثار الأعطال صغيرة عند حدوثها.</a:t>
            </a:r>
          </a:p>
          <a:p>
            <a:pPr algn="just" rtl="1"/>
            <a:r>
              <a:rPr lang="ar-IQ" dirty="0"/>
              <a:t>تعتبر تحديثات البرامج وصيانتها المنتظمة مهمة أيضًا في منع العيوب المحتملة التي قد تسبب خللًا وظيفيًا.</a:t>
            </a:r>
          </a:p>
          <a:p>
            <a:pPr algn="just" rtl="1"/>
            <a:r>
              <a:rPr lang="ar-IQ" dirty="0"/>
              <a:t>بالإضافة إلى ذلك، يساعد إنشاء ثقافة تعزز مبادئ الشفافية والمساءلة في اكتشاف مشاكل البرامج وحلها بشكل أسرع، مما يساهم في موثوقية وسلامة أنظمة الذكاء الاصطناعي.</a:t>
            </a:r>
          </a:p>
          <a:p>
            <a:pPr algn="just" rtl="1"/>
            <a:endParaRPr lang="ar-IQ" dirty="0"/>
          </a:p>
          <a:p>
            <a:pPr marL="0" indent="0" algn="just" rtl="1">
              <a:buNone/>
            </a:pPr>
            <a:endParaRPr lang="ar-IQ" dirty="0"/>
          </a:p>
        </p:txBody>
      </p:sp>
    </p:spTree>
    <p:extLst>
      <p:ext uri="{BB962C8B-B14F-4D97-AF65-F5344CB8AC3E}">
        <p14:creationId xmlns:p14="http://schemas.microsoft.com/office/powerpoint/2010/main" val="741975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3408"/>
            <a:ext cx="8229600" cy="1143000"/>
          </a:xfrm>
        </p:spPr>
        <p:txBody>
          <a:bodyPr vert="horz" lIns="0" rIns="0" bIns="0" anchor="b">
            <a:normAutofit/>
          </a:bodyPr>
          <a:lstStyle/>
          <a:p>
            <a:pPr algn="r" rtl="1"/>
            <a:r>
              <a:rPr lang="ar-IQ" b="1" dirty="0">
                <a:solidFill>
                  <a:srgbClr val="C00000"/>
                </a:solidFill>
                <a:effectLst>
                  <a:outerShdw blurRad="38100" dist="38100" dir="2700000" algn="tl">
                    <a:srgbClr val="000000">
                      <a:alpha val="43137"/>
                    </a:srgbClr>
                  </a:outerShdw>
                </a:effectLst>
              </a:rPr>
              <a:t>4.   خصوصية البيانات وامنها</a:t>
            </a:r>
            <a:endParaRPr lang="en-US" b="1"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A0B935BC-E67C-439E-8788-431D28A224C1}" type="slidenum">
              <a:rPr lang="en-US" smtClean="0"/>
              <a:t>5</a:t>
            </a:fld>
            <a:endParaRPr lang="en-US"/>
          </a:p>
        </p:txBody>
      </p:sp>
      <p:sp>
        <p:nvSpPr>
          <p:cNvPr id="6" name="Content Placeholder 5"/>
          <p:cNvSpPr>
            <a:spLocks noGrp="1"/>
          </p:cNvSpPr>
          <p:nvPr>
            <p:ph sz="quarter" idx="1"/>
          </p:nvPr>
        </p:nvSpPr>
        <p:spPr>
          <a:xfrm>
            <a:off x="3131840" y="1052736"/>
            <a:ext cx="5554960" cy="5344616"/>
          </a:xfrm>
        </p:spPr>
        <p:txBody>
          <a:bodyPr>
            <a:normAutofit/>
          </a:bodyPr>
          <a:lstStyle/>
          <a:p>
            <a:pPr algn="just" rtl="1"/>
            <a:r>
              <a:rPr lang="ar-IQ" dirty="0"/>
              <a:t> الركن الأساسي الذي تقوم عليه جميع نماذج التعلم العميق والآلي هو </a:t>
            </a:r>
            <a:r>
              <a:rPr lang="ar-IQ" dirty="0">
                <a:solidFill>
                  <a:srgbClr val="C00000"/>
                </a:solidFill>
                <a:effectLst>
                  <a:outerShdw blurRad="38100" dist="38100" dir="2700000" algn="tl">
                    <a:srgbClr val="000000">
                      <a:alpha val="43137"/>
                    </a:srgbClr>
                  </a:outerShdw>
                </a:effectLst>
              </a:rPr>
              <a:t>مدى وجود البيانات والموارد لتدريبها، </a:t>
            </a:r>
            <a:r>
              <a:rPr lang="ar-IQ" dirty="0"/>
              <a:t>ويعود السبب في ذلك إلى أنّ هذه البيانات يتم ابتكارها من قبل ملايين المستخدمين في جميع أنحاء العالم، بحيث يوجد العديد من الفرص لاستعمال هذه البيانات لأغراض غير قانونية. لذلك سعت العديد من الشركات بالعمل المُبتكر للحد من هذه الحواجز بصورة كبيرة، حيث تقوم بتدريب البيانات على الأجهزة الذكية، </a:t>
            </a:r>
            <a:r>
              <a:rPr lang="ar-IQ" b="1" dirty="0">
                <a:solidFill>
                  <a:srgbClr val="C00000"/>
                </a:solidFill>
              </a:rPr>
              <a:t>وبالتالي لا يُمكن إرسالها مرة أخرى إلى الخوادم</a:t>
            </a:r>
            <a:r>
              <a:rPr lang="ar-IQ" dirty="0"/>
              <a:t>، </a:t>
            </a:r>
            <a:r>
              <a:rPr lang="ar-IQ" b="1" dirty="0">
                <a:solidFill>
                  <a:srgbClr val="C00000"/>
                </a:solidFill>
              </a:rPr>
              <a:t>لكن يُرسل النموذج المدرب فقط مرة أخرى إلى الشركة</a:t>
            </a:r>
          </a:p>
          <a:p>
            <a:pPr algn="r" rtl="1"/>
            <a:endParaRPr lang="ar-IQ"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52" y="1900808"/>
            <a:ext cx="3073524" cy="23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7073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A0B935BC-E67C-439E-8788-431D28A224C1}" type="slidenum">
              <a:rPr lang="en-US" smtClean="0"/>
              <a:t>6</a:t>
            </a:fld>
            <a:endParaRPr lang="en-US"/>
          </a:p>
        </p:txBody>
      </p:sp>
      <p:sp>
        <p:nvSpPr>
          <p:cNvPr id="4" name="Content Placeholder 3"/>
          <p:cNvSpPr>
            <a:spLocks noGrp="1"/>
          </p:cNvSpPr>
          <p:nvPr>
            <p:ph sz="quarter" idx="1"/>
          </p:nvPr>
        </p:nvSpPr>
        <p:spPr>
          <a:xfrm>
            <a:off x="4499992" y="1219200"/>
            <a:ext cx="4186807" cy="4937760"/>
          </a:xfrm>
        </p:spPr>
        <p:txBody>
          <a:bodyPr/>
          <a:lstStyle/>
          <a:p>
            <a:pPr algn="just" rtl="1"/>
            <a:r>
              <a:rPr lang="ar-IQ" dirty="0"/>
              <a:t>لتجنب التسريبات والاختراقات وسوء الاستخدام، يجب ضمان أمن البيانات وتوافرها وسلامتها. لذا يُعد بناء الثقة بين المستخدمين من خلال </a:t>
            </a:r>
            <a:r>
              <a:rPr lang="ar-IQ" dirty="0">
                <a:solidFill>
                  <a:srgbClr val="C00000"/>
                </a:solidFill>
              </a:rPr>
              <a:t>عمليات البيانات الشفافة وبروتوكولات التعامل مع البيانات الأخلاقية </a:t>
            </a:r>
            <a:r>
              <a:rPr lang="ar-IQ" dirty="0"/>
              <a:t>أمرًا بالغ الأهمية لثقة المستخدم في أنظمة الذكاء الاصطناعي والإدارة المسؤولة للبيانات.</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84784"/>
            <a:ext cx="3735859" cy="4239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7566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408"/>
            <a:ext cx="8229600" cy="1143000"/>
          </a:xfrm>
        </p:spPr>
        <p:txBody>
          <a:bodyPr vert="horz" lIns="0" rIns="0" bIns="0" anchor="b">
            <a:normAutofit/>
          </a:bodyPr>
          <a:lstStyle/>
          <a:p>
            <a:pPr algn="r" rtl="1"/>
            <a:r>
              <a:rPr lang="ar-IQ" b="1" dirty="0">
                <a:solidFill>
                  <a:srgbClr val="C00000"/>
                </a:solidFill>
                <a:effectLst>
                  <a:outerShdw blurRad="38100" dist="38100" dir="2700000" algn="tl">
                    <a:srgbClr val="000000">
                      <a:alpha val="43137"/>
                    </a:srgbClr>
                  </a:outerShdw>
                </a:effectLst>
              </a:rPr>
              <a:t>5.مشكلة التحيز </a:t>
            </a:r>
            <a:endParaRPr lang="en-US" b="1"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A0B935BC-E67C-439E-8788-431D28A224C1}" type="slidenum">
              <a:rPr lang="en-US" smtClean="0"/>
              <a:t>7</a:t>
            </a:fld>
            <a:endParaRPr lang="en-US"/>
          </a:p>
        </p:txBody>
      </p:sp>
      <p:sp>
        <p:nvSpPr>
          <p:cNvPr id="3" name="Content Placeholder 2"/>
          <p:cNvSpPr>
            <a:spLocks noGrp="1"/>
          </p:cNvSpPr>
          <p:nvPr>
            <p:ph sz="quarter" idx="1"/>
          </p:nvPr>
        </p:nvSpPr>
        <p:spPr>
          <a:xfrm>
            <a:off x="3347864" y="984096"/>
            <a:ext cx="5338936" cy="5541248"/>
          </a:xfrm>
        </p:spPr>
        <p:txBody>
          <a:bodyPr>
            <a:normAutofit fontScale="92500" lnSpcReduction="20000"/>
          </a:bodyPr>
          <a:lstStyle/>
          <a:p>
            <a:pPr algn="just" rtl="1"/>
            <a:r>
              <a:rPr lang="ar-IQ" dirty="0"/>
              <a:t>يشير مصطلح تحيز الذكاء الاصطناعي إلى اتجاه أدوات التكنولوجيا الجديدة لتقديم نتائج غير دقيقة </a:t>
            </a:r>
            <a:r>
              <a:rPr lang="ar-IQ" dirty="0">
                <a:solidFill>
                  <a:srgbClr val="C00000"/>
                </a:solidFill>
              </a:rPr>
              <a:t>بسبب التحيز إلى نتيجة ما على حساب نظيرتها الصحيحة أو الأقرب للصواب.</a:t>
            </a:r>
          </a:p>
          <a:p>
            <a:pPr marL="0" indent="0" algn="just" rtl="1">
              <a:buNone/>
            </a:pPr>
            <a:endParaRPr lang="ar-IQ" dirty="0"/>
          </a:p>
          <a:p>
            <a:pPr algn="just" rtl="1"/>
            <a:r>
              <a:rPr lang="ar-IQ" dirty="0"/>
              <a:t>تنتشر تلك الظاهرة بشكل عام في نماذج الذكاء الاصطناعي التي تم تدريبها على فئة معينة من البيانات، مع تجاهل فئة أخرى مضادة لها، ما قد يؤدي إلى افتراضات خاطئة لعملية التعلم الآلي.</a:t>
            </a:r>
          </a:p>
          <a:p>
            <a:pPr algn="just" rtl="1"/>
            <a:r>
              <a:rPr lang="ar-IQ" dirty="0"/>
              <a:t> </a:t>
            </a:r>
          </a:p>
          <a:p>
            <a:pPr algn="just" rtl="1"/>
            <a:endParaRPr lang="ar-IQ" dirty="0"/>
          </a:p>
          <a:p>
            <a:pPr algn="just" rtl="1"/>
            <a:r>
              <a:rPr lang="ar-IQ" dirty="0"/>
              <a:t>وقد يؤدي التحيز إلى إعطاء نتائج غير دقيقة للمطالبات النصية التي يقوم الأفراد بإدخالها، </a:t>
            </a:r>
            <a:r>
              <a:rPr lang="ar-IQ" dirty="0">
                <a:solidFill>
                  <a:srgbClr val="C00000"/>
                </a:solidFill>
              </a:rPr>
              <a:t>ومن المعلوم أن اتخاذ القرارات بناءً على معلومات غير دقيقة قد يؤدي إلى نتائج غير مقبولة.</a:t>
            </a:r>
          </a:p>
          <a:p>
            <a:pPr algn="just" rtl="1"/>
            <a:r>
              <a:rPr lang="ar-IQ" dirty="0">
                <a:solidFill>
                  <a:srgbClr val="C00000"/>
                </a:solidFill>
              </a:rPr>
              <a:t> </a:t>
            </a: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283" r="21081"/>
          <a:stretch/>
        </p:blipFill>
        <p:spPr bwMode="auto">
          <a:xfrm>
            <a:off x="0" y="1296144"/>
            <a:ext cx="3203848" cy="35730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5856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IQ" dirty="0">
                <a:solidFill>
                  <a:srgbClr val="C00000"/>
                </a:solidFill>
              </a:rPr>
              <a:t>لمعالجة مشكلة التحيز في اتخاذ القرار</a:t>
            </a:r>
            <a:endParaRPr lang="en-US" dirty="0">
              <a:solidFill>
                <a:srgbClr val="C00000"/>
              </a:solidFill>
            </a:endParaRPr>
          </a:p>
        </p:txBody>
      </p:sp>
      <p:sp>
        <p:nvSpPr>
          <p:cNvPr id="3" name="Slide Number Placeholder 2"/>
          <p:cNvSpPr>
            <a:spLocks noGrp="1"/>
          </p:cNvSpPr>
          <p:nvPr>
            <p:ph type="sldNum" sz="quarter" idx="12"/>
          </p:nvPr>
        </p:nvSpPr>
        <p:spPr/>
        <p:txBody>
          <a:bodyPr/>
          <a:lstStyle/>
          <a:p>
            <a:fld id="{A0B935BC-E67C-439E-8788-431D28A224C1}" type="slidenum">
              <a:rPr lang="en-US" smtClean="0"/>
              <a:t>8</a:t>
            </a:fld>
            <a:endParaRPr lang="en-US"/>
          </a:p>
        </p:txBody>
      </p:sp>
      <p:sp>
        <p:nvSpPr>
          <p:cNvPr id="4" name="Content Placeholder 3"/>
          <p:cNvSpPr>
            <a:spLocks noGrp="1"/>
          </p:cNvSpPr>
          <p:nvPr>
            <p:ph sz="quarter" idx="1"/>
          </p:nvPr>
        </p:nvSpPr>
        <p:spPr/>
        <p:txBody>
          <a:bodyPr>
            <a:normAutofit/>
          </a:bodyPr>
          <a:lstStyle/>
          <a:p>
            <a:pPr algn="r" rtl="1"/>
            <a:r>
              <a:rPr lang="ar-IQ" dirty="0"/>
              <a:t>يحتاج التخفيف من تحيز الذكاء الاصطناعي إلى </a:t>
            </a:r>
            <a:r>
              <a:rPr lang="ar-IQ" dirty="0">
                <a:solidFill>
                  <a:srgbClr val="C00000"/>
                </a:solidFill>
              </a:rPr>
              <a:t>نهج مدروس لاختيار البيانات وتقنيات المعالجة المسبقة وتصميم الخوارزمية لتقليل التحيز وتعزيز العدالة.</a:t>
            </a:r>
          </a:p>
          <a:p>
            <a:pPr algn="r" rtl="1"/>
            <a:endParaRPr lang="ar-IQ" dirty="0"/>
          </a:p>
          <a:p>
            <a:pPr algn="r" rtl="1"/>
            <a:r>
              <a:rPr lang="ar-IQ" dirty="0"/>
              <a:t>كما تساعد المراقبة والتقييم المستمران لأنظمة الذكاء الاصطناعي في تحديد التحيز وتصحيحه.</a:t>
            </a:r>
          </a:p>
          <a:p>
            <a:pPr algn="r" rtl="1"/>
            <a:endParaRPr lang="ar-IQ" dirty="0"/>
          </a:p>
          <a:p>
            <a:pPr algn="r" rtl="1"/>
            <a:r>
              <a:rPr lang="ar-IQ" dirty="0"/>
              <a:t>وبالتالي تعزيز الإنصاف من خلال عمليات صنع القرار القائمة على الذكاء الاصطناعي.</a:t>
            </a:r>
            <a:endParaRPr lang="en-US" dirty="0"/>
          </a:p>
        </p:txBody>
      </p:sp>
    </p:spTree>
    <p:extLst>
      <p:ext uri="{BB962C8B-B14F-4D97-AF65-F5344CB8AC3E}">
        <p14:creationId xmlns:p14="http://schemas.microsoft.com/office/powerpoint/2010/main" val="206273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392"/>
            <a:ext cx="8229600" cy="1143000"/>
          </a:xfrm>
        </p:spPr>
        <p:txBody>
          <a:bodyPr vert="horz" lIns="0" rIns="0" bIns="0" anchor="b">
            <a:normAutofit/>
          </a:bodyPr>
          <a:lstStyle/>
          <a:p>
            <a:pPr algn="r" rtl="1"/>
            <a:r>
              <a:rPr lang="ar-IQ" b="1" dirty="0">
                <a:solidFill>
                  <a:srgbClr val="C00000"/>
                </a:solidFill>
                <a:effectLst>
                  <a:outerShdw blurRad="38100" dist="38100" dir="2700000" algn="tl">
                    <a:srgbClr val="000000">
                      <a:alpha val="43137"/>
                    </a:srgbClr>
                  </a:outerShdw>
                </a:effectLst>
              </a:rPr>
              <a:t>6. ندرة البيانات </a:t>
            </a:r>
            <a:endParaRPr lang="en-US" b="1"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A0B935BC-E67C-439E-8788-431D28A224C1}" type="slidenum">
              <a:rPr lang="en-US" smtClean="0"/>
              <a:t>9</a:t>
            </a:fld>
            <a:endParaRPr lang="en-US"/>
          </a:p>
        </p:txBody>
      </p:sp>
      <p:sp>
        <p:nvSpPr>
          <p:cNvPr id="3" name="Content Placeholder 2"/>
          <p:cNvSpPr>
            <a:spLocks noGrp="1"/>
          </p:cNvSpPr>
          <p:nvPr>
            <p:ph sz="quarter" idx="1"/>
          </p:nvPr>
        </p:nvSpPr>
        <p:spPr>
          <a:xfrm>
            <a:off x="3203848" y="1269831"/>
            <a:ext cx="5698976" cy="5040560"/>
          </a:xfrm>
        </p:spPr>
        <p:txBody>
          <a:bodyPr>
            <a:normAutofit lnSpcReduction="10000"/>
          </a:bodyPr>
          <a:lstStyle/>
          <a:p>
            <a:pPr algn="just" rtl="1"/>
            <a:r>
              <a:rPr lang="ar-IQ" dirty="0"/>
              <a:t>من أهم العوامل التي تُسهم في بناء الذكاء الاصطناعي الفعال: </a:t>
            </a:r>
            <a:r>
              <a:rPr lang="ar-IQ" dirty="0">
                <a:solidFill>
                  <a:srgbClr val="C00000"/>
                </a:solidFill>
              </a:rPr>
              <a:t>العمل على استخدام كم كبير وكافٍ من المعلومات والبيانات ذات المستويات عالية الكفاءة؛ وذلك من أجل الوصول إلى أفضل النتائج المرجوة</a:t>
            </a:r>
            <a:r>
              <a:rPr lang="ar-IQ" dirty="0"/>
              <a:t>، والعكس من ذلك في حال الافتقار إلى البيانات التي سبق ذكرها سيؤدي ذلك إلى وضع العوائق أمام استثمار الشركات. وذلك في أنظمة إدارة البيانات المُختلفة التي تُساعد على تمكين الذكاء الاصطناعي، وبالتالي عدم القدرة على تأهيل الخوارزميات على كيفية القضاء على المشاكل التي تواجههم بدقة ونتيجة لذلك يُمكن أن توصل جرّاء ذلك إلى نتائج صحيحة وشاملة، حتى ولو كان هناك ندرة للبيانات المطلوبة.</a:t>
            </a:r>
          </a:p>
          <a:p>
            <a:pPr algn="r" rtl="1"/>
            <a:endParaRPr lang="ar-IQ"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5486"/>
          <a:stretch/>
        </p:blipFill>
        <p:spPr bwMode="auto">
          <a:xfrm>
            <a:off x="0" y="1628800"/>
            <a:ext cx="3096126"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4307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749</TotalTime>
  <Words>860</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Arabic Typesetting</vt:lpstr>
      <vt:lpstr>Bookman Old Style</vt:lpstr>
      <vt:lpstr>Calibri</vt:lpstr>
      <vt:lpstr>Gill Sans MT</vt:lpstr>
      <vt:lpstr>Wingdings</vt:lpstr>
      <vt:lpstr>Wingdings 3</vt:lpstr>
      <vt:lpstr>Origin</vt:lpstr>
      <vt:lpstr>التحديات التي تواجه الذكاء الاصطناعي</vt:lpstr>
      <vt:lpstr>1.القدرة الحاسوبية</vt:lpstr>
      <vt:lpstr>2. ضعف الثقة  </vt:lpstr>
      <vt:lpstr>3. تعطّل البرامج </vt:lpstr>
      <vt:lpstr>4.   خصوصية البيانات وامنها</vt:lpstr>
      <vt:lpstr>PowerPoint Presentation</vt:lpstr>
      <vt:lpstr>5.مشكلة التحيز </vt:lpstr>
      <vt:lpstr>لمعالجة مشكلة التحيز في اتخاذ القرار</vt:lpstr>
      <vt:lpstr>6. ندرة البيانات </vt:lpstr>
      <vt:lpstr>7. محدودية المعرفة بالذكاء الاصطناعي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التحديات التي تواجه الذكاء الاصطناعي</dc:title>
  <dc:creator>User</dc:creator>
  <cp:lastModifiedBy>areej alanbary</cp:lastModifiedBy>
  <cp:revision>20</cp:revision>
  <cp:lastPrinted>2025-03-03T08:27:23Z</cp:lastPrinted>
  <dcterms:created xsi:type="dcterms:W3CDTF">2025-03-03T06:14:20Z</dcterms:created>
  <dcterms:modified xsi:type="dcterms:W3CDTF">2026-02-21T17:45:41Z</dcterms:modified>
</cp:coreProperties>
</file>