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82"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1D8BD707-D9CF-40AE-B4C6-C98DA3205C09}" type="datetimeFigureOut">
              <a:rPr lang="en-US" smtClean="0"/>
              <a:pPr/>
              <a:t>3/9/2026</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B6F15528-21DE-4FAA-801E-634DDDAF4B2B}" type="slidenum">
              <a:rPr lang="en-US" smtClean="0"/>
              <a:pPr/>
              <a:t>‹#›</a:t>
            </a:fld>
            <a:endParaRPr lang="en-US"/>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D8BD707-D9CF-40AE-B4C6-C98DA3205C09}" type="datetimeFigureOut">
              <a:rPr lang="en-US" smtClean="0"/>
              <a:pPr/>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3/9/2026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3/9/2026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1D8BD707-D9CF-40AE-B4C6-C98DA3205C09}" type="datetimeFigureOut">
              <a:rPr lang="en-US" smtClean="0"/>
              <a:pPr/>
              <a:t>3/9/2026</a:t>
            </a:fld>
            <a:endParaRPr lang="en-US"/>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IQ" dirty="0" smtClean="0"/>
              <a:t>تعرف هوية الجثة</a:t>
            </a:r>
            <a:endParaRPr lang="en-US" dirty="0"/>
          </a:p>
        </p:txBody>
      </p:sp>
      <p:sp>
        <p:nvSpPr>
          <p:cNvPr id="3" name="Subtitle 2"/>
          <p:cNvSpPr>
            <a:spLocks noGrp="1"/>
          </p:cNvSpPr>
          <p:nvPr>
            <p:ph type="subTitle" idx="1"/>
          </p:nvPr>
        </p:nvSpPr>
        <p:spPr/>
        <p:txBody>
          <a:bodyPr/>
          <a:lstStyle/>
          <a:p>
            <a:r>
              <a:rPr lang="ar-IQ" dirty="0" smtClean="0"/>
              <a:t>المحاضرة الحادية عشر </a:t>
            </a:r>
            <a:endParaRPr lang="en-US" dirty="0"/>
          </a:p>
        </p:txBody>
      </p:sp>
    </p:spTree>
    <p:extLst>
      <p:ext uri="{BB962C8B-B14F-4D97-AF65-F5344CB8AC3E}">
        <p14:creationId xmlns:p14="http://schemas.microsoft.com/office/powerpoint/2010/main" val="2751782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algn="r"/>
            <a:r>
              <a:rPr lang="ar-IQ" dirty="0" smtClean="0"/>
              <a:t> ليس من الصعب التعرف على هوية الجثة ان كانت  غير متفسخة او في دور تفسخ  </a:t>
            </a:r>
            <a:r>
              <a:rPr lang="ar-IQ" dirty="0"/>
              <a:t>بدائي بحيث لا زالت مميزاتها ظاهرة للعيان وفى مثل هذه الحالة الحفظ فى ثلاجة خاصة لعرضها بين حين وآخر على من يعنيهم الأمر لتشخيصها، وفى فيس من الصعب التعرف على هوية الجثة إن كانت غير متفسخة أو في اور حالة عدم وجود ثلاجة بدون المحقق العلامات المميزة ويحتفظ بصورة صور وبطبعة أصابع الجثة، ويدوّن الطبيب في تقريره مفردات الملابس ومظاهرة ويثبت العلامات المشخصة للجثة ولادية كانت هذه العلامة (شامة إصبع </a:t>
            </a:r>
            <a:r>
              <a:rPr lang="ar-IQ" dirty="0" smtClean="0"/>
              <a:t>زائد)أو </a:t>
            </a:r>
            <a:r>
              <a:rPr lang="ar-IQ" dirty="0"/>
              <a:t>مرضية تشوه ،عظمي كسر قديم مرض جلدي او مصنوى كالوشم وينبغي أن يصور ثم تدفن بعد الانتهاء من الفحص حسب الأصول.لقد سبق أن فحصنا عدة مئات من جثث مجهولة الهوية وبحالة متقدمة من القسم إثر بقائها فى النهر أو قبرها لمدة أسابيع أو شهور عديدة وأحياناً لعدة سنين وطن إلينا إبداء رأي يتعلق بتشخيص الجثث وتثبيت علاماتها المميزة التي تساعد على تعرف </a:t>
            </a:r>
            <a:r>
              <a:rPr lang="ar-IQ" dirty="0" smtClean="0"/>
              <a:t>الهوية.</a:t>
            </a:r>
            <a:endParaRPr lang="en-US" dirty="0"/>
          </a:p>
        </p:txBody>
      </p:sp>
      <p:sp>
        <p:nvSpPr>
          <p:cNvPr id="3" name="Title 2"/>
          <p:cNvSpPr>
            <a:spLocks noGrp="1"/>
          </p:cNvSpPr>
          <p:nvPr>
            <p:ph type="title"/>
          </p:nvPr>
        </p:nvSpPr>
        <p:spPr/>
        <p:txBody>
          <a:bodyPr/>
          <a:lstStyle/>
          <a:p>
            <a:r>
              <a:rPr lang="ar-IQ" dirty="0" smtClean="0"/>
              <a:t>تعرف هوية الجثة </a:t>
            </a:r>
            <a:endParaRPr lang="en-US" dirty="0"/>
          </a:p>
        </p:txBody>
      </p:sp>
    </p:spTree>
    <p:extLst>
      <p:ext uri="{BB962C8B-B14F-4D97-AF65-F5344CB8AC3E}">
        <p14:creationId xmlns:p14="http://schemas.microsoft.com/office/powerpoint/2010/main" val="26806570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r"/>
            <a:r>
              <a:rPr lang="ar-IQ" dirty="0"/>
              <a:t>ثم القول فيما إذا كانت جثة زيد أو عمر، والأسلوب الذي البعد في معالجة مثل هذه الوقائع والذي ساعد كثيراً على إنجاز المهمة على الويب الأكمل إقتصر على توجيه أسئلة معينة، مدوّنة في استمارات أعدت من قبلنا لها الغرض، إلى المحقق ليجيب عليها تتعلق بإيضاح مفردات الملابس التي كار يرتديها الشخص وقت فقده ومميزاتها ومظاهر الجسم وما فيه من علامات ولادية أو معمولة كالوشم وندوب العمليات الجراحية وأثر الختان وعدد الأسنان ونوعي طبيعية كانت أو صناعية وفيما إذا كانت مكسوة بالمعدن أو محشوة، مضافاً إلى ذلك بأن طول وعمر الشخص المفقود ولو بصورة تقريبية ويقوم الطبيب بالبحث بدقة في الجثة للتأكد من وجود العلامات المميزة المزودة </a:t>
            </a:r>
            <a:r>
              <a:rPr lang="ar-IQ" dirty="0" smtClean="0"/>
              <a:t>له.</a:t>
            </a:r>
            <a:endParaRPr lang="en-US" dirty="0"/>
          </a:p>
        </p:txBody>
      </p:sp>
      <p:sp>
        <p:nvSpPr>
          <p:cNvPr id="3" name="Title 2"/>
          <p:cNvSpPr>
            <a:spLocks noGrp="1"/>
          </p:cNvSpPr>
          <p:nvPr>
            <p:ph type="title"/>
          </p:nvPr>
        </p:nvSpPr>
        <p:spPr/>
        <p:txBody>
          <a:bodyPr/>
          <a:lstStyle/>
          <a:p>
            <a:endParaRPr lang="en-US" dirty="0"/>
          </a:p>
        </p:txBody>
      </p:sp>
    </p:spTree>
    <p:extLst>
      <p:ext uri="{BB962C8B-B14F-4D97-AF65-F5344CB8AC3E}">
        <p14:creationId xmlns:p14="http://schemas.microsoft.com/office/powerpoint/2010/main" val="7231354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algn="r"/>
            <a:r>
              <a:rPr lang="ar-IQ" dirty="0" smtClean="0"/>
              <a:t>1.الملابس :تفتش الملابس بحثا عما تحتويها من محافظ جلدية او اوراق او بطاقة هوية او دفتر نفوس او مفكرة او اجازة حمل سلاح او قيادة سيارة او مفتاح سيارة او خزانة او صور ضوئية او رقم هاتف وعلى الطبيب الفاحص تدوين كل هذة الامور في تقريره واعادة مايعثر عليه الى المحقق بعد تغليفه </a:t>
            </a:r>
          </a:p>
          <a:p>
            <a:pPr marL="0" indent="0" algn="r">
              <a:buNone/>
            </a:pPr>
            <a:r>
              <a:rPr lang="ar-IQ" dirty="0" smtClean="0"/>
              <a:t>سيارةاو </a:t>
            </a:r>
            <a:r>
              <a:rPr lang="ar-IQ" dirty="0"/>
              <a:t>خزانة أو صور ضوئية أو رقم هاتف وعلى الطبيب الفاحص تدوين كل هذه الأمور في تقريره وإعادة ما يعثر عليه إلى المحقق بعد تغليفه وختمه حسب الأصول، ففى وقائع غير قليلة استطاع المحقق بعد الإتصال بالمصور المثبت </a:t>
            </a:r>
            <a:r>
              <a:rPr lang="ar-IQ" dirty="0" smtClean="0"/>
              <a:t>اسمه </a:t>
            </a:r>
            <a:r>
              <a:rPr lang="ar-IQ" dirty="0"/>
              <a:t>فى الوجه الخلفي للصورة الضوئية التي عرضت عليه التعرف على  </a:t>
            </a:r>
            <a:r>
              <a:rPr lang="ar-IQ" dirty="0" smtClean="0"/>
              <a:t>الجثة وكانت </a:t>
            </a:r>
            <a:r>
              <a:rPr lang="ar-IQ" dirty="0"/>
              <a:t>الصورة الضوئية تمثل الشخص المفحوص أو أحد معارفه، وفي وقائع أخرى امكن تثبيت الهوية باستعانة ما يعثر عليه من مواد في ملابس </a:t>
            </a:r>
            <a:r>
              <a:rPr lang="ar-IQ" dirty="0" smtClean="0"/>
              <a:t>الجثةانستنج امور كثيرة من مظاهر الملابس اذ انها تختلف شكلا تبعا لاختلاف المهن  </a:t>
            </a:r>
            <a:r>
              <a:rPr lang="ar-IQ" dirty="0"/>
              <a:t>فملابس العسكريين والشرطة والمستخدمين فى مصلحة البريد ومصلحة </a:t>
            </a:r>
            <a:r>
              <a:rPr lang="ar-IQ" dirty="0" smtClean="0"/>
              <a:t> نقل الركاب وامانة العاصمة امتباينة </a:t>
            </a:r>
            <a:r>
              <a:rPr lang="ar-IQ" dirty="0"/>
              <a:t>المظهر وبالإضافة لهذا فإن الملابس قد تحوي </a:t>
            </a:r>
            <a:r>
              <a:rPr lang="ar-IQ" dirty="0" smtClean="0"/>
              <a:t> على رسم خاص يساعد على استنباط معلومات اخرى كان نشاهد علامة خاصة بمهنة </a:t>
            </a:r>
            <a:r>
              <a:rPr lang="ar-IQ" dirty="0"/>
              <a:t>الطب أو الهندسة أو الطيران...... الخ. على رسم خاص يساعد على استنباط معلومات أخرى كان نشاهد علامة خاصةوختمه </a:t>
            </a:r>
            <a:r>
              <a:rPr lang="ar-IQ" dirty="0" smtClean="0"/>
              <a:t>حسب الاصول .</a:t>
            </a:r>
          </a:p>
        </p:txBody>
      </p:sp>
      <p:sp>
        <p:nvSpPr>
          <p:cNvPr id="3" name="Title 2"/>
          <p:cNvSpPr>
            <a:spLocks noGrp="1"/>
          </p:cNvSpPr>
          <p:nvPr>
            <p:ph type="title"/>
          </p:nvPr>
        </p:nvSpPr>
        <p:spPr/>
        <p:txBody>
          <a:bodyPr/>
          <a:lstStyle/>
          <a:p>
            <a:r>
              <a:rPr lang="ar-IQ" dirty="0" smtClean="0"/>
              <a:t>اسس الفحص </a:t>
            </a:r>
            <a:endParaRPr lang="en-US" dirty="0"/>
          </a:p>
        </p:txBody>
      </p:sp>
    </p:spTree>
    <p:extLst>
      <p:ext uri="{BB962C8B-B14F-4D97-AF65-F5344CB8AC3E}">
        <p14:creationId xmlns:p14="http://schemas.microsoft.com/office/powerpoint/2010/main" val="35611860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algn="r"/>
            <a:r>
              <a:rPr lang="ar-IQ" dirty="0" smtClean="0"/>
              <a:t>2.البقع الموتية:حيث يستنبط من شكل البقع احيانا راي يفيد للكشف عن الهوية او الحالة الاجتماعية للمتوفي .</a:t>
            </a:r>
          </a:p>
          <a:p>
            <a:pPr algn="r"/>
            <a:r>
              <a:rPr lang="ar-IQ" dirty="0" smtClean="0"/>
              <a:t>3.العلامات الولادية :</a:t>
            </a:r>
            <a:endParaRPr lang="ar-IQ" dirty="0"/>
          </a:p>
          <a:p>
            <a:pPr algn="r"/>
            <a:r>
              <a:rPr lang="ar-IQ" dirty="0"/>
              <a:t>يفيد وجود الخال والتشوه العظمي أو الأظفري أو بروز الأسنان أو وجود إصبع زائد أو تلونات جلدية في تثبيت الهوية. وفي وقعة عالجناها أمكن التعرف على هوية قتيلة بواسطة خال جوار حلمة ثديها صور موقعة من قبل مصور المعهد ثم عرضت الصورة الضوئية على شخص كان قد راجع مركز الشرطة ببغداد بعد أن قرأ في الصحف المحلية خبر العثور على أشلاء جثة مجهولة الهوية وبدون رأس مفيداً أنه افتقد امرأة لها خال قرب ثديها فاتصل المحقق بنا مستفسراً عن مشاهدتنا لمثل هذه العلامة الولادية فأخبرته بأننا نحتفظ بصورة ضوئية لها، إطلع الشخص على الصورة وعرضت عليه الملابس التي كانت على القتيلة فعرفها ذاكراً بأنها أهديت إليها من قبله وقد زود المحقق باسمالقتيلة وباسم زوجها الذي تبين بعد بأنه قتلها لسوء </a:t>
            </a:r>
            <a:r>
              <a:rPr lang="ar-IQ" dirty="0" smtClean="0"/>
              <a:t>سلوكها</a:t>
            </a:r>
            <a:endParaRPr lang="en-US" dirty="0"/>
          </a:p>
        </p:txBody>
      </p:sp>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38867445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r"/>
            <a:r>
              <a:rPr lang="ar-IQ" dirty="0"/>
              <a:t>نستنتج من شكل النقوش الوشمية آراء تتعلق بالمنزلة الإجتماعية وبالديانة أحياناً فكثيراً ما شاهدنا نقوشاً وشمية لكلمة (يا الله) و(يا (محمد) و (يا علي أو نقوشاً على هيئة صليب أو على شكل قلب يخترقه سهم وقد نقش تحته إسم شخص معين، وفي وقعة من الوقائع أمكن التعرف على هوية شخص وشم إسمه الكامل ومسقط رأسه في عضده وكان قد ركب سيارة انقلبت فمات الأشخاص الخمسة الذين كانوا فيها وبواسطة ذوي المتوفي المذكور أمكن التعرف على الباقين، كما أمكن التعرف على آخر كان قد دفن بضعة أيام بعد مشاهدة نقش وشمي باللونين الأزرق والأحمر على ساعده يمثل فتاة تحمل بيده</a:t>
            </a:r>
            <a:endParaRPr lang="en-US" dirty="0"/>
          </a:p>
        </p:txBody>
      </p:sp>
      <p:sp>
        <p:nvSpPr>
          <p:cNvPr id="3" name="Title 2"/>
          <p:cNvSpPr>
            <a:spLocks noGrp="1"/>
          </p:cNvSpPr>
          <p:nvPr>
            <p:ph type="title"/>
          </p:nvPr>
        </p:nvSpPr>
        <p:spPr/>
        <p:txBody>
          <a:bodyPr/>
          <a:lstStyle/>
          <a:p>
            <a:r>
              <a:rPr lang="ar-IQ" sz="3600" dirty="0" smtClean="0"/>
              <a:t>4.العلامات المعمولة </a:t>
            </a:r>
            <a:endParaRPr lang="en-US" sz="3600" dirty="0"/>
          </a:p>
        </p:txBody>
      </p:sp>
    </p:spTree>
    <p:extLst>
      <p:ext uri="{BB962C8B-B14F-4D97-AF65-F5344CB8AC3E}">
        <p14:creationId xmlns:p14="http://schemas.microsoft.com/office/powerpoint/2010/main" val="17984024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r"/>
            <a:r>
              <a:rPr lang="ar-IQ" dirty="0"/>
              <a:t>علم العراق. وقد تدل النقوش الوشمية على السقوط </a:t>
            </a:r>
            <a:r>
              <a:rPr lang="ar-IQ"/>
              <a:t>الأخلاقي </a:t>
            </a:r>
            <a:r>
              <a:rPr lang="ar-IQ" smtClean="0"/>
              <a:t>ومن </a:t>
            </a:r>
            <a:r>
              <a:rPr lang="ar-IQ" dirty="0"/>
              <a:t>العلامات المعمولة أيضاً آثار الختان الذي تجري عمليته في الغالب للمسلمين واليهود وندوب العمليات الجراحية ومواضعها والتي توحي بصورة تقريبية عن طبيعة العملية الجراحية، وفي وقعة من الوقائع أخبرنا المحقق بأن ذوي المتوفي يدعون بأن فقيدهم كان قد أصيب بضربة سيف أبان الحرب العالمية الأولى أدت إلى تشوّه إصبع البنصر وقد تأكد لنا ذلك أثناء الفحص</a:t>
            </a:r>
            <a:endParaRPr lang="en-US" dirty="0"/>
          </a:p>
        </p:txBody>
      </p:sp>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316644352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49</TotalTime>
  <Words>795</Words>
  <Application>Microsoft Office PowerPoint</Application>
  <PresentationFormat>On-screen Show (4:3)</PresentationFormat>
  <Paragraphs>14</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Hardcover</vt:lpstr>
      <vt:lpstr>تعرف هوية الجثة</vt:lpstr>
      <vt:lpstr>تعرف هوية الجثة </vt:lpstr>
      <vt:lpstr>PowerPoint Presentation</vt:lpstr>
      <vt:lpstr>اسس الفحص </vt:lpstr>
      <vt:lpstr>PowerPoint Presentation</vt:lpstr>
      <vt:lpstr>4.العلامات المعمولة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تعرف هوية الجثة</dc:title>
  <dc:creator>AL-TURATH</dc:creator>
  <cp:lastModifiedBy>Maher</cp:lastModifiedBy>
  <cp:revision>9</cp:revision>
  <dcterms:created xsi:type="dcterms:W3CDTF">2006-08-16T00:00:00Z</dcterms:created>
  <dcterms:modified xsi:type="dcterms:W3CDTF">2026-03-09T20:22:00Z</dcterms:modified>
</cp:coreProperties>
</file>