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Lst>
  <p:sldSz cx="9144000" cy="6858000" type="screen4x3"/>
  <p:notesSz cx="6735763" cy="98694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60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3474"/>
          </a:xfrm>
          <a:prstGeom prst="rect">
            <a:avLst/>
          </a:prstGeom>
        </p:spPr>
        <p:txBody>
          <a:bodyPr vert="horz" lIns="91440" tIns="45720" rIns="91440" bIns="45720" rtlCol="0"/>
          <a:lstStyle>
            <a:lvl1pPr algn="r">
              <a:defRPr sz="1200"/>
            </a:lvl1pPr>
          </a:lstStyle>
          <a:p>
            <a:fld id="{72FFF757-82FF-4E8D-8AC2-21F49AAA6484}" type="datetimeFigureOut">
              <a:rPr lang="en-US" smtClean="0"/>
              <a:t>10/30/2024</a:t>
            </a:fld>
            <a:endParaRPr lang="en-US"/>
          </a:p>
        </p:txBody>
      </p:sp>
      <p:sp>
        <p:nvSpPr>
          <p:cNvPr id="4" name="Slide Image Placeholder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688007"/>
            <a:ext cx="5388610" cy="444127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4301"/>
            <a:ext cx="2918831" cy="49347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4301"/>
            <a:ext cx="2918831" cy="493474"/>
          </a:xfrm>
          <a:prstGeom prst="rect">
            <a:avLst/>
          </a:prstGeom>
        </p:spPr>
        <p:txBody>
          <a:bodyPr vert="horz" lIns="91440" tIns="45720" rIns="91440" bIns="45720" rtlCol="0" anchor="b"/>
          <a:lstStyle>
            <a:lvl1pPr algn="r">
              <a:defRPr sz="1200"/>
            </a:lvl1pPr>
          </a:lstStyle>
          <a:p>
            <a:fld id="{57162F2F-AAA6-42C6-9219-6C828429E1AA}" type="slidenum">
              <a:rPr lang="en-US" smtClean="0"/>
              <a:t>‹#›</a:t>
            </a:fld>
            <a:endParaRPr lang="en-US"/>
          </a:p>
        </p:txBody>
      </p:sp>
    </p:spTree>
    <p:extLst>
      <p:ext uri="{BB962C8B-B14F-4D97-AF65-F5344CB8AC3E}">
        <p14:creationId xmlns:p14="http://schemas.microsoft.com/office/powerpoint/2010/main" val="3703882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E685A4-2310-4758-8B72-9DA094329CD2}" type="datetime1">
              <a:rPr lang="en-US" smtClean="0"/>
              <a:t>10/30/2024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BD074B-6AF4-480E-B276-571F317AA4A8}" type="slidenum">
              <a:rPr lang="en-US" smtClean="0"/>
              <a:t>‹#›</a:t>
            </a:fld>
            <a:endParaRPr lang="en-US"/>
          </a:p>
        </p:txBody>
      </p:sp>
    </p:spTree>
    <p:extLst>
      <p:ext uri="{BB962C8B-B14F-4D97-AF65-F5344CB8AC3E}">
        <p14:creationId xmlns:p14="http://schemas.microsoft.com/office/powerpoint/2010/main" val="4290392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482F36-5A51-495F-9BC9-A7308CC109D1}" type="datetime1">
              <a:rPr lang="en-US" smtClean="0"/>
              <a:t>10/30/2024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BD074B-6AF4-480E-B276-571F317AA4A8}" type="slidenum">
              <a:rPr lang="en-US" smtClean="0"/>
              <a:t>‹#›</a:t>
            </a:fld>
            <a:endParaRPr lang="en-US"/>
          </a:p>
        </p:txBody>
      </p:sp>
    </p:spTree>
    <p:extLst>
      <p:ext uri="{BB962C8B-B14F-4D97-AF65-F5344CB8AC3E}">
        <p14:creationId xmlns:p14="http://schemas.microsoft.com/office/powerpoint/2010/main" val="3351081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669E68-5C8F-40B2-9090-4A32993EFCA1}" type="datetime1">
              <a:rPr lang="en-US" smtClean="0"/>
              <a:t>10/30/2024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BD074B-6AF4-480E-B276-571F317AA4A8}" type="slidenum">
              <a:rPr lang="en-US" smtClean="0"/>
              <a:t>‹#›</a:t>
            </a:fld>
            <a:endParaRPr lang="en-US"/>
          </a:p>
        </p:txBody>
      </p:sp>
    </p:spTree>
    <p:extLst>
      <p:ext uri="{BB962C8B-B14F-4D97-AF65-F5344CB8AC3E}">
        <p14:creationId xmlns:p14="http://schemas.microsoft.com/office/powerpoint/2010/main" val="2135244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893200-D5D9-4549-9A9C-AAF2A683FC97}" type="datetime1">
              <a:rPr lang="en-US" smtClean="0"/>
              <a:t>10/30/2024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BD074B-6AF4-480E-B276-571F317AA4A8}" type="slidenum">
              <a:rPr lang="en-US" smtClean="0"/>
              <a:t>‹#›</a:t>
            </a:fld>
            <a:endParaRPr lang="en-US"/>
          </a:p>
        </p:txBody>
      </p:sp>
    </p:spTree>
    <p:extLst>
      <p:ext uri="{BB962C8B-B14F-4D97-AF65-F5344CB8AC3E}">
        <p14:creationId xmlns:p14="http://schemas.microsoft.com/office/powerpoint/2010/main" val="117085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0D782F-D7A1-4A90-80BA-4063D8C90DBE}" type="datetime1">
              <a:rPr lang="en-US" smtClean="0"/>
              <a:t>10/30/2024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BD074B-6AF4-480E-B276-571F317AA4A8}" type="slidenum">
              <a:rPr lang="en-US" smtClean="0"/>
              <a:t>‹#›</a:t>
            </a:fld>
            <a:endParaRPr lang="en-US"/>
          </a:p>
        </p:txBody>
      </p:sp>
    </p:spTree>
    <p:extLst>
      <p:ext uri="{BB962C8B-B14F-4D97-AF65-F5344CB8AC3E}">
        <p14:creationId xmlns:p14="http://schemas.microsoft.com/office/powerpoint/2010/main" val="1374626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5E3929F-72B0-4390-80C6-69F553D01FA5}" type="datetime1">
              <a:rPr lang="en-US" smtClean="0"/>
              <a:t>10/30/2024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BD074B-6AF4-480E-B276-571F317AA4A8}" type="slidenum">
              <a:rPr lang="en-US" smtClean="0"/>
              <a:t>‹#›</a:t>
            </a:fld>
            <a:endParaRPr lang="en-US"/>
          </a:p>
        </p:txBody>
      </p:sp>
    </p:spTree>
    <p:extLst>
      <p:ext uri="{BB962C8B-B14F-4D97-AF65-F5344CB8AC3E}">
        <p14:creationId xmlns:p14="http://schemas.microsoft.com/office/powerpoint/2010/main" val="4009092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94B44C-6BB8-4BF0-9EC0-ABC999FBF2B1}" type="datetime1">
              <a:rPr lang="en-US" smtClean="0"/>
              <a:t>10/30/2024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BD074B-6AF4-480E-B276-571F317AA4A8}" type="slidenum">
              <a:rPr lang="en-US" smtClean="0"/>
              <a:t>‹#›</a:t>
            </a:fld>
            <a:endParaRPr lang="en-US"/>
          </a:p>
        </p:txBody>
      </p:sp>
    </p:spTree>
    <p:extLst>
      <p:ext uri="{BB962C8B-B14F-4D97-AF65-F5344CB8AC3E}">
        <p14:creationId xmlns:p14="http://schemas.microsoft.com/office/powerpoint/2010/main" val="1000122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8C227E-A75F-40A8-8A8C-DA0A73115C8C}" type="datetime1">
              <a:rPr lang="en-US" smtClean="0"/>
              <a:t>10/30/2024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BD074B-6AF4-480E-B276-571F317AA4A8}" type="slidenum">
              <a:rPr lang="en-US" smtClean="0"/>
              <a:t>‹#›</a:t>
            </a:fld>
            <a:endParaRPr lang="en-US"/>
          </a:p>
        </p:txBody>
      </p:sp>
    </p:spTree>
    <p:extLst>
      <p:ext uri="{BB962C8B-B14F-4D97-AF65-F5344CB8AC3E}">
        <p14:creationId xmlns:p14="http://schemas.microsoft.com/office/powerpoint/2010/main" val="2610278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7769AF-B767-4FA3-BE7C-41B9E5C5BB7B}" type="datetime1">
              <a:rPr lang="en-US" smtClean="0"/>
              <a:t>10/30/2024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BD074B-6AF4-480E-B276-571F317AA4A8}" type="slidenum">
              <a:rPr lang="en-US" smtClean="0"/>
              <a:t>‹#›</a:t>
            </a:fld>
            <a:endParaRPr lang="en-US"/>
          </a:p>
        </p:txBody>
      </p:sp>
    </p:spTree>
    <p:extLst>
      <p:ext uri="{BB962C8B-B14F-4D97-AF65-F5344CB8AC3E}">
        <p14:creationId xmlns:p14="http://schemas.microsoft.com/office/powerpoint/2010/main" val="1049074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8BA46A-4878-4D16-8175-D03E50BA100C}" type="datetime1">
              <a:rPr lang="en-US" smtClean="0"/>
              <a:t>10/30/2024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BD074B-6AF4-480E-B276-571F317AA4A8}" type="slidenum">
              <a:rPr lang="en-US" smtClean="0"/>
              <a:t>‹#›</a:t>
            </a:fld>
            <a:endParaRPr lang="en-US"/>
          </a:p>
        </p:txBody>
      </p:sp>
    </p:spTree>
    <p:extLst>
      <p:ext uri="{BB962C8B-B14F-4D97-AF65-F5344CB8AC3E}">
        <p14:creationId xmlns:p14="http://schemas.microsoft.com/office/powerpoint/2010/main" val="122743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3F4CF9-3EAC-49F8-B69F-A256C8AA51BB}" type="datetime1">
              <a:rPr lang="en-US" smtClean="0"/>
              <a:t>10/30/2024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BD074B-6AF4-480E-B276-571F317AA4A8}" type="slidenum">
              <a:rPr lang="en-US" smtClean="0"/>
              <a:t>‹#›</a:t>
            </a:fld>
            <a:endParaRPr lang="en-US"/>
          </a:p>
        </p:txBody>
      </p:sp>
    </p:spTree>
    <p:extLst>
      <p:ext uri="{BB962C8B-B14F-4D97-AF65-F5344CB8AC3E}">
        <p14:creationId xmlns:p14="http://schemas.microsoft.com/office/powerpoint/2010/main" val="1639972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66BB61-2818-4C27-A87C-7393D0E5C4E3}" type="datetime1">
              <a:rPr lang="en-US" smtClean="0"/>
              <a:t>10/30/2024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BD074B-6AF4-480E-B276-571F317AA4A8}" type="slidenum">
              <a:rPr lang="en-US" smtClean="0"/>
              <a:t>‹#›</a:t>
            </a:fld>
            <a:endParaRPr lang="en-US"/>
          </a:p>
        </p:txBody>
      </p:sp>
    </p:spTree>
    <p:extLst>
      <p:ext uri="{BB962C8B-B14F-4D97-AF65-F5344CB8AC3E}">
        <p14:creationId xmlns:p14="http://schemas.microsoft.com/office/powerpoint/2010/main" val="1939435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ar-IQ" dirty="0" smtClean="0"/>
              <a:t> </a:t>
            </a:r>
            <a:br>
              <a:rPr lang="ar-IQ" dirty="0" smtClean="0"/>
            </a:br>
            <a:r>
              <a:rPr lang="ar-IQ" dirty="0" smtClean="0"/>
              <a:t> </a:t>
            </a:r>
            <a:br>
              <a:rPr lang="ar-IQ" dirty="0" smtClean="0"/>
            </a:br>
            <a:r>
              <a:rPr lang="ar-IQ" dirty="0" smtClean="0"/>
              <a:t>بعض اعطال الحاسوب وطرق صيانتها</a:t>
            </a:r>
            <a:br>
              <a:rPr lang="ar-IQ" dirty="0" smtClean="0"/>
            </a:br>
            <a:r>
              <a:rPr lang="ar-IQ" dirty="0" smtClean="0"/>
              <a:t/>
            </a:r>
            <a:br>
              <a:rPr lang="ar-IQ" dirty="0" smtClean="0"/>
            </a:br>
            <a:endParaRPr lang="en-US" dirty="0"/>
          </a:p>
        </p:txBody>
      </p:sp>
      <p:sp>
        <p:nvSpPr>
          <p:cNvPr id="3" name="Subtitle 2"/>
          <p:cNvSpPr>
            <a:spLocks noGrp="1"/>
          </p:cNvSpPr>
          <p:nvPr>
            <p:ph type="subTitle" idx="1"/>
          </p:nvPr>
        </p:nvSpPr>
        <p:spPr>
          <a:xfrm>
            <a:off x="1371600" y="3886200"/>
            <a:ext cx="6400800" cy="1198984"/>
          </a:xfrm>
        </p:spPr>
        <p:txBody>
          <a:bodyPr/>
          <a:lstStyle/>
          <a:p>
            <a:r>
              <a:rPr lang="ar-IQ" dirty="0" smtClean="0"/>
              <a:t>الثاني \ كلية الحقوق </a:t>
            </a:r>
            <a:endParaRPr lang="en-US" dirty="0"/>
          </a:p>
        </p:txBody>
      </p:sp>
      <p:sp>
        <p:nvSpPr>
          <p:cNvPr id="5" name="Slide Number Placeholder 4"/>
          <p:cNvSpPr>
            <a:spLocks noGrp="1"/>
          </p:cNvSpPr>
          <p:nvPr>
            <p:ph type="sldNum" sz="quarter" idx="12"/>
          </p:nvPr>
        </p:nvSpPr>
        <p:spPr/>
        <p:txBody>
          <a:bodyPr/>
          <a:lstStyle/>
          <a:p>
            <a:fld id="{A9BD074B-6AF4-480E-B276-571F317AA4A8}" type="slidenum">
              <a:rPr lang="en-US" smtClean="0"/>
              <a:t>1</a:t>
            </a:fld>
            <a:endParaRPr lang="en-US"/>
          </a:p>
        </p:txBody>
      </p:sp>
    </p:spTree>
    <p:extLst>
      <p:ext uri="{BB962C8B-B14F-4D97-AF65-F5344CB8AC3E}">
        <p14:creationId xmlns:p14="http://schemas.microsoft.com/office/powerpoint/2010/main" val="3762496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solidFill>
                  <a:srgbClr val="C00000"/>
                </a:solidFill>
                <a:effectLst>
                  <a:outerShdw blurRad="38100" dist="38100" dir="2700000" algn="tl">
                    <a:srgbClr val="000000">
                      <a:alpha val="43137"/>
                    </a:srgbClr>
                  </a:outerShdw>
                </a:effectLst>
              </a:rPr>
              <a:t>بطء الاتصال بالإنترنت</a:t>
            </a:r>
            <a:endParaRPr lang="en-US"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196752"/>
            <a:ext cx="8229600" cy="4929411"/>
          </a:xfrm>
        </p:spPr>
        <p:txBody>
          <a:bodyPr>
            <a:normAutofit/>
          </a:bodyPr>
          <a:lstStyle/>
          <a:p>
            <a:pPr algn="r" rtl="1"/>
            <a:r>
              <a:rPr lang="ar-IQ" sz="2000" b="1" dirty="0" smtClean="0"/>
              <a:t>تُعتبر مشكلة بطء الاتصال بشبكة الإنترت من المُشكلات الشائعة التي يُواجهها المستخدِم أثناء العمل على جهاز الحاسوب، ويُمكن حل هذه المُشكلة من خلال العديد من الإجراءات كالآتي:</a:t>
            </a:r>
          </a:p>
          <a:p>
            <a:pPr algn="r" rtl="1"/>
            <a:r>
              <a:rPr lang="ar-IQ" sz="2000" b="1" dirty="0" smtClean="0"/>
              <a:t> التحقّق من أنّ اتصال الإنترنت يحتوي على سرعاتٍ كافية تُمكّن المُستخدِم من استخدام الإنترنت بشكل سريع، وتجدر الإشارة إلى أنّه يُمكن للمستخدم إجراء اختبار سرعة الإنترنت دون الرجوع للشركة باستخدام مواقع متعددة تُتيح هذه الخدمة، وحينها يجب أن تبلغ سرعة الإنترنت ما يزيد عن 50% من السرعة المُعلن عنها من قِبل الشركة المُزوّدة لخدمة الإنترنت، وإلّا فيجب مراجعة الشركة.</a:t>
            </a:r>
          </a:p>
          <a:p>
            <a:pPr algn="r" rtl="1"/>
            <a:r>
              <a:rPr lang="ar-IQ" sz="2000" b="1" dirty="0" smtClean="0"/>
              <a:t> التحقّق من عدم وجود تحميلات فعّالة في خلفية الجهاز.</a:t>
            </a:r>
          </a:p>
          <a:p>
            <a:pPr algn="r" rtl="1"/>
            <a:r>
              <a:rPr lang="ar-IQ" sz="2000" b="1" dirty="0" smtClean="0"/>
              <a:t> تحديث تعريف كرت الشبكة الخاص بالجهاز إذا كان يحتاج لذلك.</a:t>
            </a:r>
          </a:p>
          <a:p>
            <a:pPr algn="r" rtl="1"/>
            <a:r>
              <a:rPr lang="ar-IQ" sz="2000" b="1" dirty="0" smtClean="0"/>
              <a:t> إعادة تعيين جهاز الراوتر الذي يتمّ من خلاله تزويد الحاسوب بخدمة الإنترنت.</a:t>
            </a:r>
          </a:p>
          <a:p>
            <a:pPr algn="r" rtl="1"/>
            <a:r>
              <a:rPr lang="ar-IQ" sz="2000" b="1" dirty="0" smtClean="0"/>
              <a:t> الاستعانة بقسم الدعم الفني في الشركة التي تُزوّد المُستخدِم بخدمة الإنترنت إذا لم تُحلّ المشكلة بعد استكمال الإجراءات السابقة.</a:t>
            </a:r>
          </a:p>
          <a:p>
            <a:pPr algn="r" rtl="1"/>
            <a:endParaRPr lang="ar-IQ" sz="2000" b="1" dirty="0" smtClean="0"/>
          </a:p>
        </p:txBody>
      </p:sp>
      <p:sp>
        <p:nvSpPr>
          <p:cNvPr id="5" name="Slide Number Placeholder 4"/>
          <p:cNvSpPr>
            <a:spLocks noGrp="1"/>
          </p:cNvSpPr>
          <p:nvPr>
            <p:ph type="sldNum" sz="quarter" idx="12"/>
          </p:nvPr>
        </p:nvSpPr>
        <p:spPr/>
        <p:txBody>
          <a:bodyPr/>
          <a:lstStyle/>
          <a:p>
            <a:fld id="{A9BD074B-6AF4-480E-B276-571F317AA4A8}" type="slidenum">
              <a:rPr lang="en-US" smtClean="0"/>
              <a:t>10</a:t>
            </a:fld>
            <a:endParaRPr lang="en-US"/>
          </a:p>
        </p:txBody>
      </p:sp>
    </p:spTree>
    <p:extLst>
      <p:ext uri="{BB962C8B-B14F-4D97-AF65-F5344CB8AC3E}">
        <p14:creationId xmlns:p14="http://schemas.microsoft.com/office/powerpoint/2010/main" val="3630415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IQ" b="1" dirty="0" smtClean="0">
                <a:solidFill>
                  <a:srgbClr val="C00000"/>
                </a:solidFill>
                <a:effectLst>
                  <a:outerShdw blurRad="38100" dist="38100" dir="2700000" algn="tl">
                    <a:srgbClr val="000000">
                      <a:alpha val="43137"/>
                    </a:srgbClr>
                  </a:outerShdw>
                </a:effectLst>
              </a:rPr>
              <a:t>تحول لون الشاشة إلى الأزرق</a:t>
            </a:r>
            <a:endParaRPr lang="en-US"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124744"/>
            <a:ext cx="8229600" cy="5001419"/>
          </a:xfrm>
        </p:spPr>
        <p:txBody>
          <a:bodyPr>
            <a:normAutofit fontScale="92500" lnSpcReduction="20000"/>
          </a:bodyPr>
          <a:lstStyle/>
          <a:p>
            <a:pPr algn="just" rtl="1"/>
            <a:r>
              <a:rPr lang="ar-IQ" dirty="0" smtClean="0"/>
              <a:t>يُمكن أن يواجه المُستخدِم مُشكلةً خطيرةً في جهاز الحاسوب تُعرف بشاشة الموت الزرقاء </a:t>
            </a:r>
            <a:r>
              <a:rPr lang="en-US" dirty="0" err="1" smtClean="0"/>
              <a:t>BSoD</a:t>
            </a:r>
            <a:r>
              <a:rPr lang="en-US" dirty="0" smtClean="0"/>
              <a:t>، </a:t>
            </a:r>
            <a:r>
              <a:rPr lang="ar-IQ" dirty="0" smtClean="0"/>
              <a:t>حيث تتحول شاشة الجهاز إلى اللون الأزرق، وعادةً ما يظهر هذا النوع من المشاكل أثناء تحديث نظام تشغيل الجهاز إلى نظامٍ أحدث، وهناك العديد من الإجراءات التي يُمكن القيام بها لحلّ هذه المشكلة، ومنها الآتي:</a:t>
            </a:r>
          </a:p>
          <a:p>
            <a:pPr algn="just" rtl="1"/>
            <a:r>
              <a:rPr lang="ar-IQ" dirty="0" smtClean="0"/>
              <a:t>التحقّق من وجود مساحة تخزينية كافية في ذاكرة الحاسوب؛ لإتمام تحديث نظام التشغيل.</a:t>
            </a:r>
          </a:p>
          <a:p>
            <a:pPr algn="just" rtl="1"/>
            <a:r>
              <a:rPr lang="ar-IQ" dirty="0" smtClean="0"/>
              <a:t> فحص الجهاز والتأكّد من خلوّه من الفيروسات؛ حيث تتسبّب بعض أنواع الفيروسات بحدوث هذه المُشكلة.</a:t>
            </a:r>
          </a:p>
          <a:p>
            <a:pPr algn="just" rtl="1"/>
            <a:r>
              <a:rPr lang="ar-IQ" dirty="0" smtClean="0"/>
              <a:t> تحديث برامج التشغيل الموجودة على الجهاز.</a:t>
            </a:r>
          </a:p>
          <a:p>
            <a:pPr algn="just" rtl="1"/>
            <a:r>
              <a:rPr lang="ar-IQ" dirty="0" smtClean="0"/>
              <a:t> إرجاع ضبط إعدادات نظام الإدخال/ الإخراج الأساسي (</a:t>
            </a:r>
            <a:r>
              <a:rPr lang="en-US" dirty="0" smtClean="0"/>
              <a:t>BIOS) </a:t>
            </a:r>
            <a:r>
              <a:rPr lang="ar-IQ" dirty="0" smtClean="0"/>
              <a:t>إلى حالتها الافتراضية.</a:t>
            </a:r>
          </a:p>
          <a:p>
            <a:pPr algn="r" rtl="1"/>
            <a:endParaRPr lang="ar-IQ" dirty="0" smtClean="0"/>
          </a:p>
        </p:txBody>
      </p:sp>
      <p:sp>
        <p:nvSpPr>
          <p:cNvPr id="5" name="Slide Number Placeholder 4"/>
          <p:cNvSpPr>
            <a:spLocks noGrp="1"/>
          </p:cNvSpPr>
          <p:nvPr>
            <p:ph type="sldNum" sz="quarter" idx="12"/>
          </p:nvPr>
        </p:nvSpPr>
        <p:spPr/>
        <p:txBody>
          <a:bodyPr/>
          <a:lstStyle/>
          <a:p>
            <a:fld id="{A9BD074B-6AF4-480E-B276-571F317AA4A8}" type="slidenum">
              <a:rPr lang="en-US" smtClean="0"/>
              <a:t>11</a:t>
            </a:fld>
            <a:endParaRPr lang="en-US"/>
          </a:p>
        </p:txBody>
      </p:sp>
    </p:spTree>
    <p:extLst>
      <p:ext uri="{BB962C8B-B14F-4D97-AF65-F5344CB8AC3E}">
        <p14:creationId xmlns:p14="http://schemas.microsoft.com/office/powerpoint/2010/main" val="38786348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IQ" dirty="0" smtClean="0">
                <a:solidFill>
                  <a:srgbClr val="C00000"/>
                </a:solidFill>
                <a:effectLst>
                  <a:outerShdw blurRad="38100" dist="38100" dir="2700000" algn="tl">
                    <a:srgbClr val="000000">
                      <a:alpha val="43137"/>
                    </a:srgbClr>
                  </a:outerShdw>
                </a:effectLst>
              </a:rPr>
              <a:t>عدم إصدار صوت في الجهاز</a:t>
            </a:r>
            <a:endParaRPr lang="en-US"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algn="r" rtl="1"/>
            <a:r>
              <a:rPr lang="ar-IQ" dirty="0" smtClean="0"/>
              <a:t>تُعتبر مُشكلة عدم إصدار صوت من المشاكل الشائعة أثناء استخدام جهاز الحاسوب، ويُمكن حلّ هذه المُشكلة من خلال العديد من الإجراءات، ومنها الآتي:</a:t>
            </a:r>
          </a:p>
          <a:p>
            <a:pPr algn="r" rtl="1"/>
            <a:r>
              <a:rPr lang="ar-IQ" dirty="0" smtClean="0"/>
              <a:t> التحقّق من أنّ مستوى الصوت غير منخفض لدرجة الكتم.</a:t>
            </a:r>
          </a:p>
          <a:p>
            <a:pPr algn="r" rtl="1"/>
            <a:r>
              <a:rPr lang="ar-IQ" dirty="0" smtClean="0"/>
              <a:t> التحقّق من عناصر التحكّم في مُشغّل الصوت، حيث تحتوي بعض مشغّلات الصوت على عناصر تحكّم منفصلة عن تلك الموجودة عبر إعدادات الجهاز نفسه.</a:t>
            </a:r>
          </a:p>
          <a:p>
            <a:pPr algn="r" rtl="1"/>
            <a:r>
              <a:rPr lang="ar-IQ" dirty="0" smtClean="0"/>
              <a:t> فحص الكيبلات التي تصل السماعة بالحاسوب.</a:t>
            </a:r>
          </a:p>
          <a:p>
            <a:pPr algn="r" rtl="1"/>
            <a:endParaRPr lang="ar-IQ" dirty="0" smtClean="0"/>
          </a:p>
        </p:txBody>
      </p:sp>
      <p:sp>
        <p:nvSpPr>
          <p:cNvPr id="5" name="Slide Number Placeholder 4"/>
          <p:cNvSpPr>
            <a:spLocks noGrp="1"/>
          </p:cNvSpPr>
          <p:nvPr>
            <p:ph type="sldNum" sz="quarter" idx="12"/>
          </p:nvPr>
        </p:nvSpPr>
        <p:spPr/>
        <p:txBody>
          <a:bodyPr/>
          <a:lstStyle/>
          <a:p>
            <a:fld id="{A9BD074B-6AF4-480E-B276-571F317AA4A8}" type="slidenum">
              <a:rPr lang="en-US" smtClean="0"/>
              <a:t>12</a:t>
            </a:fld>
            <a:endParaRPr lang="en-US"/>
          </a:p>
        </p:txBody>
      </p:sp>
    </p:spTree>
    <p:extLst>
      <p:ext uri="{BB962C8B-B14F-4D97-AF65-F5344CB8AC3E}">
        <p14:creationId xmlns:p14="http://schemas.microsoft.com/office/powerpoint/2010/main" val="14821625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IQ" dirty="0" smtClean="0">
                <a:solidFill>
                  <a:srgbClr val="FF0000"/>
                </a:solidFill>
              </a:rPr>
              <a:t>عدم عمل جهاز الحاسوب</a:t>
            </a:r>
            <a:endParaRPr lang="en-US" dirty="0">
              <a:solidFill>
                <a:srgbClr val="FF0000"/>
              </a:solidFill>
            </a:endParaRPr>
          </a:p>
        </p:txBody>
      </p:sp>
      <p:sp>
        <p:nvSpPr>
          <p:cNvPr id="3" name="Content Placeholder 2"/>
          <p:cNvSpPr>
            <a:spLocks noGrp="1"/>
          </p:cNvSpPr>
          <p:nvPr>
            <p:ph idx="1"/>
          </p:nvPr>
        </p:nvSpPr>
        <p:spPr>
          <a:xfrm>
            <a:off x="457200" y="1124744"/>
            <a:ext cx="8229600" cy="5001419"/>
          </a:xfrm>
        </p:spPr>
        <p:txBody>
          <a:bodyPr>
            <a:noAutofit/>
          </a:bodyPr>
          <a:lstStyle/>
          <a:p>
            <a:pPr algn="r" rtl="1"/>
            <a:r>
              <a:rPr lang="ar-IQ" sz="2800" dirty="0" smtClean="0"/>
              <a:t>يُمكن أن يواجه المُستخدِم مُشكلة عدم عمل جهاز الحاسوب بشكلٍ كلي، وفي حال مواجهة هذه المُشكلة يُمكن القيام بعددٍ من الإجراءات التي من شأنها حلّ المشكلة، وهي كالآتي:</a:t>
            </a:r>
          </a:p>
          <a:p>
            <a:pPr algn="r" rtl="1"/>
            <a:r>
              <a:rPr lang="ar-IQ" sz="2800" dirty="0" smtClean="0"/>
              <a:t> التحقّق من وجود الكهرباء في المقبس الموصول به الحاسوب، وذلك من خلال توصيل أيّ جهاز كهربائي آخر بالمقبس، وفحص وصول الكهرباء إليه.</a:t>
            </a:r>
          </a:p>
          <a:p>
            <a:pPr algn="r" rtl="1"/>
            <a:r>
              <a:rPr lang="ar-IQ" sz="2800" dirty="0" smtClean="0"/>
              <a:t> التحقّق من توصيل كيبل الكهرباء بالجزء الخلفي من جهاز الكميبوتر بشكلٍ جيّد. التأكّد من أنّ جهاز مزوّد الطاقة يعمل بشكل صحيح في حال كان الحاسوب متصلاً بجهاز تنظيم الطاقة.</a:t>
            </a:r>
          </a:p>
          <a:p>
            <a:pPr algn="r" rtl="1"/>
            <a:r>
              <a:rPr lang="ar-IQ" sz="2800" dirty="0" smtClean="0"/>
              <a:t> التحقّق من أنّ بطارية الحاسوب تحتوي على شحن، وذلك في حال كان نوع الجهاز حاسوب محمول (</a:t>
            </a:r>
            <a:r>
              <a:rPr lang="en-US" sz="2800" dirty="0" smtClean="0"/>
              <a:t>Laptop).</a:t>
            </a:r>
          </a:p>
          <a:p>
            <a:pPr algn="r" rtl="1"/>
            <a:endParaRPr lang="en-US" sz="2800" dirty="0" smtClean="0"/>
          </a:p>
          <a:p>
            <a:pPr marL="0" indent="0" algn="r" rtl="1">
              <a:buNone/>
            </a:pPr>
            <a:endParaRPr lang="en-US" sz="2800" dirty="0"/>
          </a:p>
        </p:txBody>
      </p:sp>
      <p:sp>
        <p:nvSpPr>
          <p:cNvPr id="5" name="Slide Number Placeholder 4"/>
          <p:cNvSpPr>
            <a:spLocks noGrp="1"/>
          </p:cNvSpPr>
          <p:nvPr>
            <p:ph type="sldNum" sz="quarter" idx="12"/>
          </p:nvPr>
        </p:nvSpPr>
        <p:spPr/>
        <p:txBody>
          <a:bodyPr/>
          <a:lstStyle/>
          <a:p>
            <a:fld id="{A9BD074B-6AF4-480E-B276-571F317AA4A8}" type="slidenum">
              <a:rPr lang="en-US" smtClean="0"/>
              <a:t>2</a:t>
            </a:fld>
            <a:endParaRPr lang="en-US"/>
          </a:p>
        </p:txBody>
      </p:sp>
    </p:spTree>
    <p:extLst>
      <p:ext uri="{BB962C8B-B14F-4D97-AF65-F5344CB8AC3E}">
        <p14:creationId xmlns:p14="http://schemas.microsoft.com/office/powerpoint/2010/main" val="3437680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solidFill>
                  <a:srgbClr val="C00000"/>
                </a:solidFill>
              </a:rPr>
              <a:t>ظهور شاشة سوداء فارغة</a:t>
            </a:r>
            <a:endParaRPr lang="en-US" dirty="0">
              <a:solidFill>
                <a:srgbClr val="C00000"/>
              </a:solidFill>
            </a:endParaRPr>
          </a:p>
        </p:txBody>
      </p:sp>
      <p:sp>
        <p:nvSpPr>
          <p:cNvPr id="3" name="Content Placeholder 2"/>
          <p:cNvSpPr>
            <a:spLocks noGrp="1"/>
          </p:cNvSpPr>
          <p:nvPr>
            <p:ph idx="1"/>
          </p:nvPr>
        </p:nvSpPr>
        <p:spPr/>
        <p:txBody>
          <a:bodyPr>
            <a:normAutofit lnSpcReduction="10000"/>
          </a:bodyPr>
          <a:lstStyle/>
          <a:p>
            <a:pPr algn="r" rtl="1"/>
            <a:r>
              <a:rPr lang="ar-IQ" dirty="0" smtClean="0"/>
              <a:t>يُمكن أن يكون جهاز الحاسوب قيد التشغيل ولكن شاشته سوداء فارغة لا يظهر عليها أيّ شيء، وتُحلّ هذه المُشكلة باتّباع الآتي:</a:t>
            </a:r>
          </a:p>
          <a:p>
            <a:pPr algn="r" rtl="1"/>
            <a:r>
              <a:rPr lang="ar-IQ" dirty="0" smtClean="0"/>
              <a:t> التحقّق من أنّ الشاشة مُتصلة بمصدر الكهرباء.</a:t>
            </a:r>
          </a:p>
          <a:p>
            <a:pPr algn="r" rtl="1"/>
            <a:r>
              <a:rPr lang="ar-IQ" dirty="0" smtClean="0"/>
              <a:t> التحقّق من الكيبل الذي يصل بين شاشة الحاسوب والجهاز، وتجدر الإشارة إلى أنّه في حال كان الجهاز من نوع الحاسوب المحمول فيتوجب إرساله للصيانة لدى شخص مختصّ؛ وذلك لتجنّب حدوث خلل في الشاشة عند محاولة إصلاحها.</a:t>
            </a:r>
          </a:p>
          <a:p>
            <a:pPr marL="0" indent="0" algn="r" rtl="1">
              <a:buNone/>
            </a:pPr>
            <a:endParaRPr lang="en-US" dirty="0"/>
          </a:p>
        </p:txBody>
      </p:sp>
      <p:sp>
        <p:nvSpPr>
          <p:cNvPr id="5" name="Slide Number Placeholder 4"/>
          <p:cNvSpPr>
            <a:spLocks noGrp="1"/>
          </p:cNvSpPr>
          <p:nvPr>
            <p:ph type="sldNum" sz="quarter" idx="12"/>
          </p:nvPr>
        </p:nvSpPr>
        <p:spPr/>
        <p:txBody>
          <a:bodyPr/>
          <a:lstStyle/>
          <a:p>
            <a:fld id="{A9BD074B-6AF4-480E-B276-571F317AA4A8}" type="slidenum">
              <a:rPr lang="en-US" smtClean="0"/>
              <a:t>3</a:t>
            </a:fld>
            <a:endParaRPr lang="en-US"/>
          </a:p>
        </p:txBody>
      </p:sp>
    </p:spTree>
    <p:extLst>
      <p:ext uri="{BB962C8B-B14F-4D97-AF65-F5344CB8AC3E}">
        <p14:creationId xmlns:p14="http://schemas.microsoft.com/office/powerpoint/2010/main" val="716540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solidFill>
                  <a:srgbClr val="C00000"/>
                </a:solidFill>
              </a:rPr>
              <a:t>بطئء الحاسوب أثناء الإقلاع</a:t>
            </a:r>
            <a:endParaRPr lang="en-US" dirty="0">
              <a:solidFill>
                <a:srgbClr val="C00000"/>
              </a:solidFill>
            </a:endParaRPr>
          </a:p>
        </p:txBody>
      </p:sp>
      <p:sp>
        <p:nvSpPr>
          <p:cNvPr id="3" name="Content Placeholder 2"/>
          <p:cNvSpPr>
            <a:spLocks noGrp="1"/>
          </p:cNvSpPr>
          <p:nvPr>
            <p:ph idx="1"/>
          </p:nvPr>
        </p:nvSpPr>
        <p:spPr/>
        <p:txBody>
          <a:bodyPr>
            <a:normAutofit fontScale="85000" lnSpcReduction="20000"/>
          </a:bodyPr>
          <a:lstStyle/>
          <a:p>
            <a:pPr algn="r" rtl="1"/>
            <a:r>
              <a:rPr lang="ar-IQ" sz="2800" dirty="0" smtClean="0"/>
              <a:t>تُعتبر مشكلة حدوث بطء في عملية إقلاع الحاسوب أحد المشكلات الشائعة الظهور عند استخدامه، وعادةً ما يكون سبب هذه المُشكلة وجود العديد من التطبيقات التي تبدأ العمل مع بدء تحميل نظام التشغيل الذي يعمل به الجهاز وتُوضّح الخطوات الآتية كيفية إيقاف بدء التطبيقات مع بدء تشغيل جهاز الحاسوب الذي يعمل بنظام تشغيل</a:t>
            </a:r>
            <a:r>
              <a:rPr lang="en-US" sz="2800" b="1" dirty="0" smtClean="0">
                <a:solidFill>
                  <a:srgbClr val="C00000"/>
                </a:solidFill>
              </a:rPr>
              <a:t>Windows 10):</a:t>
            </a:r>
            <a:endParaRPr lang="ar-IQ" sz="2800" b="1" dirty="0" smtClean="0">
              <a:solidFill>
                <a:srgbClr val="C00000"/>
              </a:solidFill>
            </a:endParaRPr>
          </a:p>
          <a:p>
            <a:pPr algn="r" rtl="1"/>
            <a:r>
              <a:rPr lang="ar-IQ" sz="2800" dirty="0" smtClean="0"/>
              <a:t>فتح قائمة الإعدادات </a:t>
            </a:r>
            <a:r>
              <a:rPr lang="en-US" sz="2800" dirty="0" smtClean="0"/>
              <a:t>Settings) </a:t>
            </a:r>
            <a:r>
              <a:rPr lang="ar-IQ" sz="2800" dirty="0" smtClean="0"/>
              <a:t>عبر جهاز الحاسوب. النقر على خيار التطبيقات (</a:t>
            </a:r>
            <a:r>
              <a:rPr lang="en-US" sz="2800" dirty="0" smtClean="0"/>
              <a:t>App</a:t>
            </a:r>
            <a:r>
              <a:rPr lang="ar-IQ" sz="2800" dirty="0" smtClean="0"/>
              <a:t> اختيار خيار بدء التشغيل (</a:t>
            </a:r>
            <a:r>
              <a:rPr lang="en-US" sz="2800" dirty="0" smtClean="0"/>
              <a:t>Startup)، </a:t>
            </a:r>
            <a:r>
              <a:rPr lang="ar-IQ" sz="2800" dirty="0" smtClean="0"/>
              <a:t>حيث ستظهر للمُستخدِم قائمة تحتوي على جميع البرامج التي يتمّ تشغيلها مع بدء تشغيل الحاسوب، وتظهر تلك البرامج مُرتبةً تبعاً لما </a:t>
            </a:r>
            <a:r>
              <a:rPr lang="ar-IQ" sz="2800" b="1" dirty="0" smtClean="0">
                <a:solidFill>
                  <a:srgbClr val="C00000"/>
                </a:solidFill>
              </a:rPr>
              <a:t>تستهلكه من موارد الجهاز المُختلفة</a:t>
            </a:r>
            <a:r>
              <a:rPr lang="ar-IQ" sz="2800" dirty="0" smtClean="0"/>
              <a:t>؛ كالقرص الصلب، ووحدة المعالجة المركزية. النقر على زر الإيقاف الظاهر بمحاذاة البرنامج المُراد إيقافه، ولا بدّ من التنويه إلى أنّه يتوجّب أن تكون أولوية الإيقاف لتلك البرامج التي تستهلك جزءاً كبيراً من موارد الجهاز عند تشغيلها. </a:t>
            </a:r>
            <a:r>
              <a:rPr lang="ar-IQ" sz="2800" dirty="0" smtClean="0">
                <a:solidFill>
                  <a:srgbClr val="C00000"/>
                </a:solidFill>
              </a:rPr>
              <a:t>ملاحظة: لا يعني منع تشغيل التطبيقات من البدء مع نظام التشغيل أنّه لا يُمكن استخدامها عند الحاجة إليها</a:t>
            </a:r>
          </a:p>
          <a:p>
            <a:pPr algn="r" rtl="1"/>
            <a:endParaRPr lang="ar-IQ" sz="2800" dirty="0" smtClean="0"/>
          </a:p>
          <a:p>
            <a:pPr algn="r" rtl="1"/>
            <a:endParaRPr lang="en-US" sz="2800" dirty="0"/>
          </a:p>
        </p:txBody>
      </p:sp>
      <p:sp>
        <p:nvSpPr>
          <p:cNvPr id="5" name="Slide Number Placeholder 4"/>
          <p:cNvSpPr>
            <a:spLocks noGrp="1"/>
          </p:cNvSpPr>
          <p:nvPr>
            <p:ph type="sldNum" sz="quarter" idx="12"/>
          </p:nvPr>
        </p:nvSpPr>
        <p:spPr/>
        <p:txBody>
          <a:bodyPr/>
          <a:lstStyle/>
          <a:p>
            <a:fld id="{A9BD074B-6AF4-480E-B276-571F317AA4A8}" type="slidenum">
              <a:rPr lang="en-US" smtClean="0"/>
              <a:t>4</a:t>
            </a:fld>
            <a:endParaRPr lang="en-US"/>
          </a:p>
        </p:txBody>
      </p:sp>
    </p:spTree>
    <p:extLst>
      <p:ext uri="{BB962C8B-B14F-4D97-AF65-F5344CB8AC3E}">
        <p14:creationId xmlns:p14="http://schemas.microsoft.com/office/powerpoint/2010/main" val="3650550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solidFill>
                  <a:srgbClr val="C00000"/>
                </a:solidFill>
                <a:effectLst>
                  <a:outerShdw blurRad="38100" dist="38100" dir="2700000" algn="tl">
                    <a:srgbClr val="000000">
                      <a:alpha val="43137"/>
                    </a:srgbClr>
                  </a:outerShdw>
                </a:effectLst>
              </a:rPr>
              <a:t>بطء الحاسوب أثناء التشغيل</a:t>
            </a:r>
            <a:endParaRPr lang="en-US"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92500" lnSpcReduction="20000"/>
          </a:bodyPr>
          <a:lstStyle/>
          <a:p>
            <a:pPr algn="r" rtl="1"/>
            <a:r>
              <a:rPr lang="ar-IQ" dirty="0" smtClean="0"/>
              <a:t>تُعتبر مشكلة بطء جهاز الحاسوب أثناء العمل عليه من المشاكل التي قد يواجهها الشخص أثناء استخدام هذا الجهاز، ويُمكن حلّ هذه المُشكلة من خلال بعض الأمور الفنية، ومنها ما يأتي:</a:t>
            </a:r>
          </a:p>
          <a:p>
            <a:pPr algn="r" rtl="1"/>
            <a:r>
              <a:rPr lang="ar-IQ" dirty="0" smtClean="0"/>
              <a:t> تنظيف القرص الصلب من أيّ ملفات غير مرغوب بها.</a:t>
            </a:r>
          </a:p>
          <a:p>
            <a:pPr algn="r" rtl="1"/>
            <a:r>
              <a:rPr lang="ar-IQ" dirty="0" smtClean="0"/>
              <a:t> تفعيل ما يُعرف بجدار الحماية </a:t>
            </a:r>
            <a:r>
              <a:rPr lang="en-US" dirty="0" smtClean="0"/>
              <a:t>Firewall) </a:t>
            </a:r>
            <a:r>
              <a:rPr lang="ar-IQ" dirty="0" smtClean="0"/>
              <a:t>الموجود عبر جهاز الحاسوب.</a:t>
            </a:r>
          </a:p>
          <a:p>
            <a:pPr algn="r" rtl="1"/>
            <a:r>
              <a:rPr lang="ar-IQ" dirty="0" smtClean="0"/>
              <a:t> تشغيل برنامج لمكافحة الفيروسات عبر الجهاز.</a:t>
            </a:r>
          </a:p>
          <a:p>
            <a:pPr algn="r" rtl="1"/>
            <a:r>
              <a:rPr lang="ar-IQ" dirty="0" smtClean="0"/>
              <a:t> إيقاف عمل البرامج التي تعمل في خلفية الجهاز</a:t>
            </a:r>
          </a:p>
          <a:p>
            <a:pPr algn="r" rtl="1"/>
            <a:r>
              <a:rPr lang="ar-IQ" dirty="0" smtClean="0"/>
              <a:t> إغلاق التطبيقات التي تستهلك مقداراً كبيراً من ذاكرة الوصول العشوائي ووحدة المعالجة المركزية.</a:t>
            </a:r>
          </a:p>
          <a:p>
            <a:pPr algn="r" rtl="1"/>
            <a:endParaRPr lang="ar-IQ" dirty="0" smtClean="0"/>
          </a:p>
        </p:txBody>
      </p:sp>
      <p:sp>
        <p:nvSpPr>
          <p:cNvPr id="5" name="Slide Number Placeholder 4"/>
          <p:cNvSpPr>
            <a:spLocks noGrp="1"/>
          </p:cNvSpPr>
          <p:nvPr>
            <p:ph type="sldNum" sz="quarter" idx="12"/>
          </p:nvPr>
        </p:nvSpPr>
        <p:spPr/>
        <p:txBody>
          <a:bodyPr/>
          <a:lstStyle/>
          <a:p>
            <a:fld id="{A9BD074B-6AF4-480E-B276-571F317AA4A8}" type="slidenum">
              <a:rPr lang="en-US" smtClean="0"/>
              <a:t>5</a:t>
            </a:fld>
            <a:endParaRPr lang="en-US"/>
          </a:p>
        </p:txBody>
      </p:sp>
    </p:spTree>
    <p:extLst>
      <p:ext uri="{BB962C8B-B14F-4D97-AF65-F5344CB8AC3E}">
        <p14:creationId xmlns:p14="http://schemas.microsoft.com/office/powerpoint/2010/main" val="30212713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solidFill>
                  <a:srgbClr val="C00000"/>
                </a:solidFill>
                <a:effectLst>
                  <a:outerShdw blurRad="38100" dist="38100" dir="2700000" algn="tl">
                    <a:srgbClr val="000000">
                      <a:alpha val="43137"/>
                    </a:srgbClr>
                  </a:outerShdw>
                </a:effectLst>
              </a:rPr>
              <a:t>عدم إمكانية تثبيت البرامج</a:t>
            </a:r>
            <a:endParaRPr lang="en-US"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92500" lnSpcReduction="10000"/>
          </a:bodyPr>
          <a:lstStyle/>
          <a:p>
            <a:pPr algn="r" rtl="1"/>
            <a:r>
              <a:rPr lang="ar-IQ" dirty="0" smtClean="0"/>
              <a:t>يُمكن أن يُواجه المُستخدِم مشكلة عدم القدرة على تثبيت البرامج على جهاز الحاسوب الخاص به، وعادةً ما يكون </a:t>
            </a:r>
            <a:r>
              <a:rPr lang="ar-IQ" b="1" dirty="0" smtClean="0">
                <a:solidFill>
                  <a:srgbClr val="C00000"/>
                </a:solidFill>
              </a:rPr>
              <a:t>السبب الرئيسي لهذه المشكلة </a:t>
            </a:r>
            <a:r>
              <a:rPr lang="ar-IQ" dirty="0" smtClean="0"/>
              <a:t>عدم وجود مساحة تخزينية كافية في الجهاز، ويُمكن حلّ هذه المُشكلة باتّباع الآتي:</a:t>
            </a:r>
          </a:p>
          <a:p>
            <a:pPr algn="r" rtl="1"/>
            <a:r>
              <a:rPr lang="ar-IQ" dirty="0" smtClean="0"/>
              <a:t> حذف أيّ ملفات ذات سعة تخزينية كبيرة موجودة على جهاز الحاسوب. </a:t>
            </a:r>
          </a:p>
          <a:p>
            <a:pPr algn="r" rtl="1"/>
            <a:r>
              <a:rPr lang="ar-IQ" dirty="0" smtClean="0"/>
              <a:t>إلغاء تثبيت بعض البرامج غير الضرورية الموجودة على الجهاز.</a:t>
            </a:r>
          </a:p>
          <a:p>
            <a:pPr algn="r" rtl="1"/>
            <a:r>
              <a:rPr lang="ar-IQ" dirty="0" smtClean="0"/>
              <a:t> استخدام أداة تنظيف القرص </a:t>
            </a:r>
            <a:r>
              <a:rPr lang="en-US" dirty="0" smtClean="0"/>
              <a:t>Disk Clean-up </a:t>
            </a:r>
            <a:r>
              <a:rPr lang="ar-IQ" dirty="0" smtClean="0"/>
              <a:t>المُتوفرة عبر نظام تشغيل ويندوز 10</a:t>
            </a:r>
          </a:p>
          <a:p>
            <a:pPr algn="r" rtl="1"/>
            <a:endParaRPr lang="ar-IQ" dirty="0" smtClean="0"/>
          </a:p>
        </p:txBody>
      </p:sp>
      <p:sp>
        <p:nvSpPr>
          <p:cNvPr id="5" name="Slide Number Placeholder 4"/>
          <p:cNvSpPr>
            <a:spLocks noGrp="1"/>
          </p:cNvSpPr>
          <p:nvPr>
            <p:ph type="sldNum" sz="quarter" idx="12"/>
          </p:nvPr>
        </p:nvSpPr>
        <p:spPr/>
        <p:txBody>
          <a:bodyPr/>
          <a:lstStyle/>
          <a:p>
            <a:fld id="{A9BD074B-6AF4-480E-B276-571F317AA4A8}" type="slidenum">
              <a:rPr lang="en-US" smtClean="0"/>
              <a:t>6</a:t>
            </a:fld>
            <a:endParaRPr lang="en-US"/>
          </a:p>
        </p:txBody>
      </p:sp>
    </p:spTree>
    <p:extLst>
      <p:ext uri="{BB962C8B-B14F-4D97-AF65-F5344CB8AC3E}">
        <p14:creationId xmlns:p14="http://schemas.microsoft.com/office/powerpoint/2010/main" val="28351641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Disk clean up</a:t>
            </a:r>
            <a:endParaRPr lang="en-US"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3528" y="1124744"/>
            <a:ext cx="8496943" cy="518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p:txBody>
          <a:bodyPr/>
          <a:lstStyle/>
          <a:p>
            <a:fld id="{A9BD074B-6AF4-480E-B276-571F317AA4A8}" type="slidenum">
              <a:rPr lang="en-US" smtClean="0"/>
              <a:t>7</a:t>
            </a:fld>
            <a:endParaRPr lang="en-US"/>
          </a:p>
        </p:txBody>
      </p:sp>
    </p:spTree>
    <p:extLst>
      <p:ext uri="{BB962C8B-B14F-4D97-AF65-F5344CB8AC3E}">
        <p14:creationId xmlns:p14="http://schemas.microsoft.com/office/powerpoint/2010/main" val="41738496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pPr algn="r" rtl="1"/>
            <a:r>
              <a:rPr lang="ar-IQ" dirty="0" smtClean="0"/>
              <a:t>يُمكن أن يُواجه المُستخدِم مشكلةً في بطء البرامج الموجودة عبر جهاز الحاسوب، وتُحلّ هذه المشكلة باتّباع الآتي:</a:t>
            </a:r>
            <a:endParaRPr lang="en-US" dirty="0" smtClean="0"/>
          </a:p>
          <a:p>
            <a:pPr algn="r" rtl="1"/>
            <a:r>
              <a:rPr lang="ar-IQ" dirty="0" smtClean="0"/>
              <a:t> إغلاق البرنامج الذي يُواجه بُطئاً في التشغيل، ثمّ إعادة فتحه مجدّداً.</a:t>
            </a:r>
            <a:endParaRPr lang="en-US" dirty="0" smtClean="0"/>
          </a:p>
          <a:p>
            <a:pPr algn="r" rtl="1"/>
            <a:r>
              <a:rPr lang="ar-IQ" dirty="0" smtClean="0"/>
              <a:t> إجراء تحديث للتطبيق؛ وذلك من خلال تفعيل خيار  </a:t>
            </a:r>
            <a:r>
              <a:rPr lang="en-US" dirty="0" smtClean="0"/>
              <a:t>Updates </a:t>
            </a:r>
            <a:r>
              <a:rPr lang="ar-IQ" dirty="0" smtClean="0"/>
              <a:t>الموجود ضمن قائمة المساعدة (</a:t>
            </a:r>
            <a:r>
              <a:rPr lang="en-US" dirty="0" smtClean="0"/>
              <a:t>Help)، </a:t>
            </a:r>
            <a:r>
              <a:rPr lang="ar-IQ" dirty="0" smtClean="0"/>
              <a:t>وفي حال لم يتوفر مثل هذا الخيار في البرنامج فيُمكن البحث عن إجراء تحديث للبرنامج عبر الإنترنت.</a:t>
            </a:r>
          </a:p>
          <a:p>
            <a:pPr algn="r" rtl="1"/>
            <a:endParaRPr lang="ar-IQ" dirty="0" smtClean="0"/>
          </a:p>
        </p:txBody>
      </p:sp>
      <p:sp>
        <p:nvSpPr>
          <p:cNvPr id="8" name="TextBox 7"/>
          <p:cNvSpPr txBox="1"/>
          <p:nvPr/>
        </p:nvSpPr>
        <p:spPr>
          <a:xfrm>
            <a:off x="3756712" y="692696"/>
            <a:ext cx="4055648" cy="523220"/>
          </a:xfrm>
          <a:prstGeom prst="rect">
            <a:avLst/>
          </a:prstGeom>
          <a:noFill/>
          <a:ln>
            <a:noFill/>
          </a:ln>
        </p:spPr>
        <p:txBody>
          <a:bodyPr wrap="square" rtlCol="0">
            <a:spAutoFit/>
          </a:bodyPr>
          <a:lstStyle/>
          <a:p>
            <a:pPr algn="r" rtl="1"/>
            <a:r>
              <a:rPr lang="ar-IQ" sz="2800" dirty="0" smtClean="0">
                <a:solidFill>
                  <a:srgbClr val="C00000"/>
                </a:solidFill>
                <a:effectLst>
                  <a:outerShdw blurRad="38100" dist="38100" dir="2700000" algn="tl">
                    <a:srgbClr val="000000">
                      <a:alpha val="43137"/>
                    </a:srgbClr>
                  </a:outerShdw>
                </a:effectLst>
              </a:rPr>
              <a:t>بطء تشغيل البرامج</a:t>
            </a:r>
            <a:endParaRPr lang="en-US" sz="2800" dirty="0">
              <a:solidFill>
                <a:srgbClr val="C00000"/>
              </a:solidFill>
              <a:effectLst>
                <a:outerShdw blurRad="38100" dist="38100" dir="2700000" algn="tl">
                  <a:srgbClr val="000000">
                    <a:alpha val="43137"/>
                  </a:srgbClr>
                </a:outerShdw>
              </a:effectLst>
            </a:endParaRPr>
          </a:p>
        </p:txBody>
      </p:sp>
      <p:sp>
        <p:nvSpPr>
          <p:cNvPr id="9" name="Slide Number Placeholder 8"/>
          <p:cNvSpPr>
            <a:spLocks noGrp="1"/>
          </p:cNvSpPr>
          <p:nvPr>
            <p:ph type="sldNum" sz="quarter" idx="12"/>
          </p:nvPr>
        </p:nvSpPr>
        <p:spPr/>
        <p:txBody>
          <a:bodyPr/>
          <a:lstStyle/>
          <a:p>
            <a:fld id="{A9BD074B-6AF4-480E-B276-571F317AA4A8}" type="slidenum">
              <a:rPr lang="en-US" smtClean="0"/>
              <a:t>8</a:t>
            </a:fld>
            <a:endParaRPr lang="en-US"/>
          </a:p>
        </p:txBody>
      </p:sp>
    </p:spTree>
    <p:extLst>
      <p:ext uri="{BB962C8B-B14F-4D97-AF65-F5344CB8AC3E}">
        <p14:creationId xmlns:p14="http://schemas.microsoft.com/office/powerpoint/2010/main" val="33937006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solidFill>
                  <a:srgbClr val="C00000"/>
                </a:solidFill>
                <a:effectLst>
                  <a:outerShdw blurRad="38100" dist="38100" dir="2700000" algn="tl">
                    <a:srgbClr val="000000">
                      <a:alpha val="43137"/>
                    </a:srgbClr>
                  </a:outerShdw>
                </a:effectLst>
              </a:rPr>
              <a:t> صدور صوت مزعج من الحاسوب </a:t>
            </a:r>
            <a:endParaRPr lang="en-US"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92500" lnSpcReduction="10000"/>
          </a:bodyPr>
          <a:lstStyle/>
          <a:p>
            <a:pPr algn="r" rtl="1"/>
            <a:r>
              <a:rPr lang="ar-IQ" dirty="0" smtClean="0"/>
              <a:t>يُمكن أن يواجه المُستخدِم مشكلة صدور صوت عالٍ ومُزعج من داخل صندوق جهاز الحاسوب (</a:t>
            </a:r>
            <a:r>
              <a:rPr lang="en-US" dirty="0" smtClean="0"/>
              <a:t>Computer Case)، </a:t>
            </a:r>
            <a:r>
              <a:rPr lang="ar-IQ" dirty="0" smtClean="0"/>
              <a:t>ويُمكن حلّ هذه المشكلة باتّباع الآتي:</a:t>
            </a:r>
          </a:p>
          <a:p>
            <a:pPr algn="r" rtl="1"/>
            <a:r>
              <a:rPr lang="ar-IQ" dirty="0" smtClean="0"/>
              <a:t> التحقّق من عدم وجود مشكلة في مروحة التبريد الرئيسية الموجودة داخل الجهاز، وفي حال وجود أيّ خلل في المروحة بشكل يُؤدّي إلى إصدار صوت فيُمكن نزعها بكلّ سهولة وتبديلها بأخرى سليمة.</a:t>
            </a:r>
          </a:p>
          <a:p>
            <a:pPr algn="r" rtl="1"/>
            <a:r>
              <a:rPr lang="ar-IQ" dirty="0" smtClean="0"/>
              <a:t> التحقّق من المرواح المُثبّتة على وحدة المعالجة المركزية وكرت الشاشة، وفي حال كان هناك مُشكلة في أيٍّ منها يتوجب تبديلها على الفور للتخلّص من الصوت.</a:t>
            </a:r>
          </a:p>
          <a:p>
            <a:pPr algn="r" rtl="1"/>
            <a:endParaRPr lang="en-US" dirty="0"/>
          </a:p>
        </p:txBody>
      </p:sp>
      <p:sp>
        <p:nvSpPr>
          <p:cNvPr id="5" name="Slide Number Placeholder 4"/>
          <p:cNvSpPr>
            <a:spLocks noGrp="1"/>
          </p:cNvSpPr>
          <p:nvPr>
            <p:ph type="sldNum" sz="quarter" idx="12"/>
          </p:nvPr>
        </p:nvSpPr>
        <p:spPr/>
        <p:txBody>
          <a:bodyPr/>
          <a:lstStyle/>
          <a:p>
            <a:fld id="{A9BD074B-6AF4-480E-B276-571F317AA4A8}" type="slidenum">
              <a:rPr lang="en-US" smtClean="0"/>
              <a:t>9</a:t>
            </a:fld>
            <a:endParaRPr lang="en-US"/>
          </a:p>
        </p:txBody>
      </p:sp>
    </p:spTree>
    <p:extLst>
      <p:ext uri="{BB962C8B-B14F-4D97-AF65-F5344CB8AC3E}">
        <p14:creationId xmlns:p14="http://schemas.microsoft.com/office/powerpoint/2010/main" val="38873265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4185</TotalTime>
  <Words>1062</Words>
  <Application>Microsoft Office PowerPoint</Application>
  <PresentationFormat>On-screen Show (4:3)</PresentationFormat>
  <Paragraphs>65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بعض اعطال الحاسوب وطرق صيانتها  </vt:lpstr>
      <vt:lpstr>عدم عمل جهاز الحاسوب</vt:lpstr>
      <vt:lpstr>ظهور شاشة سوداء فارغة</vt:lpstr>
      <vt:lpstr>بطئء الحاسوب أثناء الإقلاع</vt:lpstr>
      <vt:lpstr>بطء الحاسوب أثناء التشغيل</vt:lpstr>
      <vt:lpstr>عدم إمكانية تثبيت البرامج</vt:lpstr>
      <vt:lpstr>Disk clean up</vt:lpstr>
      <vt:lpstr>PowerPoint Presentation</vt:lpstr>
      <vt:lpstr> صدور صوت مزعج من الحاسوب </vt:lpstr>
      <vt:lpstr>بطء الاتصال بالإنترنت</vt:lpstr>
      <vt:lpstr>تحول لون الشاشة إلى الأزرق</vt:lpstr>
      <vt:lpstr>عدم إصدار صوت في الجهاز</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صيانة الاجزاء المادية للحاسوب</dc:title>
  <dc:creator>User</dc:creator>
  <cp:lastModifiedBy>User</cp:lastModifiedBy>
  <cp:revision>9</cp:revision>
  <cp:lastPrinted>2024-10-09T08:58:50Z</cp:lastPrinted>
  <dcterms:created xsi:type="dcterms:W3CDTF">2024-10-09T08:13:50Z</dcterms:created>
  <dcterms:modified xsi:type="dcterms:W3CDTF">2024-10-30T08:09:33Z</dcterms:modified>
</cp:coreProperties>
</file>