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09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2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85968" autoAdjust="0"/>
  </p:normalViewPr>
  <p:slideViewPr>
    <p:cSldViewPr>
      <p:cViewPr varScale="1">
        <p:scale>
          <a:sx n="63" d="100"/>
          <a:sy n="63" d="100"/>
        </p:scale>
        <p:origin x="-15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8F66BD6-9557-4570-84F0-BAB196A6D44D}" type="datetimeFigureOut">
              <a:rPr lang="ar-IQ" smtClean="0"/>
              <a:t>11/08/1447</a:t>
            </a:fld>
            <a:endParaRPr lang="ar-IQ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A84F506-0B9E-4689-9E33-9E0139256125}" type="slidenum">
              <a:rPr lang="ar-IQ" smtClean="0"/>
              <a:t>‹#›</a:t>
            </a:fld>
            <a:endParaRPr lang="ar-IQ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6BD6-9557-4570-84F0-BAB196A6D44D}" type="datetimeFigureOut">
              <a:rPr lang="ar-IQ" smtClean="0"/>
              <a:t>11/08/1447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4F506-0B9E-4689-9E33-9E0139256125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6BD6-9557-4570-84F0-BAB196A6D44D}" type="datetimeFigureOut">
              <a:rPr lang="ar-IQ" smtClean="0"/>
              <a:t>11/08/1447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4F506-0B9E-4689-9E33-9E0139256125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6BD6-9557-4570-84F0-BAB196A6D44D}" type="datetimeFigureOut">
              <a:rPr lang="ar-IQ" smtClean="0"/>
              <a:t>11/08/1447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4F506-0B9E-4689-9E33-9E0139256125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6BD6-9557-4570-84F0-BAB196A6D44D}" type="datetimeFigureOut">
              <a:rPr lang="ar-IQ" smtClean="0"/>
              <a:t>11/08/1447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4F506-0B9E-4689-9E33-9E0139256125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6BD6-9557-4570-84F0-BAB196A6D44D}" type="datetimeFigureOut">
              <a:rPr lang="ar-IQ" smtClean="0"/>
              <a:t>11/08/1447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4F506-0B9E-4689-9E33-9E0139256125}" type="slidenum">
              <a:rPr lang="ar-IQ" smtClean="0"/>
              <a:t>‹#›</a:t>
            </a:fld>
            <a:endParaRPr lang="ar-IQ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6BD6-9557-4570-84F0-BAB196A6D44D}" type="datetimeFigureOut">
              <a:rPr lang="ar-IQ" smtClean="0"/>
              <a:t>11/08/1447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4F506-0B9E-4689-9E33-9E0139256125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6BD6-9557-4570-84F0-BAB196A6D44D}" type="datetimeFigureOut">
              <a:rPr lang="ar-IQ" smtClean="0"/>
              <a:t>11/08/1447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4F506-0B9E-4689-9E33-9E0139256125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6BD6-9557-4570-84F0-BAB196A6D44D}" type="datetimeFigureOut">
              <a:rPr lang="ar-IQ" smtClean="0"/>
              <a:t>11/08/1447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4F506-0B9E-4689-9E33-9E0139256125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6BD6-9557-4570-84F0-BAB196A6D44D}" type="datetimeFigureOut">
              <a:rPr lang="ar-IQ" smtClean="0"/>
              <a:t>11/08/1447</a:t>
            </a:fld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4F506-0B9E-4689-9E33-9E0139256125}" type="slidenum">
              <a:rPr lang="ar-IQ" smtClean="0"/>
              <a:t>‹#›</a:t>
            </a:fld>
            <a:endParaRPr lang="ar-IQ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ar-IQ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6BD6-9557-4570-84F0-BAB196A6D44D}" type="datetimeFigureOut">
              <a:rPr lang="ar-IQ" smtClean="0"/>
              <a:t>11/08/1447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4F506-0B9E-4689-9E33-9E0139256125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8F66BD6-9557-4570-84F0-BAB196A6D44D}" type="datetimeFigureOut">
              <a:rPr lang="ar-IQ" smtClean="0"/>
              <a:t>11/08/1447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A84F506-0B9E-4689-9E33-9E0139256125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hare.google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8083624" cy="2448272"/>
          </a:xfrm>
        </p:spPr>
        <p:txBody>
          <a:bodyPr/>
          <a:lstStyle/>
          <a:p>
            <a:r>
              <a:rPr lang="ar-IQ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ar-IQ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03648" y="476672"/>
            <a:ext cx="5976664" cy="2016224"/>
          </a:xfr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pPr algn="ctr"/>
            <a:r>
              <a:rPr lang="ar-IQ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</a:p>
          <a:p>
            <a:pPr algn="ctr"/>
            <a:endParaRPr lang="ar-IQ" sz="40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IQ" sz="64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انقضاء </a:t>
            </a:r>
            <a:r>
              <a:rPr lang="ar-IQ" sz="6400" dirty="0" err="1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الأألتزام</a:t>
            </a:r>
            <a:r>
              <a:rPr lang="ar-IQ" sz="64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ar-IQ" sz="40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الاستاذ المساعد الدكتورة  زينة حسين علوان</a:t>
            </a:r>
          </a:p>
          <a:p>
            <a:pPr algn="ctr"/>
            <a:r>
              <a:rPr lang="ar-IQ" sz="40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zena.h@nahrainuniv.edu.iq</a:t>
            </a:r>
            <a:endParaRPr lang="ar-IQ" sz="40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17032"/>
            <a:ext cx="9144000" cy="314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8325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ar-IQ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المقاصة واتحاد الذمة </a:t>
            </a:r>
            <a:endParaRPr lang="ar-IQ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ar-IQ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المقاصة </a:t>
            </a:r>
          </a:p>
          <a:p>
            <a:r>
              <a:rPr lang="ar-IQ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انقضاء دينين متقابلين في ذمة كل من الطرفين </a:t>
            </a:r>
          </a:p>
          <a:p>
            <a:r>
              <a:rPr lang="ar-IQ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انواعها :قانونية ،اختيارية قضائية </a:t>
            </a:r>
          </a:p>
          <a:p>
            <a:r>
              <a:rPr lang="ar-IQ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اتحاد الذمة </a:t>
            </a:r>
          </a:p>
          <a:p>
            <a:r>
              <a:rPr lang="ar-IQ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اجتماع صفتي الدائن والمدين في شخص واحد </a:t>
            </a:r>
          </a:p>
          <a:p>
            <a:r>
              <a:rPr lang="ar-IQ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مثال ذلك أن يرث المدين </a:t>
            </a:r>
            <a:r>
              <a:rPr lang="ar-IQ" sz="2800" dirty="0" err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دائنه</a:t>
            </a:r>
            <a:r>
              <a:rPr lang="ar-IQ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الوحيد </a:t>
            </a:r>
            <a:endParaRPr lang="ar-IQ" sz="28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10002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ar-IQ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الانقضاء دون وفاء </a:t>
            </a:r>
            <a:endParaRPr lang="ar-IQ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ar-IQ" sz="3200" dirty="0" smtClean="0"/>
              <a:t>ا</a:t>
            </a:r>
            <a:r>
              <a:rPr lang="ar-IQ" sz="3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لابراء </a:t>
            </a:r>
            <a:r>
              <a:rPr lang="ar-IQ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تنازل </a:t>
            </a:r>
            <a:r>
              <a:rPr lang="ar-IQ" sz="3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الدائن عن حقه </a:t>
            </a:r>
            <a:r>
              <a:rPr lang="ar-IQ" sz="3200" dirty="0" err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بأرادته</a:t>
            </a:r>
            <a:r>
              <a:rPr lang="ar-IQ" sz="3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المنفردة</a:t>
            </a:r>
          </a:p>
          <a:p>
            <a:r>
              <a:rPr lang="ar-IQ" sz="3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الطبيعة القانونية :تصرف </a:t>
            </a:r>
            <a:r>
              <a:rPr lang="ar-IQ" sz="3200" dirty="0" err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بالأرادة</a:t>
            </a:r>
            <a:r>
              <a:rPr lang="ar-IQ" sz="3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المنفردة للدائن (في اغلب القوانين )</a:t>
            </a:r>
          </a:p>
          <a:p>
            <a:pPr marL="68580" indent="0">
              <a:buNone/>
            </a:pPr>
            <a:r>
              <a:rPr lang="ar-IQ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IQ" sz="3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يتم </a:t>
            </a:r>
            <a:r>
              <a:rPr lang="ar-IQ" sz="3200" dirty="0" err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الأبراء</a:t>
            </a:r>
            <a:r>
              <a:rPr lang="ar-IQ" sz="3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دون مقابل مادي من المدين </a:t>
            </a:r>
          </a:p>
          <a:p>
            <a:r>
              <a:rPr lang="ar-IQ" sz="3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الشرط :الا يرفضه المدين</a:t>
            </a:r>
          </a:p>
          <a:p>
            <a:endParaRPr lang="ar-IQ" sz="3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54201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استحالة التنفيذ والتقادم </a:t>
            </a:r>
            <a:endParaRPr lang="ar-IQ" dirty="0">
              <a:latin typeface="Simplified Arabic Fixed" panose="02070309020205020404" pitchFamily="49" charset="-78"/>
              <a:cs typeface="Simplified Arabic Fixed" panose="02070309020205020404" pitchFamily="49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ar-IQ" dirty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استحالة التنفيذ :انقضاء الالتزام اذا اصبح تنفيذه </a:t>
            </a:r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مستحيلا</a:t>
            </a:r>
          </a:p>
          <a:p>
            <a:endParaRPr lang="ar-IQ" dirty="0" smtClean="0">
              <a:latin typeface="Simplified Arabic Fixed" panose="02070309020205020404" pitchFamily="49" charset="-78"/>
              <a:cs typeface="Simplified Arabic Fixed" panose="02070309020205020404" pitchFamily="49" charset="-78"/>
            </a:endParaRPr>
          </a:p>
          <a:p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التقادم </a:t>
            </a:r>
            <a:r>
              <a:rPr lang="ar-IQ" dirty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:مرور فترة زمنية محددة قانونا دون مطالبة </a:t>
            </a:r>
          </a:p>
        </p:txBody>
      </p:sp>
    </p:spTree>
    <p:extLst>
      <p:ext uri="{BB962C8B-B14F-4D97-AF65-F5344CB8AC3E}">
        <p14:creationId xmlns:p14="http://schemas.microsoft.com/office/powerpoint/2010/main" val="1482649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مخطط تفصيلي </a:t>
            </a:r>
            <a:endParaRPr lang="ar-IQ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384028"/>
            <a:ext cx="6777037" cy="3388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386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ar-IQ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سؤال العصف الذهني </a:t>
            </a:r>
            <a:endParaRPr lang="ar-IQ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IQ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السؤال :</a:t>
            </a:r>
          </a:p>
          <a:p>
            <a:r>
              <a:rPr lang="ar-IQ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انا اطلبك 100 دينار وانت تطلبني 100 دينار كيف ننهي هذا الدين بكلمة واحدة دون ان يخرج اي منا محفظته ؟</a:t>
            </a:r>
          </a:p>
          <a:p>
            <a:r>
              <a:rPr lang="ar-IQ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مدة الاجابة :5 دقائق </a:t>
            </a:r>
            <a:endParaRPr lang="ar-IQ" sz="28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789040"/>
            <a:ext cx="3240360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7363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تطبيق عملي </a:t>
            </a:r>
            <a:endParaRPr lang="ar-IQ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ar-IQ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نوع السؤال :</a:t>
            </a:r>
            <a:r>
              <a:rPr lang="en-US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Multiple Choice</a:t>
            </a:r>
            <a:endParaRPr lang="ar-IQ" sz="28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ar-IQ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س:احمد يطلب علي 1000 وعلي يطلب احمد 1000 هل ينقضي الدين ب</a:t>
            </a:r>
          </a:p>
          <a:p>
            <a:r>
              <a:rPr lang="ar-IQ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الوفاء بمقابل</a:t>
            </a:r>
          </a:p>
          <a:p>
            <a:r>
              <a:rPr lang="ar-IQ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المقاصة </a:t>
            </a:r>
          </a:p>
          <a:p>
            <a:r>
              <a:rPr lang="ar-IQ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اتحاد الذمة</a:t>
            </a:r>
          </a:p>
          <a:p>
            <a:r>
              <a:rPr lang="ar-IQ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مدة الاجابة 3 ـ5 دقائق</a:t>
            </a:r>
            <a:endParaRPr lang="ar-IQ" sz="28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79867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تغذية راجعة</a:t>
            </a:r>
            <a:endParaRPr lang="ar-IQ" dirty="0">
              <a:latin typeface="Simplified Arabic Fixed" panose="02070309020205020404" pitchFamily="49" charset="-78"/>
              <a:cs typeface="Simplified Arabic Fixed" panose="02070309020205020404" pitchFamily="49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ar-IQ" sz="2000" b="1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الوفاء هو الطريق الطبيعي لكن ذمة المدين تبرأ أيضا بوسائل تعادل الوفاء </a:t>
            </a:r>
          </a:p>
          <a:p>
            <a:r>
              <a:rPr lang="ar-IQ" sz="2000" b="1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المقاصة القانونية تتطلب شروطا صارمة أهمها تماثل الدينين </a:t>
            </a:r>
          </a:p>
          <a:p>
            <a:r>
              <a:rPr lang="ar-IQ" sz="2000" b="1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التجديد ينهي التزاما </a:t>
            </a:r>
            <a:r>
              <a:rPr lang="ar-IQ" sz="2000" b="1" dirty="0" err="1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لانشاء</a:t>
            </a:r>
            <a:r>
              <a:rPr lang="ar-IQ" sz="2000" b="1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 اخر بينما الوفاء بمقابل ينهي العلاقة فورا </a:t>
            </a:r>
          </a:p>
          <a:p>
            <a:r>
              <a:rPr lang="ar-IQ" sz="2000" b="1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 استحالة التنفيذ عن قوة قاهرة تنهي الالتزام دون تعويض </a:t>
            </a:r>
          </a:p>
          <a:p>
            <a:endParaRPr lang="ar-IQ" sz="2000" b="1" dirty="0">
              <a:latin typeface="Simplified Arabic Fixed" panose="02070309020205020404" pitchFamily="49" charset="-78"/>
              <a:cs typeface="Simplified Arabic Fixed" panose="02070309020205020404" pitchFamily="49" charset="-78"/>
            </a:endParaRPr>
          </a:p>
          <a:p>
            <a:endParaRPr lang="ar-IQ" sz="2000" b="1" dirty="0">
              <a:latin typeface="Simplified Arabic Fixed" panose="02070309020205020404" pitchFamily="49" charset="-78"/>
              <a:cs typeface="Simplified Arabic Fixed" panose="02070309020205020404" pitchFamily="49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8205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مهمة دراسية</a:t>
            </a:r>
            <a:endParaRPr lang="ar-IQ" dirty="0">
              <a:latin typeface="Simplified Arabic Fixed" panose="02070309020205020404" pitchFamily="49" charset="-78"/>
              <a:cs typeface="Simplified Arabic Fixed" panose="02070309020205020404" pitchFamily="49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كيف ينقضي </a:t>
            </a:r>
            <a:r>
              <a:rPr lang="ar-IQ" dirty="0" err="1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الألتزام</a:t>
            </a:r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 </a:t>
            </a:r>
          </a:p>
          <a:p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اقترض سعد مبلغ50000 دينار من صديقه فهد على ان يردها بعد سنة وخلال السنة حدثت الوقائع التالية </a:t>
            </a:r>
          </a:p>
          <a:p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عرض سعد على فهد ان يعطيه سيارته بدلا من المال فوافق فهد مبدئيا </a:t>
            </a:r>
          </a:p>
          <a:p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اكتشف سعد ان فهد مدين له اصلا بمبلغ 10000دينار من معاملة سابقة وحان وقت سدادها</a:t>
            </a:r>
            <a:endParaRPr lang="ar-IQ" dirty="0">
              <a:latin typeface="Simplified Arabic Fixed" panose="02070309020205020404" pitchFamily="49" charset="-78"/>
              <a:cs typeface="Simplified Arabic Fixed" panose="02070309020205020404" pitchFamily="49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152612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مهمة در اسية  </a:t>
            </a:r>
            <a:endParaRPr lang="ar-IQ" dirty="0">
              <a:latin typeface="Simplified Arabic Fixed" panose="02070309020205020404" pitchFamily="49" charset="-78"/>
              <a:cs typeface="Simplified Arabic Fixed" panose="02070309020205020404" pitchFamily="49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قبل موعد السداد بشهر توفي فهد وترك سعد وارثا وحيدا  له </a:t>
            </a:r>
          </a:p>
          <a:p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المطلوب :1.حدد ثلاث طرق من طرق انقضاء الالتزام وردت في السيناريو اعلاه </a:t>
            </a:r>
          </a:p>
          <a:p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2.ماهومصير للدين بعد وفاة فهد </a:t>
            </a:r>
          </a:p>
          <a:p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الموعد النهائي :يسلم خلال يومين في ملف </a:t>
            </a:r>
            <a:r>
              <a:rPr lang="en-US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Word</a:t>
            </a:r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 يمكنك ترك سؤالك في التعليقات اذا واجهت صعوبة </a:t>
            </a:r>
            <a:endParaRPr lang="ar-IQ" dirty="0">
              <a:latin typeface="Simplified Arabic Fixed" panose="02070309020205020404" pitchFamily="49" charset="-78"/>
              <a:cs typeface="Simplified Arabic Fixed" panose="02070309020205020404" pitchFamily="49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253378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pPr algn="ctr"/>
            <a:endParaRPr lang="ar-IQ" dirty="0" smtClean="0"/>
          </a:p>
          <a:p>
            <a:pPr algn="ctr"/>
            <a:endParaRPr lang="ar-IQ" dirty="0"/>
          </a:p>
          <a:p>
            <a:pPr algn="ctr"/>
            <a:endParaRPr lang="ar-IQ" b="1" dirty="0" smtClean="0"/>
          </a:p>
          <a:p>
            <a:pPr marL="1289304" lvl="5" indent="0">
              <a:buNone/>
            </a:pPr>
            <a:r>
              <a:rPr lang="ar-IQ" sz="3200" b="1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شكرا لحسن اصغائكم </a:t>
            </a:r>
            <a:endParaRPr lang="ar-IQ" sz="3200" b="1" dirty="0">
              <a:latin typeface="Simplified Arabic Fixed" panose="02070309020205020404" pitchFamily="49" charset="-78"/>
              <a:cs typeface="Simplified Arabic Fixed" panose="02070309020205020404" pitchFamily="49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1809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الاهداف السلوكية     </a:t>
            </a:r>
            <a:endParaRPr lang="ar-IQ" dirty="0">
              <a:latin typeface="Simplified Arabic Fixed" panose="02070309020205020404" pitchFamily="49" charset="-78"/>
              <a:cs typeface="Simplified Arabic Fixed" panose="02070309020205020404" pitchFamily="49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ذكر المعايير الأساسية </a:t>
            </a:r>
            <a:r>
              <a:rPr lang="ar-IQ" dirty="0" err="1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لأنقضاء</a:t>
            </a:r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 </a:t>
            </a:r>
            <a:r>
              <a:rPr lang="ar-IQ" dirty="0" err="1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الألتزام</a:t>
            </a:r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 </a:t>
            </a:r>
          </a:p>
          <a:p>
            <a:endParaRPr lang="ar-IQ" dirty="0" smtClean="0"/>
          </a:p>
          <a:p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توضيح أهمية الوفاء في أبراء الذمة وتأثيره </a:t>
            </a:r>
          </a:p>
          <a:p>
            <a:endParaRPr lang="ar-IQ" dirty="0" smtClean="0">
              <a:latin typeface="Simplified Arabic Fixed" panose="02070309020205020404" pitchFamily="49" charset="-78"/>
              <a:cs typeface="Simplified Arabic Fixed" panose="02070309020205020404" pitchFamily="49" charset="-78"/>
            </a:endParaRPr>
          </a:p>
          <a:p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تصميم خريطة ذهنية لمسارات انقضاء </a:t>
            </a:r>
            <a:r>
              <a:rPr lang="ar-IQ" dirty="0" err="1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الألتزام</a:t>
            </a:r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 </a:t>
            </a:r>
            <a:endParaRPr lang="ar-IQ" dirty="0">
              <a:latin typeface="Simplified Arabic Fixed" panose="02070309020205020404" pitchFamily="49" charset="-78"/>
              <a:cs typeface="Simplified Arabic Fixed" panose="02070309020205020404" pitchFamily="49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233650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لوجستيات الدورة</a:t>
            </a:r>
            <a:endParaRPr lang="ar-IQ" dirty="0">
              <a:latin typeface="Simplified Arabic Fixed" panose="02070309020205020404" pitchFamily="49" charset="-78"/>
              <a:cs typeface="Simplified Arabic Fixed" panose="02070309020205020404" pitchFamily="49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ar-IQ" dirty="0" smtClean="0"/>
          </a:p>
          <a:p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الفئة المستهدفة :طلبة المرحلة الثانية </a:t>
            </a:r>
            <a:endParaRPr lang="ar-IQ" dirty="0">
              <a:latin typeface="Simplified Arabic Fixed" panose="02070309020205020404" pitchFamily="49" charset="-78"/>
              <a:cs typeface="Simplified Arabic Fixed" panose="02070309020205020404" pitchFamily="49" charset="-78"/>
            </a:endParaRPr>
          </a:p>
          <a:p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مكان الدورة : كلية الحقوق  جامعة النهرين </a:t>
            </a:r>
          </a:p>
          <a:p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وقت البدء :2/1</a:t>
            </a:r>
          </a:p>
          <a:p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وقت الانتهاء :2/5</a:t>
            </a:r>
            <a:endParaRPr lang="ar-IQ" dirty="0">
              <a:latin typeface="Simplified Arabic Fixed" panose="02070309020205020404" pitchFamily="49" charset="-78"/>
              <a:cs typeface="Simplified Arabic Fixed" panose="02070309020205020404" pitchFamily="49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89350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latin typeface="Arial" panose="020B0604020202020204" pitchFamily="34" charset="0"/>
                <a:cs typeface="Arial" panose="020B0604020202020204" pitchFamily="34" charset="0"/>
              </a:rPr>
              <a:t>الأهداف التعليمية </a:t>
            </a:r>
            <a:endParaRPr lang="ar-IQ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ar-IQ" dirty="0" smtClean="0">
                <a:latin typeface="Arial" panose="020B0604020202020204" pitchFamily="34" charset="0"/>
                <a:cs typeface="Arial" panose="020B0604020202020204" pitchFamily="34" charset="0"/>
              </a:rPr>
              <a:t>ان يحيط بالنظرية العامة لانقضاء </a:t>
            </a:r>
            <a:r>
              <a:rPr lang="ar-IQ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الألتزام</a:t>
            </a:r>
            <a:r>
              <a:rPr lang="ar-IQ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ar-IQ" dirty="0" smtClean="0">
                <a:latin typeface="Arial" panose="020B0604020202020204" pitchFamily="34" charset="0"/>
                <a:cs typeface="Arial" panose="020B0604020202020204" pitchFamily="34" charset="0"/>
              </a:rPr>
              <a:t>ان يدرك الفلسفة التشريعية خلف طرق انقضاء </a:t>
            </a:r>
            <a:r>
              <a:rPr lang="ar-IQ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الألتزام</a:t>
            </a:r>
            <a:r>
              <a:rPr lang="ar-IQ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ar-IQ" dirty="0" smtClean="0">
                <a:latin typeface="Arial" panose="020B0604020202020204" pitchFamily="34" charset="0"/>
                <a:cs typeface="Arial" panose="020B0604020202020204" pitchFamily="34" charset="0"/>
              </a:rPr>
              <a:t>ان يتمكن المتعلم من الربط المنطقي بين الوفاء وبين وصول الدائن لحقه دون وفاء </a:t>
            </a:r>
          </a:p>
          <a:p>
            <a:r>
              <a:rPr lang="ar-IQ" dirty="0" smtClean="0">
                <a:latin typeface="Arial" panose="020B0604020202020204" pitchFamily="34" charset="0"/>
                <a:cs typeface="Arial" panose="020B0604020202020204" pitchFamily="34" charset="0"/>
              </a:rPr>
              <a:t>ان يفهم الأثر المالي والقانوني </a:t>
            </a:r>
          </a:p>
          <a:p>
            <a:r>
              <a:rPr lang="ar-IQ" dirty="0" smtClean="0">
                <a:latin typeface="Arial" panose="020B0604020202020204" pitchFamily="34" charset="0"/>
                <a:cs typeface="Arial" panose="020B0604020202020204" pitchFamily="34" charset="0"/>
              </a:rPr>
              <a:t>ان يتعرف على التوجهات القانونية الحديثة في التعامل مع استحالة تنفيذ الالتزام </a:t>
            </a:r>
            <a:endParaRPr lang="ar-IQ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098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ما هو انقضاء الالتزام </a:t>
            </a:r>
            <a:endParaRPr lang="ar-IQ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ar-IQ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تعريفه: زوال الرابطة القانونية بين الدائن والمدين </a:t>
            </a:r>
          </a:p>
          <a:p>
            <a:r>
              <a:rPr lang="ar-IQ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الأثر : تحرير المدين نهائيا من المطالبة القانونية المدين نهائيا من المطالبة القانونية </a:t>
            </a:r>
            <a:endParaRPr lang="ar-IQ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880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latin typeface="Arial" panose="020B0604020202020204" pitchFamily="34" charset="0"/>
                <a:cs typeface="Arial" panose="020B0604020202020204" pitchFamily="34" charset="0"/>
              </a:rPr>
              <a:t>طرق انقضاء </a:t>
            </a:r>
            <a:r>
              <a:rPr lang="ar-IQ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الألتزام</a:t>
            </a:r>
            <a:endParaRPr lang="ar-IQ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68" y="2132856"/>
            <a:ext cx="7616755" cy="415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834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الوفاء</a:t>
            </a:r>
            <a:r>
              <a:rPr lang="ar-IQ" dirty="0" smtClean="0"/>
              <a:t> 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هو تنفيذ المدين لعين ما ألتزم به </a:t>
            </a:r>
          </a:p>
          <a:p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يعتبر الطريق الطبيعي </a:t>
            </a:r>
            <a:r>
              <a:rPr lang="ar-IQ" dirty="0" err="1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لأنقضاء</a:t>
            </a:r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 الحقوق الشخصية </a:t>
            </a:r>
          </a:p>
          <a:p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طرفا الوفاء (من يوفي ومن يستلم )</a:t>
            </a:r>
          </a:p>
          <a:p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الموفي :المدين او نائبه او شخص ذو مصلحة </a:t>
            </a:r>
          </a:p>
          <a:p>
            <a:r>
              <a:rPr lang="ar-IQ" dirty="0" smtClean="0">
                <a:latin typeface="Simplified Arabic Fixed" panose="02070309020205020404" pitchFamily="49" charset="-78"/>
                <a:cs typeface="Simplified Arabic Fixed" panose="02070309020205020404" pitchFamily="49" charset="-78"/>
              </a:rPr>
              <a:t>الموفي له :الدائن او من ينوب عنه قانونا </a:t>
            </a:r>
            <a:endParaRPr lang="ar-IQ" dirty="0">
              <a:latin typeface="Simplified Arabic Fixed" panose="02070309020205020404" pitchFamily="49" charset="-78"/>
              <a:cs typeface="Simplified Arabic Fixed" panose="02070309020205020404" pitchFamily="49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52074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انقضاء الالتزام بما يعادل الوفاء</a:t>
            </a:r>
            <a:endParaRPr lang="ar-IQ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share.google</a:t>
            </a:r>
            <a:endParaRPr lang="en-US" dirty="0" smtClean="0"/>
          </a:p>
          <a:p>
            <a:r>
              <a:rPr lang="en-US" dirty="0" smtClean="0"/>
              <a:t>/</a:t>
            </a:r>
            <a:r>
              <a:rPr lang="en-US" dirty="0"/>
              <a:t>5Sim8y8ueVLfcuNu0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75994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التجديد والانابة</a:t>
            </a:r>
            <a:endParaRPr lang="ar-IQ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ar-IQ" sz="3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التجديد:</a:t>
            </a:r>
          </a:p>
          <a:p>
            <a:r>
              <a:rPr lang="ar-IQ" sz="3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استبدال التزام قديم بالتزام جديد </a:t>
            </a:r>
          </a:p>
          <a:p>
            <a:r>
              <a:rPr lang="ar-IQ" sz="3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يؤدي لانقضاء الالتزام الاصلي بجميع توابعه </a:t>
            </a:r>
          </a:p>
          <a:p>
            <a:r>
              <a:rPr lang="ar-IQ" sz="3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الانابة في الوفاء </a:t>
            </a:r>
          </a:p>
          <a:p>
            <a:r>
              <a:rPr lang="ar-IQ" sz="3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مدين يقدم مدينا اخر للدائن ليقوم بالوفاء عنه </a:t>
            </a:r>
          </a:p>
          <a:p>
            <a:r>
              <a:rPr lang="ar-IQ" sz="3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تتطلب موافقة الدائن (المناب لديه )</a:t>
            </a:r>
            <a:endParaRPr lang="ar-IQ" sz="3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41139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نشاط تعاوني </a:t>
            </a:r>
            <a:endParaRPr lang="ar-IQ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الفريق</a:t>
            </a:r>
            <a:r>
              <a:rPr lang="en-US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A</a:t>
            </a:r>
            <a:r>
              <a:rPr lang="ar-IQ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مكون من خمس طلاب </a:t>
            </a:r>
          </a:p>
          <a:p>
            <a:r>
              <a:rPr lang="ar-IQ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الفريق </a:t>
            </a:r>
            <a:r>
              <a:rPr lang="en-US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B</a:t>
            </a:r>
            <a:r>
              <a:rPr lang="ar-IQ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:مكون من خمس طلاب </a:t>
            </a:r>
          </a:p>
          <a:p>
            <a:r>
              <a:rPr lang="ar-IQ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السؤال :امامكم 3 حالات قانونية حدد المسار الصحيح لانقضاء الالتزام </a:t>
            </a:r>
          </a:p>
          <a:p>
            <a:r>
              <a:rPr lang="ar-IQ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مدين ورث </a:t>
            </a:r>
            <a:r>
              <a:rPr lang="ar-IQ" dirty="0" err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دائنه</a:t>
            </a:r>
            <a:r>
              <a:rPr lang="ar-IQ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الوحيد </a:t>
            </a:r>
          </a:p>
          <a:p>
            <a:r>
              <a:rPr lang="ar-IQ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دائن قبل استلام سيارة بدل من مبلغ نقدي </a:t>
            </a:r>
          </a:p>
          <a:p>
            <a:r>
              <a:rPr lang="ar-IQ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دائن قرر التنازل عن الدين لمساعدة المدين </a:t>
            </a:r>
          </a:p>
          <a:p>
            <a:r>
              <a:rPr lang="ar-IQ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الزمن 10 دقائق </a:t>
            </a:r>
            <a:endParaRPr lang="ar-IQ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09120"/>
            <a:ext cx="2152815" cy="160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40214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وستن">
  <a:themeElements>
    <a:clrScheme name="أوستن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أوستن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أوستن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361</TotalTime>
  <Words>560</Words>
  <Application>Microsoft Office PowerPoint</Application>
  <PresentationFormat>عرض على الشاشة (3:4)‏</PresentationFormat>
  <Paragraphs>99</Paragraphs>
  <Slides>20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20</vt:i4>
      </vt:variant>
    </vt:vector>
  </HeadingPairs>
  <TitlesOfParts>
    <vt:vector size="21" baseType="lpstr">
      <vt:lpstr>أوستن</vt:lpstr>
      <vt:lpstr>  </vt:lpstr>
      <vt:lpstr>الاهداف السلوكية     </vt:lpstr>
      <vt:lpstr>الأهداف التعليمية </vt:lpstr>
      <vt:lpstr>ما هو انقضاء الالتزام </vt:lpstr>
      <vt:lpstr>طرق انقضاء الألتزام</vt:lpstr>
      <vt:lpstr>الوفاء  </vt:lpstr>
      <vt:lpstr>انقضاء الالتزام بما يعادل الوفاء</vt:lpstr>
      <vt:lpstr>التجديد والانابة</vt:lpstr>
      <vt:lpstr>نشاط تعاوني </vt:lpstr>
      <vt:lpstr>المقاصة واتحاد الذمة </vt:lpstr>
      <vt:lpstr>الانقضاء دون وفاء </vt:lpstr>
      <vt:lpstr>استحالة التنفيذ والتقادم </vt:lpstr>
      <vt:lpstr>مخطط تفصيلي </vt:lpstr>
      <vt:lpstr>سؤال العصف الذهني </vt:lpstr>
      <vt:lpstr>تطبيق عملي </vt:lpstr>
      <vt:lpstr>تغذية راجعة</vt:lpstr>
      <vt:lpstr>مهمة دراسية</vt:lpstr>
      <vt:lpstr>مهمة در اسية  </vt:lpstr>
      <vt:lpstr>عرض تقديمي في PowerPoint</vt:lpstr>
      <vt:lpstr>لوجستيات الدورة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sww</dc:creator>
  <cp:lastModifiedBy>sww</cp:lastModifiedBy>
  <cp:revision>29</cp:revision>
  <dcterms:created xsi:type="dcterms:W3CDTF">2026-01-27T17:19:23Z</dcterms:created>
  <dcterms:modified xsi:type="dcterms:W3CDTF">2026-01-29T11:14:34Z</dcterms:modified>
</cp:coreProperties>
</file>