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ما في العراق فان القضاء والفقه متفقان على وجوب استناد القرار الاداري إلى سبب حقيقي وصحيح من الناحيتين المادية والقانونية على الرغم من اننا لا نجد سوى اشارات عابرة في كتابات الفقه العراقي بهذا الخصوص ويرجع السبب في ذلك الى عدم وجود قضاء اداري في السابق وعدم التفات القضاء الاعتيادي لهذه </a:t>
            </a:r>
            <a:r>
              <a:rPr lang="ar-IQ" dirty="0" smtClean="0"/>
              <a:t>المسألة</a:t>
            </a:r>
          </a:p>
          <a:p>
            <a:endParaRPr lang="en-US" dirty="0"/>
          </a:p>
        </p:txBody>
      </p:sp>
    </p:spTree>
    <p:extLst>
      <p:ext uri="{BB962C8B-B14F-4D97-AF65-F5344CB8AC3E}">
        <p14:creationId xmlns:p14="http://schemas.microsoft.com/office/powerpoint/2010/main" val="1007017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عيب السبب</a:t>
            </a:r>
            <a:endParaRPr lang="en-US" dirty="0"/>
          </a:p>
        </p:txBody>
      </p:sp>
      <p:sp>
        <p:nvSpPr>
          <p:cNvPr id="3" name="عنصر نائب للمحتوى 2"/>
          <p:cNvSpPr>
            <a:spLocks noGrp="1"/>
          </p:cNvSpPr>
          <p:nvPr>
            <p:ph idx="1"/>
          </p:nvPr>
        </p:nvSpPr>
        <p:spPr/>
        <p:txBody>
          <a:bodyPr>
            <a:normAutofit fontScale="77500" lnSpcReduction="20000"/>
          </a:bodyPr>
          <a:lstStyle/>
          <a:p>
            <a:r>
              <a:rPr lang="ar-IQ" dirty="0"/>
              <a:t>وقد أشارت محكمة التمييز في العديد من أحكامها الى مضمون السبب الأجنبي وعد سبباً كافيا لإعفاء المتعاقد مع الادارة من فرض الجزاء غير المبرر عليه اذ اثبت بان الاخلال في التنفيذ عائد الى سبب اجنبي لا بد له في حدوثه وهذا ما أكدته في حكمها إذ تذهب فيه ((… وتايد من اقوال ممثل الشخص الثالث المستوضح منه الشركة العامة للصناعات الصوفية ان هذه الشركة هي الوحيدة في القطر التي تنتج بطانيات نوع افراح وانها فعلاً كانت قد نفذت توجيهات وزارة الصناعة </a:t>
            </a:r>
            <a:r>
              <a:rPr lang="ar-IQ" dirty="0" err="1"/>
              <a:t>بايقاف</a:t>
            </a:r>
            <a:r>
              <a:rPr lang="ar-IQ" dirty="0"/>
              <a:t> اوامر التجهيز بمنتجاتها الصادرة من شركة (ب) التجارية وبقية الشركات </a:t>
            </a:r>
            <a:r>
              <a:rPr lang="ar-IQ" dirty="0" err="1"/>
              <a:t>الواجهية</a:t>
            </a:r>
            <a:r>
              <a:rPr lang="ar-IQ" dirty="0"/>
              <a:t> قبل تاريخ 16/9/1995 وقد شملت بقرار ايقاف التجهيز اوامر التجهيز ببطانيات من نوع افراح الخاصة بالمدعى عليه اضافة لوظيفته لكونها صادرة من شركة (ب) التجارية بتاريخ 21/5/1995 مما جعل تنفيذ الالتزام مستحيلا بالنسبة له لسبب اجنبي لا يد له فيه لعدم وجود منفذ اخر </a:t>
            </a:r>
            <a:r>
              <a:rPr lang="ar-IQ" dirty="0" err="1"/>
              <a:t>لانتاج</a:t>
            </a:r>
            <a:r>
              <a:rPr lang="ar-IQ" dirty="0"/>
              <a:t> البطانيات من النوع المذكور المتعاقد عليها مع المدعي اضافة لوظيفته ويعد التزامه </a:t>
            </a:r>
            <a:r>
              <a:rPr lang="ar-IQ" dirty="0" err="1"/>
              <a:t>منقضياً</a:t>
            </a:r>
            <a:r>
              <a:rPr lang="ar-IQ" dirty="0"/>
              <a:t> استناداً للمادة (425) من </a:t>
            </a:r>
            <a:r>
              <a:rPr lang="ar-IQ" dirty="0" err="1"/>
              <a:t>القانو</a:t>
            </a:r>
            <a:endParaRPr lang="en-US" dirty="0"/>
          </a:p>
        </p:txBody>
      </p:sp>
    </p:spTree>
    <p:extLst>
      <p:ext uri="{BB962C8B-B14F-4D97-AF65-F5344CB8AC3E}">
        <p14:creationId xmlns:p14="http://schemas.microsoft.com/office/powerpoint/2010/main" val="1654902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عيب السبب</a:t>
            </a:r>
            <a:endParaRPr lang="en-US" dirty="0"/>
          </a:p>
        </p:txBody>
      </p:sp>
      <p:sp>
        <p:nvSpPr>
          <p:cNvPr id="3" name="عنصر نائب للمحتوى 2"/>
          <p:cNvSpPr>
            <a:spLocks noGrp="1"/>
          </p:cNvSpPr>
          <p:nvPr>
            <p:ph idx="1"/>
          </p:nvPr>
        </p:nvSpPr>
        <p:spPr/>
        <p:txBody>
          <a:bodyPr>
            <a:normAutofit lnSpcReduction="10000"/>
          </a:bodyPr>
          <a:lstStyle/>
          <a:p>
            <a:r>
              <a:rPr lang="ar-IQ" dirty="0"/>
              <a:t>السبب في القرار الاداري هو (الحالة القانونية أو الواقعية التي تتيح تدخل الادارة</a:t>
            </a:r>
            <a:r>
              <a:rPr lang="ar-IQ" dirty="0" smtClean="0"/>
              <a:t>) </a:t>
            </a:r>
            <a:r>
              <a:rPr lang="ar-IQ" dirty="0"/>
              <a:t>والمسلم به فقهاً افتراض صحة القرار الاداري غير المسبب وانه يستند الى سبب صحيح مالم يلزم القانون ذكر الاسباب. وإذا كان سبب القرار هو حالة أو واقعة، مادية كانت أم قانونية تبرر القرار وتؤدي به الى تحقيق غرضه فان طبيعة السبب هي موضوعية أي أنها تقدر بمعيار موضوعي بحت لأن القانون عندما يحدد أسباب القرار فأن هذه الاسباب تلحق بالقانون ولذلك فأنها تقدر في ضوء القانون مباشرة بحيث إذا لم تكن للقرار أسبابه كان القرار باطلاً والعكس صحيح</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عيب السبب</a:t>
            </a:r>
            <a:endParaRPr lang="en-US" dirty="0"/>
          </a:p>
        </p:txBody>
      </p:sp>
      <p:sp>
        <p:nvSpPr>
          <p:cNvPr id="3" name="عنصر نائب للمحتوى 2"/>
          <p:cNvSpPr>
            <a:spLocks noGrp="1"/>
          </p:cNvSpPr>
          <p:nvPr>
            <p:ph idx="1"/>
          </p:nvPr>
        </p:nvSpPr>
        <p:spPr/>
        <p:txBody>
          <a:bodyPr>
            <a:normAutofit/>
          </a:bodyPr>
          <a:lstStyle/>
          <a:p>
            <a:r>
              <a:rPr lang="ar-IQ" dirty="0"/>
              <a:t>فالسبب هو موضوعي في ثلاثة جوانب :-</a:t>
            </a:r>
          </a:p>
          <a:p>
            <a:endParaRPr lang="ar-IQ" dirty="0"/>
          </a:p>
          <a:p>
            <a:r>
              <a:rPr lang="ar-IQ" dirty="0"/>
              <a:t>1- موضوعي في طبيعته بعده حالة أو واقعة.</a:t>
            </a:r>
          </a:p>
          <a:p>
            <a:endParaRPr lang="ar-IQ" dirty="0"/>
          </a:p>
          <a:p>
            <a:r>
              <a:rPr lang="ar-IQ" dirty="0"/>
              <a:t>2- موضوعي في الرابطة التي تربط بالقرار.</a:t>
            </a:r>
          </a:p>
          <a:p>
            <a:endParaRPr lang="ar-IQ" dirty="0"/>
          </a:p>
          <a:p>
            <a:r>
              <a:rPr lang="ar-IQ" dirty="0"/>
              <a:t>3- موضوعي من حيث المعيار الذي يقدر به هو القانون أو الغرض </a:t>
            </a:r>
            <a:r>
              <a:rPr lang="ar-IQ" dirty="0" smtClean="0"/>
              <a:t>الموضوعي</a:t>
            </a:r>
            <a:endParaRPr lang="en-US" dirty="0"/>
          </a:p>
        </p:txBody>
      </p:sp>
    </p:spTree>
    <p:extLst>
      <p:ext uri="{BB962C8B-B14F-4D97-AF65-F5344CB8AC3E}">
        <p14:creationId xmlns:p14="http://schemas.microsoft.com/office/powerpoint/2010/main" val="597049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عيب السبب</a:t>
            </a:r>
            <a:endParaRPr lang="en-US" dirty="0"/>
          </a:p>
        </p:txBody>
      </p:sp>
      <p:sp>
        <p:nvSpPr>
          <p:cNvPr id="3" name="عنصر نائب للمحتوى 2"/>
          <p:cNvSpPr>
            <a:spLocks noGrp="1"/>
          </p:cNvSpPr>
          <p:nvPr>
            <p:ph idx="1"/>
          </p:nvPr>
        </p:nvSpPr>
        <p:spPr/>
        <p:txBody>
          <a:bodyPr>
            <a:normAutofit lnSpcReduction="10000"/>
          </a:bodyPr>
          <a:lstStyle/>
          <a:p>
            <a:r>
              <a:rPr lang="ar-IQ" dirty="0"/>
              <a:t>والسؤال الذي يثار بهذا الخصوص عن أساس الرقابة على السبب والاجابة عن هذا التساؤل تكون من خلال دراستنا للقضاء الفرنسي حيث أن مجلس الدولة كان يختص بالنظر في القرارات الادارية المعيبة بعدم الاختصاص وكان هذا العيب هو الوجه الوحيد الذي تقوم عليه دعوى تجاوز السلطة ثم امتدت الرقابة الى شكل القرار واصبح يلغي القرارات لعيب في شكلها وبعد ذلك امتدت الى أغراض القرار وتطورت الرقابة الى رقابة المجلس على الوقائع في حالات السلطة التقديرية وصار يلغي القرارات المستندة الى وقائع غير صحيحة</a:t>
            </a:r>
            <a:endParaRPr lang="en-US" dirty="0"/>
          </a:p>
        </p:txBody>
      </p:sp>
    </p:spTree>
    <p:extLst>
      <p:ext uri="{BB962C8B-B14F-4D97-AF65-F5344CB8AC3E}">
        <p14:creationId xmlns:p14="http://schemas.microsoft.com/office/powerpoint/2010/main" val="3702089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عيب السبب</a:t>
            </a:r>
            <a:endParaRPr lang="en-US" dirty="0"/>
          </a:p>
        </p:txBody>
      </p:sp>
      <p:sp>
        <p:nvSpPr>
          <p:cNvPr id="3" name="عنصر نائب للمحتوى 2"/>
          <p:cNvSpPr>
            <a:spLocks noGrp="1"/>
          </p:cNvSpPr>
          <p:nvPr>
            <p:ph idx="1"/>
          </p:nvPr>
        </p:nvSpPr>
        <p:spPr/>
        <p:txBody>
          <a:bodyPr/>
          <a:lstStyle/>
          <a:p>
            <a:r>
              <a:rPr lang="ar-IQ" dirty="0"/>
              <a:t>ورقابة الوقائع لا تغير من طبيعة الرقابة القضائية لأن وجود الوقائع لا تكفي لإعطاء المشروعية على القرار الإداري وانما يجب ان تحتوي على الخصائص التي   حددها القانون فإذا أخطأت الادارة في تقديرها تعرض قرارها </a:t>
            </a:r>
            <a:r>
              <a:rPr lang="ar-IQ" dirty="0" err="1"/>
              <a:t>للألغاء</a:t>
            </a:r>
            <a:r>
              <a:rPr lang="ar-IQ" dirty="0"/>
              <a:t> ففي حالة اعلان الادارة عن الأسباب التي دعتها الى اتخاذ القرار ثم اتضح ان هذه الاسباب غير صحيحة فان القضاء في هذه الحالة يلغي القرار الذي استند اليها وهذا بالضبط ما أكدته المحكمة الادارية العليا في قرارها الصادر في يناير 1970</a:t>
            </a:r>
            <a:endParaRPr lang="en-US" dirty="0"/>
          </a:p>
        </p:txBody>
      </p:sp>
    </p:spTree>
    <p:extLst>
      <p:ext uri="{BB962C8B-B14F-4D97-AF65-F5344CB8AC3E}">
        <p14:creationId xmlns:p14="http://schemas.microsoft.com/office/powerpoint/2010/main" val="174997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عيب السبب</a:t>
            </a:r>
            <a:endParaRPr lang="en-US" dirty="0"/>
          </a:p>
        </p:txBody>
      </p:sp>
      <p:sp>
        <p:nvSpPr>
          <p:cNvPr id="3" name="عنصر نائب للمحتوى 2"/>
          <p:cNvSpPr>
            <a:spLocks noGrp="1"/>
          </p:cNvSpPr>
          <p:nvPr>
            <p:ph idx="1"/>
          </p:nvPr>
        </p:nvSpPr>
        <p:spPr/>
        <p:txBody>
          <a:bodyPr/>
          <a:lstStyle/>
          <a:p>
            <a:r>
              <a:rPr lang="ar-IQ" dirty="0"/>
              <a:t>واضح من هذا العرض، أنه إذا كان السبب ركناً في القرار الاداري كسائر أركانه فانه لا يؤدي عمله بالكامل الا إذا حدد المشرع عناصره وواجب على الادارة الافصاح عن سبب تدخلها أما إذا تمتعت الادارة باختصاص تقديري في اختيار سبب تدخلها وفي عدم الافصاح عنه فان دور السبب في مجال الرقابة القضائية يتضاءل</a:t>
            </a:r>
            <a:endParaRPr lang="en-US" dirty="0"/>
          </a:p>
        </p:txBody>
      </p:sp>
    </p:spTree>
    <p:extLst>
      <p:ext uri="{BB962C8B-B14F-4D97-AF65-F5344CB8AC3E}">
        <p14:creationId xmlns:p14="http://schemas.microsoft.com/office/powerpoint/2010/main" val="188807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عيب السبب</a:t>
            </a:r>
            <a:endParaRPr lang="en-US" dirty="0"/>
          </a:p>
        </p:txBody>
      </p:sp>
      <p:sp>
        <p:nvSpPr>
          <p:cNvPr id="3" name="عنصر نائب للمحتوى 2"/>
          <p:cNvSpPr>
            <a:spLocks noGrp="1"/>
          </p:cNvSpPr>
          <p:nvPr>
            <p:ph idx="1"/>
          </p:nvPr>
        </p:nvSpPr>
        <p:spPr/>
        <p:txBody>
          <a:bodyPr>
            <a:normAutofit fontScale="85000" lnSpcReduction="20000"/>
          </a:bodyPr>
          <a:lstStyle/>
          <a:p>
            <a:r>
              <a:rPr lang="ar-IQ" dirty="0"/>
              <a:t>فوجود الرقابة القضائية على السبب يتطلب ان يتمتع القاضي بالسلطان الكافي لفحص الاسباب التي بني عليها القرار من حيث صحتها من الناحيتين القانونية والواقعية ويذهب مفوض الدولة بان الرقابة القضائية هي التي تكبح جماح السلطة التقديرية   للإدارة حيث أن الادارة عندما تصدر قرارات ادارية فان رقابة القضاء لا تتحرك على الوجود المادي الى الوقائع فقط </a:t>
            </a:r>
            <a:r>
              <a:rPr lang="ar-IQ" dirty="0" err="1"/>
              <a:t>وأنما</a:t>
            </a:r>
            <a:r>
              <a:rPr lang="ar-IQ" dirty="0"/>
              <a:t> الى صحة تقدير الوقائع وسبب ذلك ان هذه الوقائع لا تخرج عن كونها من العناصر التي يبنى عليها تقدير القرار الاداري والمحكمة عندما تسلط رقابتها </a:t>
            </a:r>
            <a:r>
              <a:rPr lang="ar-IQ" dirty="0" err="1"/>
              <a:t>فانها</a:t>
            </a:r>
            <a:r>
              <a:rPr lang="ar-IQ" dirty="0"/>
              <a:t> تقدر هذه العناصر التقدير الصحيح حتى تنزل حكم القانون عليها ففي حالة وجود نص قانوني أو </a:t>
            </a:r>
            <a:r>
              <a:rPr lang="ar-IQ" dirty="0" err="1"/>
              <a:t>لائحي</a:t>
            </a:r>
            <a:r>
              <a:rPr lang="ar-IQ" dirty="0"/>
              <a:t> يلزم جهة الادارة مراعاة شرط معين أو شروط عدة فان الادارة في هذه الحالة ملزمة بمراعاة هذا النص لدى اصدار قراراتها أما دور القاضي فان صلاحيته تتمثل التأكيد ما إذا كانت الادارة راعت هذا النص وفي الوقت نفسه يفحص مسألة التعسف في استعمال السلطة</a:t>
            </a:r>
            <a:endParaRPr lang="en-US" dirty="0"/>
          </a:p>
        </p:txBody>
      </p:sp>
    </p:spTree>
    <p:extLst>
      <p:ext uri="{BB962C8B-B14F-4D97-AF65-F5344CB8AC3E}">
        <p14:creationId xmlns:p14="http://schemas.microsoft.com/office/powerpoint/2010/main" val="221700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يلاحظ ان القضاء الإداري في مصر على خلاف القضاء الفرنسي يراقب الادارة في استخدامها لهذه الوسيلة من وسائل الضغط ويرتب عليها اثار وقد اكدت محكمة القضاء الاداري في حكمها الصادر في 33 ديسمبر 1956 والذي بموجبه الغت قرار الادارة بمصادرة تامين المقاول واستيلائها على ادواته ومهماته تنفيذا لقرار السحب الذي اتخذه وقد جاء في حكمها ((… فمن الواضح ان الاجراء الذي اتخذته الحكومة في هذا الخصوص انما يكون عند توقف المقاول عن العمل بلا مبرر </a:t>
            </a:r>
            <a:r>
              <a:rPr lang="ar-IQ" dirty="0" smtClean="0"/>
              <a:t>قانوني</a:t>
            </a:r>
            <a:endParaRPr lang="en-US" dirty="0"/>
          </a:p>
        </p:txBody>
      </p:sp>
    </p:spTree>
    <p:extLst>
      <p:ext uri="{BB962C8B-B14F-4D97-AF65-F5344CB8AC3E}">
        <p14:creationId xmlns:p14="http://schemas.microsoft.com/office/powerpoint/2010/main" val="40485826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TotalTime>
  <Words>804</Words>
  <Application>Microsoft Office PowerPoint</Application>
  <PresentationFormat>عرض على الشاشة (3:4)‏</PresentationFormat>
  <Paragraphs>26</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دبوس تثبيت</vt:lpstr>
      <vt:lpstr>محاضرات القضاء الاداري  الكورس الثاني</vt:lpstr>
      <vt:lpstr>عرض تقديمي في PowerPoint</vt:lpstr>
      <vt:lpstr>عيب السبب</vt:lpstr>
      <vt:lpstr>عيب السبب</vt:lpstr>
      <vt:lpstr>عيب السبب</vt:lpstr>
      <vt:lpstr>عيب السبب</vt:lpstr>
      <vt:lpstr>عيب السبب</vt:lpstr>
      <vt:lpstr>عيب السبب</vt:lpstr>
      <vt:lpstr>عرض تقديمي في PowerPoint</vt:lpstr>
      <vt:lpstr>عرض تقديمي في PowerPoint</vt:lpstr>
      <vt:lpstr>عيب السبب</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3</cp:revision>
  <dcterms:created xsi:type="dcterms:W3CDTF">2026-03-08T16:26:51Z</dcterms:created>
  <dcterms:modified xsi:type="dcterms:W3CDTF">2026-03-09T18:00:22Z</dcterms:modified>
</cp:coreProperties>
</file>