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آثار الحكم بالإلغاء</a:t>
            </a:r>
            <a:br>
              <a:rPr lang="ar-IQ" dirty="0"/>
            </a:br>
            <a:endParaRPr lang="en-US" dirty="0"/>
          </a:p>
        </p:txBody>
      </p:sp>
      <p:sp>
        <p:nvSpPr>
          <p:cNvPr id="3" name="عنصر نائب للمحتوى 2"/>
          <p:cNvSpPr>
            <a:spLocks noGrp="1"/>
          </p:cNvSpPr>
          <p:nvPr>
            <p:ph idx="1"/>
          </p:nvPr>
        </p:nvSpPr>
        <p:spPr/>
        <p:txBody>
          <a:bodyPr>
            <a:normAutofit fontScale="62500" lnSpcReduction="20000"/>
          </a:bodyPr>
          <a:lstStyle/>
          <a:p>
            <a:r>
              <a:rPr lang="ar-IQ" dirty="0" smtClean="0"/>
              <a:t>آثار </a:t>
            </a:r>
            <a:r>
              <a:rPr lang="ar-IQ" dirty="0"/>
              <a:t>الحكم بالإلغاء</a:t>
            </a:r>
          </a:p>
          <a:p>
            <a:r>
              <a:rPr lang="ar-IQ" dirty="0"/>
              <a:t>بعد أن تستكمل دعوى الإلغاء شرائطها الشكلية أمام المحكمة، قد تحكم بعد قبول الدعوى لرفعها من غير ذي صفة، أو على غير ذي صفة، أو لرفعها بعد </a:t>
            </a:r>
            <a:r>
              <a:rPr lang="ar-IQ" dirty="0" err="1"/>
              <a:t>المعياد</a:t>
            </a:r>
            <a:r>
              <a:rPr lang="ar-IQ" dirty="0"/>
              <a:t> أو أن تصرف الإدارة غير مستكمل شرائط القرار الإداري القابل للطعن بالإلغاء</a:t>
            </a:r>
            <a:r>
              <a:rPr lang="ar-IQ" dirty="0" smtClean="0"/>
              <a:t>.</a:t>
            </a:r>
            <a:endParaRPr lang="ar-IQ" dirty="0"/>
          </a:p>
          <a:p>
            <a:r>
              <a:rPr lang="ar-IQ" dirty="0"/>
              <a:t>ثم تتصدى لموضوع الدعوى وتنحصر سلطتها في بحث مشروعية القرار الإداري لتنتهي بالنتيجة أما إلى إلغاء القرار المشوب بأحد العيوب الخمسة المار ذكرها، أو إلى تأكيد مشروعية القرار والحكم برفض الدعوى ولا تستطيع المحكمة أن تذهب أبعد من ذلك بأن تصدر أوامر صريحة إلى الإدارة بأداء عمل معين أو الامتناع عن أداءه أو أن تحل نفسها محل الإدارة في إصدار قرارات إدارية مشروعة محل القرارات المعيبة . </a:t>
            </a:r>
          </a:p>
          <a:p>
            <a:r>
              <a:rPr lang="ar-IQ" dirty="0"/>
              <a:t>على أن تنفيذ الحكم بالإلغاء لابد أن يفضي إلى تكليف الإدارة القيام بعمل أو الامتناع عن أداء عمل، فالحكم الصادر بإلغاء قرار فصل موظف لابد أن يلزم الإدارة بالقيام بعمل معين وهو إعادة الموظف المفصول إلى وظيفته السابقة، والحكم القاضي بإلغاء قرار هدم منزل لابد أن يلزم الإدارة بالامتناع عن تنفيذ قرارها بالهدم </a:t>
            </a:r>
            <a:r>
              <a:rPr lang="ar-IQ" dirty="0" smtClean="0"/>
              <a:t>.</a:t>
            </a:r>
            <a:endParaRPr lang="ar-IQ" dirty="0"/>
          </a:p>
          <a:p>
            <a:r>
              <a:rPr lang="ar-IQ" dirty="0"/>
              <a:t>ويترتب على الحكم بإلغاء القرار الإداري آثار معينة منها ما يتعلق بحجية الحكم بالإلغاء، ومنها ما يتعلق بتنفيذ حكم الإلغاء . </a:t>
            </a:r>
            <a:endParaRPr lang="en-US" dirty="0"/>
          </a:p>
        </p:txBody>
      </p:sp>
    </p:spTree>
    <p:extLst>
      <p:ext uri="{BB962C8B-B14F-4D97-AF65-F5344CB8AC3E}">
        <p14:creationId xmlns:p14="http://schemas.microsoft.com/office/powerpoint/2010/main" val="2674194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normAutofit fontScale="55000" lnSpcReduction="20000"/>
          </a:bodyPr>
          <a:lstStyle/>
          <a:p>
            <a:r>
              <a:rPr lang="ar-IQ" dirty="0" smtClean="0"/>
              <a:t>حجية </a:t>
            </a:r>
            <a:r>
              <a:rPr lang="ar-IQ" dirty="0"/>
              <a:t>الحكم بالإلغاء</a:t>
            </a:r>
          </a:p>
          <a:p>
            <a:pPr algn="r"/>
            <a:r>
              <a:rPr lang="ar-IQ" dirty="0"/>
              <a:t>تنطوي حجية الحكم بالإلغاء على دعوى حيازة حكم الإلغاء حجية الشيء المحكوم فيه من ناحية وعلى قوة هذه الحجية وهل أنها حجية مطلقة أو نسبية من ناحية أخرى، وتتصل من ناحية ثالثة بنطاق الإلغاء وهل يتناول القرار الإداري بأكمله أم يتناول الأجزاء المعيبة فقط دون الأجزاء السليمة. </a:t>
            </a:r>
          </a:p>
          <a:p>
            <a:pPr algn="r"/>
            <a:r>
              <a:rPr lang="ar-IQ" dirty="0"/>
              <a:t>أولاً- الأحكام الصادرة في دعوى الإلغاء تتمتع بقوة الشيء المقضي به:</a:t>
            </a:r>
          </a:p>
          <a:p>
            <a:pPr algn="r"/>
            <a:r>
              <a:rPr lang="ar-IQ" dirty="0"/>
              <a:t>تحوز الأحكام الصادرة من محكمة العدل العليا في دعوى الإلغاء على حجية الشيء المقضي به كسائر الأحكام القطيعة، وتكون حجة في ما قضت </a:t>
            </a:r>
            <a:r>
              <a:rPr lang="ar-IQ" dirty="0" smtClean="0"/>
              <a:t>به</a:t>
            </a:r>
            <a:endParaRPr lang="ar-IQ" dirty="0"/>
          </a:p>
          <a:p>
            <a:pPr algn="r"/>
            <a:r>
              <a:rPr lang="ar-IQ" dirty="0"/>
              <a:t>وفي ذلك تنص المادة السابعة/</a:t>
            </a:r>
            <a:r>
              <a:rPr lang="ar-IQ" dirty="0" err="1"/>
              <a:t>الثانيه</a:t>
            </a:r>
            <a:r>
              <a:rPr lang="ar-IQ" dirty="0"/>
              <a:t>/ط   من قانون مجلس شورى الدولة المعدل(..... يكون قرار المحكمة غير المطعون فيه وقرار </a:t>
            </a:r>
            <a:r>
              <a:rPr lang="ar-IQ" dirty="0" err="1"/>
              <a:t>الهيئه</a:t>
            </a:r>
            <a:r>
              <a:rPr lang="ar-IQ" dirty="0"/>
              <a:t> العامة لمجلس شورى الدولة الصادر نتيجة الطعن باتا وملزما ).</a:t>
            </a:r>
          </a:p>
          <a:p>
            <a:pPr algn="r"/>
            <a:r>
              <a:rPr lang="ar-IQ" dirty="0"/>
              <a:t>     وبعد ان صار يطعن في قرارات محكمة القضاء الاداري امام المحكمة الاتحادية العليا جاء في المواد  16- 19من النظام الداخلي للمحكمة الاتحادية العليا رقم 1 لسنة 2005 انه عند النطق بالحكم أو القرار يجب أن تودع مسودته في اضبارة الدعوى بعد التوقيع عليها , ويلزم أن يكون الحكم والقرار مشتملا" على أسبابه , فأن لم يكن بالإجماع أرفق الرأي المخالف مع أسبابه . والأحكام والقرارات التي تصدرها المحكمة باتة لا تقبل أي طريق من طرق الطعن</a:t>
            </a:r>
            <a:r>
              <a:rPr lang="ar-IQ" dirty="0" smtClean="0"/>
              <a:t>.</a:t>
            </a:r>
            <a:endParaRPr lang="ar-IQ" dirty="0"/>
          </a:p>
          <a:p>
            <a:pPr algn="r"/>
            <a:r>
              <a:rPr lang="ar-IQ" dirty="0"/>
              <a:t>ويمتد أثر حجية الشيء المقضي به ليشمل الجانب الإجرائي في الدعوى فضلاً عن جانبها الموضوعي، ففيما يتعلق بالإجراءات يمتنع على المحكمة التي أصدرت الحكم في دعوى الإلغاء أن تنظر الدعوى مرة أخرى، إذ استنفذت المحكمة ولايتها بمجرد إصدارها الحكم، ويصبح الحكم قطعياً بمجرد صدوره من المحكمة، وليس للمحكمة الحق في الرجوع عن حكمها، كما ليس لها الحق في تعديله . </a:t>
            </a:r>
            <a:endParaRPr lang="en-US" dirty="0"/>
          </a:p>
        </p:txBody>
      </p:sp>
    </p:spTree>
    <p:extLst>
      <p:ext uri="{BB962C8B-B14F-4D97-AF65-F5344CB8AC3E}">
        <p14:creationId xmlns:p14="http://schemas.microsoft.com/office/powerpoint/2010/main" val="460957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0000" lnSpcReduction="20000"/>
          </a:bodyPr>
          <a:lstStyle/>
          <a:p>
            <a:pPr algn="r"/>
            <a:r>
              <a:rPr lang="ar-IQ" dirty="0"/>
              <a:t>لحكم بالإلغاء يتمتع بحجية مطلقة:</a:t>
            </a:r>
          </a:p>
          <a:p>
            <a:pPr algn="r"/>
            <a:r>
              <a:rPr lang="ar-IQ" dirty="0"/>
              <a:t>الأحكام الصادرة بالإلغاء حجة على الكافة فحكم الإلغاء يسري على جميع سواء كانوا أطرافاً في الدعوى أم لم يكونوا، فيمتنع على من لم يكن طرفاً في الدعوى مخاصمة القرار الإداري الذي قضى بإلغائه، كما يستفيد من آثار الإلغاء من كان طرفاً في دعوى الإلغاء ومن لم يكن طرفاً فيها بحكم إطلاق حجية حكم الإلغاء.</a:t>
            </a:r>
          </a:p>
          <a:p>
            <a:pPr algn="r"/>
            <a:r>
              <a:rPr lang="ar-IQ" dirty="0"/>
              <a:t>وتعد الحجية المطلقة المقررة للأحكام الصادرة بالإلغاء استثناء من القاعدة العامة المقررة لجميع الأحكام القضائية وهي نسبية حجتها، أي اقتصار آثار الحكم على أطراف الدعوى دون سواهم، والعلة في ذلك ترجع إلى انتماء دعوى الإلغاء إلى طائفة القضاء الموضوعي أو العيني ودعوى الإلغاء في إطاره تخاصم القرار الإداري، فإلغاءه يعني تصحيح </a:t>
            </a:r>
            <a:r>
              <a:rPr lang="ar-IQ" dirty="0" err="1"/>
              <a:t>اللامشروعية</a:t>
            </a:r>
            <a:r>
              <a:rPr lang="ar-IQ" dirty="0"/>
              <a:t> التي وصم بها القرار ومن المنطقي أن يسري هذا التصحيح في مواجهة الكافة . </a:t>
            </a:r>
          </a:p>
          <a:p>
            <a:pPr algn="r"/>
            <a:r>
              <a:rPr lang="ar-IQ" dirty="0"/>
              <a:t>وتقتصر الحجية المطلقة على الأحكام الصادرة بالإلغاء، ولا تكتسب القرارات الأخرى التي تصدر في دعوى الإلغاء دون سواهم، كما في حالة القرار الصادر برفض دعوى الإلغاء، حيث يستطيع الطاعن أن يجدد دعواه ضد القرار الذي رفضت الدعوى بشأنه إذا تغيرت الظروف والأسباب، ويجوز لغير الطاعن أيضاً أن يطعن في القرار ذاته لأن القرار قد يكون صائباً في حق الطاعن و خاطئاً في حق غيره .</a:t>
            </a:r>
            <a:endParaRPr lang="en-US" dirty="0"/>
          </a:p>
        </p:txBody>
      </p:sp>
    </p:spTree>
    <p:extLst>
      <p:ext uri="{BB962C8B-B14F-4D97-AF65-F5344CB8AC3E}">
        <p14:creationId xmlns:p14="http://schemas.microsoft.com/office/powerpoint/2010/main" val="227116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55000" lnSpcReduction="20000"/>
          </a:bodyPr>
          <a:lstStyle/>
          <a:p>
            <a:r>
              <a:rPr lang="ar-IQ" dirty="0"/>
              <a:t>الإلغاء الكلي والإلغاء الجزئي:</a:t>
            </a:r>
          </a:p>
          <a:p>
            <a:pPr algn="r"/>
            <a:r>
              <a:rPr lang="ar-IQ" dirty="0"/>
              <a:t>إذا كان الحكم القضائي بإلغاء القرار الإداري يكتسب حجية مطلقة بمعنى أنه يزيل كل أثر للقرار الإداري في مواجهة الكافة، إلا أن مدى الإلغاء ونطاقه أمر تحدده طلبات الخصوم وما تنتهي إليه المحكمة في قضائها . </a:t>
            </a:r>
          </a:p>
          <a:p>
            <a:pPr algn="r"/>
            <a:endParaRPr lang="ar-IQ" dirty="0"/>
          </a:p>
          <a:p>
            <a:pPr algn="r"/>
            <a:r>
              <a:rPr lang="ar-IQ" dirty="0"/>
              <a:t>فقد يتناول الحكم بالإلغاء القرار الإداري بأكمله فيزيل آثاره وهو ما يسمى بالإلغاء الكلي، وقد يتناول بعض أجزاء القرار الإداري دون أجزاءه الأخرى فيزيل بعض آثاره وهو ما يسمى بالإلغاء الجزئي، مثال ذلك أن يصدر قرار عميد الكلية باعتماد نتيجة امتحان سنة دراسية ثم يتضح أن هناك خطأ في رصد درجات أحد الطلاب عندئذ يلغى القرار بالنسبة للطالب المذكور ويبقى القرار سليماً في أجزاءه الأخرى.</a:t>
            </a:r>
          </a:p>
          <a:p>
            <a:pPr algn="r"/>
            <a:r>
              <a:rPr lang="ar-IQ" dirty="0"/>
              <a:t>المطلب الثاني: تنفيذ حكم الإلغاء</a:t>
            </a:r>
          </a:p>
          <a:p>
            <a:pPr algn="r"/>
            <a:r>
              <a:rPr lang="ar-IQ" dirty="0"/>
              <a:t>يشتمل الحكم بالإلغاء على أسلوب تنفيذه وفق </a:t>
            </a:r>
            <a:r>
              <a:rPr lang="ar-IQ" dirty="0" err="1"/>
              <a:t>مارسمه</a:t>
            </a:r>
            <a:r>
              <a:rPr lang="ar-IQ" dirty="0"/>
              <a:t> القانون وهذا الإلزام القانوني الملقى على عاتق الإدارة بتنفيذ الحكم القضائي بالإلغاء يثير مسؤوليتها المدنية في حالة امتناعها عن التنفيذ فضلاً عن المسؤولية الجنائية للموظف الممتنع، على أن تنفيذ الحكم القاضي بالإلغاء ليس سهلاً ميسوراً في جميع الأحوال بل قد تلاقي تصفية الأوضاع </a:t>
            </a:r>
            <a:r>
              <a:rPr lang="ar-IQ" dirty="0" err="1"/>
              <a:t>القانوينة</a:t>
            </a:r>
            <a:r>
              <a:rPr lang="ar-IQ" dirty="0"/>
              <a:t> التي تمت استناداً إلى القرار الملغي العديد من الصعوبات العملية، والتي تتحول أحياناً إلى استحالة في التنفيذ.</a:t>
            </a:r>
          </a:p>
          <a:p>
            <a:pPr algn="r"/>
            <a:r>
              <a:rPr lang="ar-IQ" dirty="0"/>
              <a:t>ومن الجدير بالذكر أن الحكم الصادر بالإلغاء لا يرتب آثار آلية بإزالة كافة الآثار القانونية التي خلفها القرار الملغي، و إلا كان ذلك بمثابة حلول المحكمة محل الإدارة في مباشرة اختصاصاتها الإدارية، وإنما يتطلب التنفيذ تدخلاً إيجابياً من الإدارة بإصدار قرار إداري جديد يقضي على آثار القرار الملغي . </a:t>
            </a:r>
            <a:endParaRPr lang="en-US" dirty="0"/>
          </a:p>
        </p:txBody>
      </p:sp>
    </p:spTree>
    <p:extLst>
      <p:ext uri="{BB962C8B-B14F-4D97-AF65-F5344CB8AC3E}">
        <p14:creationId xmlns:p14="http://schemas.microsoft.com/office/powerpoint/2010/main" val="233294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التزام الإدارة بإزالة آثار القرار الملغي:</a:t>
            </a:r>
            <a:br>
              <a:rPr lang="ar-IQ" dirty="0"/>
            </a:br>
            <a:endParaRPr lang="en-US" dirty="0"/>
          </a:p>
        </p:txBody>
      </p:sp>
      <p:sp>
        <p:nvSpPr>
          <p:cNvPr id="3" name="عنصر نائب للمحتوى 2"/>
          <p:cNvSpPr>
            <a:spLocks noGrp="1"/>
          </p:cNvSpPr>
          <p:nvPr>
            <p:ph idx="1"/>
          </p:nvPr>
        </p:nvSpPr>
        <p:spPr/>
        <p:txBody>
          <a:bodyPr>
            <a:normAutofit fontScale="47500" lnSpcReduction="20000"/>
          </a:bodyPr>
          <a:lstStyle/>
          <a:p>
            <a:pPr algn="r"/>
            <a:r>
              <a:rPr lang="ar-IQ" dirty="0" smtClean="0"/>
              <a:t>التزام الإدارة </a:t>
            </a:r>
            <a:r>
              <a:rPr lang="ar-IQ" dirty="0"/>
              <a:t>بإزالة آثار القرار الملغي:</a:t>
            </a:r>
          </a:p>
          <a:p>
            <a:pPr algn="r"/>
            <a:r>
              <a:rPr lang="ar-IQ" dirty="0"/>
              <a:t>ومقتضى هذا الالتزام هو تولي الإدارة إزالة كافة الآثار القانونية والمادية التي خلفها القرار الملغي، ويكلفها ذلك إصدار قرار إداري بسحب القرار الملغي إن كان الأخير إيجابياً، مثال ذلك إصدار قرارها بفصل موظف بغير الطريق التأديبي  ويحكم القضاء بإلغائه، فتنفيذ حكم القضاء يقتضي منه أن يصدر قراراً إدارياً بسحب القرار الملغي وكأن الموظف لم يغادر الوظيفة أبداً .</a:t>
            </a:r>
          </a:p>
          <a:p>
            <a:pPr algn="r"/>
            <a:r>
              <a:rPr lang="ar-IQ" dirty="0"/>
              <a:t>أما إذا كان قرار الإدارة سلبياً وحكم القضاء بإلغائه، فإن تنفيذ حكم القضاء يوجب عليها إصدار قرار إيجابي بالموافقة على طلب صاحب الشأن الذي رفضته والذي حكم القضاء بإلغائه، كحالة امتناع الإدارة عن تلبية طلب صاحب الشأن بخصوص الحصول على ترخيص معين، فإن حكم القضاء بإلغاء هذا الرفض يحتم على الإدارة إصدار قرارها بالموافقة على الطلب المرفوض .</a:t>
            </a:r>
          </a:p>
          <a:p>
            <a:pPr algn="r"/>
            <a:r>
              <a:rPr lang="ar-IQ" dirty="0"/>
              <a:t>وبالإضافة إلى التزام الإدارة بإزالة الآثار القانونية للقرار الملغي تلتزم أيضاً بإزالة الآثار المادية التي خلفها قبل وجوب قيامها بإخلاء العين التي استولت عليها دون وجه حق أو الإفراج عن المواطن المعتقل بقرار غير مشروع.()</a:t>
            </a:r>
          </a:p>
          <a:p>
            <a:pPr algn="r"/>
            <a:r>
              <a:rPr lang="ar-IQ" dirty="0"/>
              <a:t>وبذلك فإن تصفية آثار القرار الملغي يجب أن تكون كاملة وبأثر رجعي بإعادة الحال إلى ما كان عليه قبل صدوره، وهي نتيجة حتمية لحكم الإلغاء، وهذه النتيجة وأن كان يفرضها المنطق القانوني وتلافي التطبيق في أغلب الحالات، إلا أن تطبيقها في حالات معينة قد لا يجد له سبيلاً أما لتعارضها مع الواقع أو أن التطبيق يفضي إلى نتائج غير مقبولة، فالموظف الذي يلغى قرار تعيينه بحكم قضائي يترتب على الحكم التزام الإدارة بسحب قرار التعيين بأثر رجعي، فإن المنطق القانوني يقضي بأن كل ما قام به الموظف من أعمال وتصرفات قانونية يلحقها البطلان استناداً إلى مبدأ " ما بني على باطل فهو باطل "، فلا شك أن الموظف قد قام بالعديد من الأعمال، منها ما هو تصرفات قانونية في مواجهة الأفراد ومنها ما هو أعمال مادية تثير مسؤولية الإدارة، ولو سايرنا المنطق القانوني لأفضى إلى نتائج غير مقبولة </a:t>
            </a:r>
            <a:r>
              <a:rPr lang="ar-IQ" dirty="0" err="1"/>
              <a:t>ولأدى</a:t>
            </a:r>
            <a:r>
              <a:rPr lang="ar-IQ" dirty="0"/>
              <a:t> إلى فقدان الثقة والاطمئنان بالإدارة العامة التي يتعامل معها الأفراد على أساس من الثقة والطمأنينة التامتين، لذلك نجد مجلس الدولة الفرنسي أورد استثناءً على قاعدة الأثر الرجعي لحكم الإلغاء واعتبر الأعمال التي يباشرها الموظف المخلوع أعمالاً سليمة تنسب للإدارة ولا يلحقها البطلان، وقد أطرد مجلس الدولة الفرنسي في البداية في أحكامه على أن الاستثناء الذي يرد على قاعدة الأثر الرجعي لا يمكن تطبيقه إلا على شؤون الموظفين، أما فيما عدا ذلك فإن تلك القاعدة يجرى تطبيقها بصورة مطلقة </a:t>
            </a:r>
            <a:r>
              <a:rPr lang="ar-IQ" dirty="0" smtClean="0"/>
              <a:t>.</a:t>
            </a:r>
            <a:endParaRPr lang="ar-IQ" dirty="0"/>
          </a:p>
        </p:txBody>
      </p:sp>
    </p:spTree>
    <p:extLst>
      <p:ext uri="{BB962C8B-B14F-4D97-AF65-F5344CB8AC3E}">
        <p14:creationId xmlns:p14="http://schemas.microsoft.com/office/powerpoint/2010/main" val="236246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اجراءات رفع دعوى الالغاء والحكم فيها</a:t>
            </a:r>
            <a:endParaRPr lang="en-US" dirty="0"/>
          </a:p>
        </p:txBody>
      </p:sp>
      <p:sp>
        <p:nvSpPr>
          <p:cNvPr id="3" name="عنصر نائب للمحتوى 2"/>
          <p:cNvSpPr>
            <a:spLocks noGrp="1"/>
          </p:cNvSpPr>
          <p:nvPr>
            <p:ph idx="1"/>
          </p:nvPr>
        </p:nvSpPr>
        <p:spPr/>
        <p:txBody>
          <a:bodyPr>
            <a:normAutofit lnSpcReduction="10000"/>
          </a:bodyPr>
          <a:lstStyle/>
          <a:p>
            <a:r>
              <a:rPr lang="ar-IQ" dirty="0"/>
              <a:t>تقضي القواعد العامة لإجراءات التقاضي بان القاضي لا يتصدى لنظر الخصومة من تلقاء نفسه، وانما يتم ذلك بناء على طلب يتقدم به صاحب </a:t>
            </a:r>
            <a:r>
              <a:rPr lang="ar-IQ" dirty="0" smtClean="0"/>
              <a:t>الشأن، </a:t>
            </a:r>
            <a:r>
              <a:rPr lang="ar-IQ" dirty="0"/>
              <a:t>ولا تختلف دعوى الإلغاء – في هذا الشأن – عن غيرها من الدعاوى، فالخصومة تفتتح عند تقديم صاحب الشأن استدعاء (عريضة) الدعوى الى المحكمة </a:t>
            </a:r>
            <a:r>
              <a:rPr lang="ar-IQ" dirty="0" smtClean="0"/>
              <a:t>المختصة. </a:t>
            </a:r>
            <a:r>
              <a:rPr lang="ar-IQ" dirty="0"/>
              <a:t>واشترطت المادة (7/ثانيا/و) من قانون التعديل الثاني لقانون مجلس شورى الدولة لقبول دعوى الالغاءات وجوب التظلم امام الجهة الإدارية المختصة، والتي عليها ان تبت في التظلم وفقا للقانون خلال مدة ثلاثين يوما من تاريخ تسجيل التظلم </a:t>
            </a:r>
            <a:r>
              <a:rPr lang="ar-IQ" dirty="0" smtClean="0"/>
              <a:t>لديها</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اجراءات رفع دعوى الالغاء والحكم فيها</a:t>
            </a:r>
            <a:endParaRPr lang="en-US" dirty="0"/>
          </a:p>
        </p:txBody>
      </p:sp>
      <p:sp>
        <p:nvSpPr>
          <p:cNvPr id="3" name="عنصر نائب للمحتوى 2"/>
          <p:cNvSpPr>
            <a:spLocks noGrp="1"/>
          </p:cNvSpPr>
          <p:nvPr>
            <p:ph idx="1"/>
          </p:nvPr>
        </p:nvSpPr>
        <p:spPr/>
        <p:txBody>
          <a:bodyPr>
            <a:normAutofit/>
          </a:bodyPr>
          <a:lstStyle/>
          <a:p>
            <a:r>
              <a:rPr lang="ar-IQ" dirty="0"/>
              <a:t>وفي حالة سكوت الإدارة، أي عدم البت في التظلم في المدة المذكورة، او رفضه حقيقة، فان للمتظلم ان يقوم بتقديم طعنه الى محكمة القضاء الإداري في مدة ستين يوما من تاريخ انتهاء مدة الثالثين يوما، والا سقط حقه في </a:t>
            </a:r>
            <a:r>
              <a:rPr lang="ar-IQ" dirty="0" smtClean="0"/>
              <a:t>الطعن </a:t>
            </a:r>
            <a:r>
              <a:rPr lang="ar-IQ" dirty="0"/>
              <a:t>وبالرغم من ان دعوى الالغاء دعوى عينة ا موضوعية يختصم فيها القرار الإداري ذاته، </a:t>
            </a:r>
            <a:r>
              <a:rPr lang="ar-IQ" dirty="0" err="1"/>
              <a:t>فانها</a:t>
            </a:r>
            <a:r>
              <a:rPr lang="ar-IQ" dirty="0"/>
              <a:t> مع ذلك يجب ان توجه الى الجهة التي أصدرت القرار المطعون فيه والتي تملك الغاءه او تعديله او إصداره على النحو الصحيح. </a:t>
            </a:r>
            <a:endParaRPr lang="en-US" dirty="0"/>
          </a:p>
        </p:txBody>
      </p:sp>
    </p:spTree>
    <p:extLst>
      <p:ext uri="{BB962C8B-B14F-4D97-AF65-F5344CB8AC3E}">
        <p14:creationId xmlns:p14="http://schemas.microsoft.com/office/powerpoint/2010/main" val="3712377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اجراءات رفع دعوى الالغاء والحكم فيها</a:t>
            </a:r>
            <a:endParaRPr lang="en-US" dirty="0"/>
          </a:p>
        </p:txBody>
      </p:sp>
      <p:sp>
        <p:nvSpPr>
          <p:cNvPr id="3" name="عنصر نائب للمحتوى 2"/>
          <p:cNvSpPr>
            <a:spLocks noGrp="1"/>
          </p:cNvSpPr>
          <p:nvPr>
            <p:ph idx="1"/>
          </p:nvPr>
        </p:nvSpPr>
        <p:spPr/>
        <p:txBody>
          <a:bodyPr/>
          <a:lstStyle/>
          <a:p>
            <a:r>
              <a:rPr lang="ar-IQ" dirty="0"/>
              <a:t>وترفع دعوى الإلغاء في مصر بوساطة محام مقيد في جدول المحامين </a:t>
            </a:r>
            <a:r>
              <a:rPr lang="ar-IQ" dirty="0" err="1"/>
              <a:t>المبولين</a:t>
            </a:r>
            <a:r>
              <a:rPr lang="ar-IQ" dirty="0"/>
              <a:t> امام المحكمة المختصة بعد دفع الرسوم القضائية عنها، ذلك ان المشرع المصري في قوانين مجلس الدولة المتعاقبة لم يأخذ بها اذ به المشرع الفرنسي بشان اعفاء دعوى الالغاء من وساطة المحام ودفع الرسوم القضائية عنه</a:t>
            </a:r>
            <a:endParaRPr lang="en-US" dirty="0"/>
          </a:p>
        </p:txBody>
      </p:sp>
    </p:spTree>
    <p:extLst>
      <p:ext uri="{BB962C8B-B14F-4D97-AF65-F5344CB8AC3E}">
        <p14:creationId xmlns:p14="http://schemas.microsoft.com/office/powerpoint/2010/main" val="166814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اجراءات رفع دعوى الالغاء والحكم </a:t>
            </a:r>
            <a:r>
              <a:rPr lang="ar-IQ" dirty="0" smtClean="0"/>
              <a:t>فيها</a:t>
            </a:r>
            <a:br>
              <a:rPr lang="ar-IQ" dirty="0" smtClean="0"/>
            </a:br>
            <a:endParaRPr lang="en-US" dirty="0"/>
          </a:p>
        </p:txBody>
      </p:sp>
      <p:sp>
        <p:nvSpPr>
          <p:cNvPr id="3" name="عنصر نائب للمحتوى 2"/>
          <p:cNvSpPr>
            <a:spLocks noGrp="1"/>
          </p:cNvSpPr>
          <p:nvPr>
            <p:ph idx="1"/>
          </p:nvPr>
        </p:nvSpPr>
        <p:spPr/>
        <p:txBody>
          <a:bodyPr/>
          <a:lstStyle/>
          <a:p>
            <a:r>
              <a:rPr lang="ar-IQ" dirty="0"/>
              <a:t>اما في العراق فيجوز إقامة دعوى الإلغاء امام محكمة القضاء الإداري بدون محام، اذ لم يشترط قانون مجلس شورى الدولة المعدل ذلك بالرغم من انه اخضع هذه الدعوى للرسوم </a:t>
            </a:r>
            <a:r>
              <a:rPr lang="ar-IQ" dirty="0" smtClean="0"/>
              <a:t>القضائية </a:t>
            </a:r>
            <a:r>
              <a:rPr lang="ar-IQ" dirty="0"/>
              <a:t>ومن ثم يستطيع الطاعن اقامتها بنفسه اذا توافرت فيه أهلية التقاضي. وتخضع القواعد الخاصة بوقف سير الدعوى وانقطاعا والتنا لعها وابطال </a:t>
            </a:r>
            <a:r>
              <a:rPr lang="ar-IQ" dirty="0" err="1"/>
              <a:t>عريضتها</a:t>
            </a:r>
            <a:r>
              <a:rPr lang="ar-IQ" dirty="0"/>
              <a:t> الى احكام قانون المرافعات المدنية</a:t>
            </a:r>
            <a:endParaRPr lang="en-US" dirty="0"/>
          </a:p>
        </p:txBody>
      </p:sp>
    </p:spTree>
    <p:extLst>
      <p:ext uri="{BB962C8B-B14F-4D97-AF65-F5344CB8AC3E}">
        <p14:creationId xmlns:p14="http://schemas.microsoft.com/office/powerpoint/2010/main" val="1909686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dirty="0"/>
              <a:t>آثار المترتبة على رفع دعوى </a:t>
            </a:r>
            <a:r>
              <a:rPr lang="ar-IQ" dirty="0" smtClean="0"/>
              <a:t>الإلغاء</a:t>
            </a:r>
            <a:endParaRPr lang="en-US" dirty="0"/>
          </a:p>
        </p:txBody>
      </p:sp>
      <p:sp>
        <p:nvSpPr>
          <p:cNvPr id="3" name="عنصر نائب للمحتوى 2"/>
          <p:cNvSpPr>
            <a:spLocks noGrp="1"/>
          </p:cNvSpPr>
          <p:nvPr>
            <p:ph idx="1"/>
          </p:nvPr>
        </p:nvSpPr>
        <p:spPr/>
        <p:txBody>
          <a:bodyPr>
            <a:normAutofit fontScale="70000" lnSpcReduction="20000"/>
          </a:bodyPr>
          <a:lstStyle/>
          <a:p>
            <a:r>
              <a:rPr lang="ar-IQ" dirty="0"/>
              <a:t>آثار المترتبة على رفع دعوى الإلغاء</a:t>
            </a:r>
          </a:p>
          <a:p>
            <a:r>
              <a:rPr lang="ar-IQ" dirty="0"/>
              <a:t>إذا وجد القاضي أن الشروط الشكلية متوافرة في رفع دعوى الإلغاء انتقل لفحص القرار الإداري المطعون فيه للحكم بإلغائه أو رفض ذلك . </a:t>
            </a:r>
          </a:p>
          <a:p>
            <a:r>
              <a:rPr lang="ar-IQ" dirty="0"/>
              <a:t>وأن مجرد رفع الدعوى بطلب إلغاء قرار إداري لا يمكن أن ينال من نفاذ هذا القرار، فالقرار الإداري تصرف قانوني واجب النفاذ متى استكملت شرائط </a:t>
            </a:r>
            <a:r>
              <a:rPr lang="ar-IQ" dirty="0" err="1"/>
              <a:t>نفاذه</a:t>
            </a:r>
            <a:r>
              <a:rPr lang="ar-IQ" dirty="0"/>
              <a:t> من الناحية القانونية ما دام لم يسحب من الإدارة ولم يقضي بإلغائه، بحكم تمتعه بقرينة السلامة والشرعية حتى يثبت العكس بقرار قضائي، والقول بغير ذلك يؤدي إلى شل نشاط الإدارة تماماً لأن معظم نشاطها يصدر في صورة قرارات إدارية ولهذا تتمتع هذه القرارات بقرينة السلامة . </a:t>
            </a:r>
          </a:p>
          <a:p>
            <a:r>
              <a:rPr lang="ar-IQ" dirty="0"/>
              <a:t>ومن ثم فإن الطعن الإداري بدعوى الإلغاء لا أثر له على نفاذ القرار الإداري غير أنه يجوز استثناءً في بعض التشريعات وقف تنفيذ القرار بأمر القضاء متى توافرت شروط معينة  ومع ان المشرع العراقي لم ينص على  امكان وقف تنفيذ القرار المطعون فيه , نرى انه ليس في القانون ما يمنع من ذلك في حالة توافر شروط معينه . </a:t>
            </a:r>
            <a:endParaRPr lang="en-US" dirty="0"/>
          </a:p>
        </p:txBody>
      </p:sp>
    </p:spTree>
    <p:extLst>
      <p:ext uri="{BB962C8B-B14F-4D97-AF65-F5344CB8AC3E}">
        <p14:creationId xmlns:p14="http://schemas.microsoft.com/office/powerpoint/2010/main" val="74608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آثار المترتبة على رفع دعوى الإلغاء</a:t>
            </a:r>
            <a:endParaRPr lang="en-US" dirty="0"/>
          </a:p>
        </p:txBody>
      </p:sp>
      <p:sp>
        <p:nvSpPr>
          <p:cNvPr id="3" name="عنصر نائب للمحتوى 2"/>
          <p:cNvSpPr>
            <a:spLocks noGrp="1"/>
          </p:cNvSpPr>
          <p:nvPr>
            <p:ph idx="1"/>
          </p:nvPr>
        </p:nvSpPr>
        <p:spPr/>
        <p:txBody>
          <a:bodyPr>
            <a:normAutofit fontScale="77500" lnSpcReduction="20000"/>
          </a:bodyPr>
          <a:lstStyle/>
          <a:p>
            <a:r>
              <a:rPr lang="ar-IQ" dirty="0"/>
              <a:t>لمطلب الأول: وقف تنفيذ القرار المطعون فيه</a:t>
            </a:r>
          </a:p>
          <a:p>
            <a:r>
              <a:rPr lang="ar-IQ" dirty="0"/>
              <a:t>أجاز المشرع المصري للقضاء في المادة 49 من قانون مجلس الدولة رقم 47 لسنة 1972 أن يأمر بوقف تنفيذ القرار الإداري إذا طلب الطاعن ذلك  في صحيفة الدعوى ورأت المحكمة أن نتائج التنفيذ قد يتعذر تداركها . </a:t>
            </a:r>
          </a:p>
          <a:p>
            <a:r>
              <a:rPr lang="ar-IQ" dirty="0"/>
              <a:t>ويتضح من هذا النص أن المشرع يشترط لتلبية وقف التنفيذ ثلاثة شروط : </a:t>
            </a:r>
          </a:p>
          <a:p>
            <a:r>
              <a:rPr lang="ar-IQ" dirty="0"/>
              <a:t>أولاً- أن يطلب رافع دعوى الإلغاء وقف التنفيذ:</a:t>
            </a:r>
          </a:p>
          <a:p>
            <a:r>
              <a:rPr lang="ar-IQ" dirty="0"/>
              <a:t>درجت أحكام القضاء الإداري المقارن على ضرورة اتحاد طلبي الإلغاء ووقف التنفيذ في صحيفة الدعوى، ويترتب على إغفال هذا الشرط الشكلي رد طلب وقف التنفيذ وعدم قبوله والحكمة من ذلك أن وقف التنفيذ طلب متفرع عن طلب الإلغاء وتمهيداً له، كما أن القرار المطعون فيه يتمتع بالصفة التنفيذية اعتباراً من هذا التاريخ، كما أن الجمع بين طلب وقف التنفيذ وطلب الإلغاء يحقق اتحاد بدء ميعاد الطعن بالقرار إلغاءً ووقفاً لغرض تفادي الاختلاف والتفاوت في حساب هذا الميعاد "</a:t>
            </a:r>
            <a:endParaRPr lang="en-US" dirty="0"/>
          </a:p>
        </p:txBody>
      </p:sp>
    </p:spTree>
    <p:extLst>
      <p:ext uri="{BB962C8B-B14F-4D97-AF65-F5344CB8AC3E}">
        <p14:creationId xmlns:p14="http://schemas.microsoft.com/office/powerpoint/2010/main" val="3575724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آثار المترتبة على رفع دعوى </a:t>
            </a:r>
            <a:r>
              <a:rPr lang="ar-IQ" dirty="0" smtClean="0"/>
              <a:t>الإلغاء</a:t>
            </a:r>
            <a:br>
              <a:rPr lang="ar-IQ" dirty="0" smtClean="0"/>
            </a:br>
            <a:endParaRPr lang="en-US" dirty="0"/>
          </a:p>
        </p:txBody>
      </p:sp>
      <p:sp>
        <p:nvSpPr>
          <p:cNvPr id="3" name="عنصر نائب للمحتوى 2"/>
          <p:cNvSpPr>
            <a:spLocks noGrp="1"/>
          </p:cNvSpPr>
          <p:nvPr>
            <p:ph idx="1"/>
          </p:nvPr>
        </p:nvSpPr>
        <p:spPr/>
        <p:txBody>
          <a:bodyPr>
            <a:normAutofit fontScale="47500" lnSpcReduction="20000"/>
          </a:bodyPr>
          <a:lstStyle/>
          <a:p>
            <a:r>
              <a:rPr lang="ar-IQ" dirty="0" smtClean="0"/>
              <a:t>ثانياً- </a:t>
            </a:r>
            <a:r>
              <a:rPr lang="ar-IQ" dirty="0"/>
              <a:t>شرط الاستعجال:</a:t>
            </a:r>
          </a:p>
          <a:p>
            <a:r>
              <a:rPr lang="ar-IQ" dirty="0"/>
              <a:t>ويقصد بهذا الشرط أن تنفيذ القرار يقترن باحتمال وقوع نتائج لا يمكن تداركها فيما لو انتظر الأمر لحين الفصل في موضوع دعوى الإلغاء، لذلك منح المشرع القضاء سلطة وقف تنفيذ القرار المطعون فيه إذا انطوى تنفيذ القرار على خطورة تؤدي إلى نتائج يصعب تلافيها، خاصة وأن إجراءات دعوى الإلغاء قد تستغرق وقتاً طويلاً حتى الفصل في موضوعها بالقبول أو الرفض، على أنه يتعين إلا يخلق الطاعن حالة الاستعجال هذه أو يساهم في خلقها بسبب تقاعسه أو إهماله.</a:t>
            </a:r>
          </a:p>
          <a:p>
            <a:r>
              <a:rPr lang="ar-IQ" dirty="0"/>
              <a:t>وحالة الاستعجال هذه هي حالة موضوعية </a:t>
            </a:r>
            <a:r>
              <a:rPr lang="ar-IQ" dirty="0" err="1"/>
              <a:t>تستظهرها</a:t>
            </a:r>
            <a:r>
              <a:rPr lang="ar-IQ" dirty="0"/>
              <a:t> المحكمة من وقائع الدعوى وظروفها مثال ذلك قرار حرمان الطالب من أداء الامتحان، وصدور قرار يمنع مريض من السفر إلى الخارج لغرض العلاج أو صدور قرار بهدم منزل أثري.()</a:t>
            </a:r>
          </a:p>
          <a:p>
            <a:r>
              <a:rPr lang="ar-IQ" dirty="0"/>
              <a:t>كما تعد القرارات المتضمنة تقييد الحرية الشخصية من أبرز صور الاستعجال لما يترتب على تنفيذها من نتائج يتعذر تداركها . ()</a:t>
            </a:r>
          </a:p>
          <a:p>
            <a:r>
              <a:rPr lang="ar-IQ" dirty="0"/>
              <a:t>ثالثاً- شرط الجدية:</a:t>
            </a:r>
          </a:p>
          <a:p>
            <a:r>
              <a:rPr lang="ar-IQ" dirty="0"/>
              <a:t>إن سلطة وقف التنفيذ مشتقة من سلطة الإلغاء وفرع منها وبالتالي لابد لقاضي الموضوع أن يتصدى لمشروعية القرار الإداري عند نظره طلب وقف التنفيذ، كما يتصدى لمشروعيته عند نظره دعوى الإلغاء، فيكون عقيدة </a:t>
            </a:r>
            <a:r>
              <a:rPr lang="ar-IQ" dirty="0" err="1"/>
              <a:t>مبدئيه</a:t>
            </a:r>
            <a:r>
              <a:rPr lang="ar-IQ" dirty="0"/>
              <a:t> عن مشروعية القرار الإداري لكي يصدر قراره في موضوع الدعوى، فقد يصدر القاضي حكمه بوقف التنفيذ، يستتبعه حكم آخر في موضوع الدعوى يرفض دعوى الإلغاء . </a:t>
            </a:r>
          </a:p>
          <a:p>
            <a:r>
              <a:rPr lang="ar-IQ" dirty="0"/>
              <a:t>وبذلك فإن الجدية التي يقوم عليها طلب وقف التنفيذ تعنى فحص القاضي بصورة أولية لمشروعية القرار الإداري، فإذا وجد أن القرار الإداري حسب الظاهر قد شابه عيب ما فأنه يصدر قراره بوقف التنفيذ، وبمعنى آخر فأن العقيدة التي تكونها المحكمة عن طلب وقف التنفيذ هي عقيدة أولية مبنية على أساس أرجحية إصدار قرارها بالإلغاء عند بحث موضوع دعوى الإلغاء . </a:t>
            </a:r>
          </a:p>
          <a:p>
            <a:r>
              <a:rPr lang="ar-IQ" dirty="0"/>
              <a:t>ويمكن أن تستظهر المحكمة جدية الطلب بوقف التنفيذ من خلال فحصها الأولى لمشروعية القرار الإداري ومن خلال قرائن معينة تفيد ذلك </a:t>
            </a:r>
            <a:r>
              <a:rPr lang="ar-IQ" dirty="0" err="1"/>
              <a:t>كضئالة</a:t>
            </a:r>
            <a:r>
              <a:rPr lang="ar-IQ" dirty="0"/>
              <a:t> المستندات وكونها غير منتجة تعطي انطباعاً بعدم جدوى وقف التنفيذ، كما أن تقاعس الإدارة عن إبداء دفاعها في الدعوى أو ذكر أسباب القرار يكون مبرراً للمحكمة في إصدار قرار وقف </a:t>
            </a:r>
            <a:r>
              <a:rPr lang="ar-IQ" dirty="0" smtClean="0"/>
              <a:t>التنفيذ</a:t>
            </a:r>
            <a:endParaRPr lang="en-US" dirty="0"/>
          </a:p>
        </p:txBody>
      </p:sp>
    </p:spTree>
    <p:extLst>
      <p:ext uri="{BB962C8B-B14F-4D97-AF65-F5344CB8AC3E}">
        <p14:creationId xmlns:p14="http://schemas.microsoft.com/office/powerpoint/2010/main" val="21574702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40</TotalTime>
  <Words>2278</Words>
  <Application>Microsoft Office PowerPoint</Application>
  <PresentationFormat>عرض على الشاشة (3:4)‏</PresentationFormat>
  <Paragraphs>62</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دبوس تثبيت</vt:lpstr>
      <vt:lpstr>محاضرات القضاء الاداري  الكورس الثاني</vt:lpstr>
      <vt:lpstr>عرض تقديمي في PowerPoint</vt:lpstr>
      <vt:lpstr>اجراءات رفع دعوى الالغاء والحكم فيها</vt:lpstr>
      <vt:lpstr>اجراءات رفع دعوى الالغاء والحكم فيها</vt:lpstr>
      <vt:lpstr>اجراءات رفع دعوى الالغاء والحكم فيها</vt:lpstr>
      <vt:lpstr>اجراءات رفع دعوى الالغاء والحكم فيها </vt:lpstr>
      <vt:lpstr>آثار المترتبة على رفع دعوى الإلغاء</vt:lpstr>
      <vt:lpstr>آثار المترتبة على رفع دعوى الإلغاء</vt:lpstr>
      <vt:lpstr>آثار المترتبة على رفع دعوى الإلغاء </vt:lpstr>
      <vt:lpstr>آثار الحكم بالإلغاء </vt:lpstr>
      <vt:lpstr>عرض تقديمي في PowerPoint</vt:lpstr>
      <vt:lpstr>عرض تقديمي في PowerPoint</vt:lpstr>
      <vt:lpstr>عرض تقديمي في PowerPoint</vt:lpstr>
      <vt:lpstr>التزام الإدارة بإزالة آثار القرار الملغي: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6</cp:revision>
  <dcterms:created xsi:type="dcterms:W3CDTF">2026-03-08T16:26:51Z</dcterms:created>
  <dcterms:modified xsi:type="dcterms:W3CDTF">2026-03-09T18:39:55Z</dcterms:modified>
</cp:coreProperties>
</file>