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r>
              <a:rPr lang="ar-IQ" dirty="0"/>
              <a:t>1- عدم جواز الحجز على أموال الدولة، ولذلك فان مركز دائن الدولة كمركز الدائن الذي يجد مدينة معسرا. والعلة في عدم جواز الحجز على الأموال العامة انها أموال مخصصة للمنفعة </a:t>
            </a:r>
            <a:r>
              <a:rPr lang="ar-IQ" dirty="0" smtClean="0"/>
              <a:t>العامة</a:t>
            </a:r>
          </a:p>
          <a:p>
            <a:r>
              <a:rPr lang="ar-IQ" dirty="0" smtClean="0"/>
              <a:t>، </a:t>
            </a:r>
            <a:r>
              <a:rPr lang="ar-IQ" dirty="0"/>
              <a:t>فيكون الحجز عليها مخلا </a:t>
            </a:r>
            <a:r>
              <a:rPr lang="ar-IQ" dirty="0" err="1"/>
              <a:t>بمبدا</a:t>
            </a:r>
            <a:r>
              <a:rPr lang="ar-IQ" dirty="0"/>
              <a:t> دوام سير المرافق العامة، كما ان الحجز عليها يزعزع الثقة بالمركز المالي للدولة.</a:t>
            </a:r>
          </a:p>
          <a:p>
            <a:endParaRPr lang="ar-IQ" dirty="0"/>
          </a:p>
          <a:p>
            <a:r>
              <a:rPr lang="ar-IQ" dirty="0"/>
              <a:t>2- ان تسوية الدولة لديونها يخضع لقواعد المحاسبة الحكومية من جهة وجود او عدم وجود أوامر بالصرف او وجود الاعتمادات المالية من عدمها. وهذه الإجراءات قد تطول امام أصحاب الحقوق مما يهدد حقوقهم او يعيق الحصول عليها. واختلفت التشريعات والنظم القضائية في معالجة هذه المسالة ووسائل اجبار الإدارة على التنفيذ.</a:t>
            </a:r>
            <a:endParaRPr lang="en-US" dirty="0"/>
          </a:p>
        </p:txBody>
      </p:sp>
    </p:spTree>
    <p:extLst>
      <p:ext uri="{BB962C8B-B14F-4D97-AF65-F5344CB8AC3E}">
        <p14:creationId xmlns:p14="http://schemas.microsoft.com/office/powerpoint/2010/main" val="878573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وسائل اجبار الإدارة على التنفيذ في النظم المقارنة</a:t>
            </a:r>
            <a:br>
              <a:rPr lang="ar-IQ" dirty="0"/>
            </a:br>
            <a:endParaRPr lang="en-US" dirty="0"/>
          </a:p>
        </p:txBody>
      </p:sp>
      <p:sp>
        <p:nvSpPr>
          <p:cNvPr id="3" name="عنصر نائب للمحتوى 2"/>
          <p:cNvSpPr>
            <a:spLocks noGrp="1"/>
          </p:cNvSpPr>
          <p:nvPr>
            <p:ph idx="1"/>
          </p:nvPr>
        </p:nvSpPr>
        <p:spPr>
          <a:xfrm>
            <a:off x="457200" y="1268760"/>
            <a:ext cx="8229600" cy="4857403"/>
          </a:xfrm>
        </p:spPr>
        <p:txBody>
          <a:bodyPr>
            <a:normAutofit fontScale="92500" lnSpcReduction="10000"/>
          </a:bodyPr>
          <a:lstStyle/>
          <a:p>
            <a:pPr marL="0" indent="0">
              <a:buNone/>
            </a:pPr>
            <a:endParaRPr lang="ar-IQ" dirty="0"/>
          </a:p>
          <a:p>
            <a:endParaRPr lang="ar-IQ" dirty="0"/>
          </a:p>
          <a:p>
            <a:r>
              <a:rPr lang="ar-IQ" dirty="0"/>
              <a:t>تتباين النظم المقارنة في كيفية تجاوز العقبات امام تنفيذ الاحكام الصادرة بحق الإدارة. ففي المانيا مثلا يجوز للدائن ان يقوم بتنفيذ الحكم القضائي الصادر بحق الإدارة جبرا اذا لم تقم الخزانة العامة بالدفع للمتضرر، وهذا التنفيذ الجبري يمكن اجراؤه سواء في مواجهة الحكومة الاتحادية او في مواجهة السلطات المحلية </a:t>
            </a:r>
            <a:r>
              <a:rPr lang="ar-IQ" dirty="0" smtClean="0"/>
              <a:t>للولايات</a:t>
            </a:r>
          </a:p>
          <a:p>
            <a:r>
              <a:rPr lang="ar-IQ" dirty="0" smtClean="0"/>
              <a:t> </a:t>
            </a:r>
            <a:r>
              <a:rPr lang="ar-IQ" dirty="0"/>
              <a:t>اما في فرنسا فيجري التمييز بين أموال الدومين العام واموال الدومين الخاص، اذ يجوز من ناحية </a:t>
            </a:r>
            <a:r>
              <a:rPr lang="ar-IQ" dirty="0" err="1"/>
              <a:t>المبدا</a:t>
            </a:r>
            <a:r>
              <a:rPr lang="ar-IQ" dirty="0"/>
              <a:t> الحجز على أموال الدومين الخاص بالحكومة ويستطيع من لديه سند تنفيذ الحصول على حقه بذلك. اما اموا الدومين العام فلا يجوز الحجز عليها، فالدائن لا يستطيع ارغام الدولة على ان تدفع له بوساطة طرق التنفيذ العادية ما تحصل هل بالحكم القضائي وبالسند التنفيذي أيا كان، بل يجب ان يخضع دائن الدولة لإجراءات الامر بالدفع التي بدونها لا يمكن ان يتم التعويض، فيقوم الموظف المختص بإصدار الامر بالدفع. بالتحقق مما لو كانت حالة الأموال الموجودة تحت تصرفه تسمح له </a:t>
            </a:r>
            <a:r>
              <a:rPr lang="ar-IQ" dirty="0" err="1"/>
              <a:t>باعطاء</a:t>
            </a:r>
            <a:r>
              <a:rPr lang="ar-IQ" dirty="0"/>
              <a:t> الامر بالدفع، وكذلك في كيفية جريان الاعتمادات المالية.</a:t>
            </a:r>
            <a:endParaRPr lang="en-US" dirty="0"/>
          </a:p>
        </p:txBody>
      </p:sp>
    </p:spTree>
    <p:extLst>
      <p:ext uri="{BB962C8B-B14F-4D97-AF65-F5344CB8AC3E}">
        <p14:creationId xmlns:p14="http://schemas.microsoft.com/office/powerpoint/2010/main" val="1496029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وسائل اجبار الإدارة على التنفيذ في العراق</a:t>
            </a:r>
            <a:br>
              <a:rPr lang="ar-IQ" dirty="0"/>
            </a:br>
            <a:endParaRPr lang="en-US" dirty="0"/>
          </a:p>
        </p:txBody>
      </p:sp>
      <p:sp>
        <p:nvSpPr>
          <p:cNvPr id="3" name="عنصر نائب للمحتوى 2"/>
          <p:cNvSpPr>
            <a:spLocks noGrp="1"/>
          </p:cNvSpPr>
          <p:nvPr>
            <p:ph idx="1"/>
          </p:nvPr>
        </p:nvSpPr>
        <p:spPr/>
        <p:txBody>
          <a:bodyPr>
            <a:normAutofit lnSpcReduction="10000"/>
          </a:bodyPr>
          <a:lstStyle/>
          <a:p>
            <a:pPr marL="0" indent="0">
              <a:buNone/>
            </a:pPr>
            <a:endParaRPr lang="ar-IQ" dirty="0"/>
          </a:p>
          <a:p>
            <a:r>
              <a:rPr lang="ar-IQ" dirty="0"/>
              <a:t>... ان قواعد القانون المدني العراقي </a:t>
            </a:r>
            <a:r>
              <a:rPr lang="ar-IQ" dirty="0" err="1"/>
              <a:t>لاتجز</a:t>
            </a:r>
            <a:r>
              <a:rPr lang="ar-IQ" dirty="0"/>
              <a:t> الحجز على أموال الإدارة اذا ما امتنعت عن تنفيذ الحكم القضائي الذي يقرر مسؤوليتها الإدارية ولم تسدد ما ترتب عليها من دين بموجب ذلك الحكم، وذلك لان أموال الإدارة أموالا عامة. وفي هذا الاتجاه استقرت أيضا احكام المحاكم العراقية. غير اه بموجب قانون البنك المركزي العراقي رقم (65) لسنة 2004 فانه يجوز الحجز على أموال المصارف لدين ناشئ من طبيعة عملها وذلك بحكم قضائي يصدر من محكمة الخدمات المالية او من أي محكمة </a:t>
            </a:r>
            <a:r>
              <a:rPr lang="ar-IQ" dirty="0" smtClean="0"/>
              <a:t>أخرى</a:t>
            </a:r>
            <a:endParaRPr lang="en-US" dirty="0"/>
          </a:p>
        </p:txBody>
      </p:sp>
    </p:spTree>
    <p:extLst>
      <p:ext uri="{BB962C8B-B14F-4D97-AF65-F5344CB8AC3E}">
        <p14:creationId xmlns:p14="http://schemas.microsoft.com/office/powerpoint/2010/main" val="477590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وسائل اجبار الإدارة على التنفيذ في العراق</a:t>
            </a:r>
            <a:br>
              <a:rPr lang="ar-IQ" dirty="0"/>
            </a:br>
            <a:endParaRPr lang="en-US" dirty="0"/>
          </a:p>
        </p:txBody>
      </p:sp>
      <p:sp>
        <p:nvSpPr>
          <p:cNvPr id="3" name="عنصر نائب للمحتوى 2"/>
          <p:cNvSpPr>
            <a:spLocks noGrp="1"/>
          </p:cNvSpPr>
          <p:nvPr>
            <p:ph idx="1"/>
          </p:nvPr>
        </p:nvSpPr>
        <p:spPr/>
        <p:txBody>
          <a:bodyPr/>
          <a:lstStyle/>
          <a:p>
            <a:r>
              <a:rPr lang="ar-IQ" dirty="0"/>
              <a:t>وعليه فانه اصبح بالإمكان الحجز على الأموال العامة التجارية التي تستغل في اعمال المصارف والشركات العامة وما في حكمها وهو تطور لافت يجيز لنا القول بانه في اطار المسؤولية الإدارية ينبغي التمييز بين الأموال العامة العادية والتي لا يجوز الحجز عليها وبين الأموال العامة التجارية التي يجوز الحجز عليها اذ تصبح معها الجهة الإدارية المدنية كأي مدين عادي. ومن جهة أخرى فقد اتجه المشرع العراقي الجنائي – مقتفيا اثر بعض التشريعات العالمية والعربية وفي مقدمتها التشريع المصري</a:t>
            </a:r>
            <a:endParaRPr lang="en-US" dirty="0"/>
          </a:p>
        </p:txBody>
      </p:sp>
    </p:spTree>
    <p:extLst>
      <p:ext uri="{BB962C8B-B14F-4D97-AF65-F5344CB8AC3E}">
        <p14:creationId xmlns:p14="http://schemas.microsoft.com/office/powerpoint/2010/main" val="2698036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وسائل اجبار الإدارة على التنفيذ في العراق</a:t>
            </a:r>
            <a:br>
              <a:rPr lang="ar-IQ" dirty="0"/>
            </a:br>
            <a:endParaRPr lang="en-US" dirty="0"/>
          </a:p>
        </p:txBody>
      </p:sp>
      <p:sp>
        <p:nvSpPr>
          <p:cNvPr id="3" name="عنصر نائب للمحتوى 2"/>
          <p:cNvSpPr>
            <a:spLocks noGrp="1"/>
          </p:cNvSpPr>
          <p:nvPr>
            <p:ph idx="1"/>
          </p:nvPr>
        </p:nvSpPr>
        <p:spPr/>
        <p:txBody>
          <a:bodyPr>
            <a:normAutofit fontScale="92500" lnSpcReduction="20000"/>
          </a:bodyPr>
          <a:lstStyle/>
          <a:p>
            <a:r>
              <a:rPr lang="ar-IQ" dirty="0" smtClean="0"/>
              <a:t> </a:t>
            </a:r>
            <a:r>
              <a:rPr lang="ar-IQ" dirty="0"/>
              <a:t>تجريم الامتناع عن تنفيذ الاحكام القضائية كما اسلفنا عند دراستنا </a:t>
            </a:r>
            <a:r>
              <a:rPr lang="ar-IQ" dirty="0" err="1"/>
              <a:t>لاخلال</a:t>
            </a:r>
            <a:r>
              <a:rPr lang="ar-IQ" dirty="0"/>
              <a:t> الإدارة بتنفيذ حكم الإلغاء، فقد نصت المادة (329) من قانون العقوبات العراقي رقم (111) لسنة 1969 على انه: ((1- عاقب بالحبس وبالغرامة او بإحدى هاتين العقوبتين كل موظف او مكلف بخدمة عامة استغل سلطة وظيفته في وقف او تعطيل تنفيذ الأوامر الصادرة من الحكومة او أي حكم او امر صادر من احدى المحاكم.</a:t>
            </a:r>
          </a:p>
          <a:p>
            <a:endParaRPr lang="ar-IQ" dirty="0"/>
          </a:p>
          <a:p>
            <a:pPr algn="r"/>
            <a:r>
              <a:rPr lang="ar-IQ" dirty="0"/>
              <a:t>2- ويعاقب بالعقوبة ذاتها كل موظف ا مكلف بخدمة عامة امتنع عن تنفيذ حكم او امر صادر من احدى المحاكم او أي سلطة عامة مختصة بعد مضي ثمانية ايام من انذاره رسميا بالتنفيذ متى كان تنفيذ الحكم او الامر داخلا في اختصاصه)</a:t>
            </a:r>
            <a:endParaRPr lang="en-US" dirty="0"/>
          </a:p>
        </p:txBody>
      </p:sp>
    </p:spTree>
    <p:extLst>
      <p:ext uri="{BB962C8B-B14F-4D97-AF65-F5344CB8AC3E}">
        <p14:creationId xmlns:p14="http://schemas.microsoft.com/office/powerpoint/2010/main" val="3702972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قضاء التعوي</a:t>
            </a:r>
            <a:r>
              <a:rPr lang="ar-IQ" dirty="0"/>
              <a:t>ض</a:t>
            </a:r>
            <a:endParaRPr lang="en-US" dirty="0"/>
          </a:p>
        </p:txBody>
      </p:sp>
      <p:sp>
        <p:nvSpPr>
          <p:cNvPr id="3" name="عنصر نائب للمحتوى 2"/>
          <p:cNvSpPr>
            <a:spLocks noGrp="1"/>
          </p:cNvSpPr>
          <p:nvPr>
            <p:ph idx="1"/>
          </p:nvPr>
        </p:nvSpPr>
        <p:spPr/>
        <p:txBody>
          <a:bodyPr>
            <a:normAutofit fontScale="92500" lnSpcReduction="20000"/>
          </a:bodyPr>
          <a:lstStyle/>
          <a:p>
            <a:r>
              <a:rPr lang="ar-IQ" dirty="0"/>
              <a:t>ي الدعوى التي يرفعها أحد الأشخاص إلى القضاء للمطالبة بتعويض ما أصابه من ضرر جراء تصرف أو نشاط الإدارة، وهي من أهم الدعاوى كونها تعد مكملة لدعوى الإلغاء من ناحية الحكم بتعويض الأفراد عن الآثار الضارة المترتبة بحقه </a:t>
            </a:r>
            <a:r>
              <a:rPr lang="ar-IQ" dirty="0" smtClean="0"/>
              <a:t> </a:t>
            </a:r>
            <a:r>
              <a:rPr lang="ar-IQ" dirty="0"/>
              <a:t>بمعنى أنها دعوى تتعلق بحماية المراكز الموضوعية والشخصية على السواء فهي تتعلق بحماية مركز الشخص المضرور من القرار الإداري فقد تؤدي إلى إقامة علاقة دائن ومدين مثلما قد تتسع للدفاع عن مراكز قانونية وموضوعية فهي ترفع للمطالبة بجبر الضرر المادي أو الأذى الذي يحدث نتيجة الخطأ من جهة الإدارة، وتُعد دعوى القضاء الكامل من أحدث أساليب القضاء الإداري المعاصر وذلك لإلزام الإدارة بالسير في جادة المشروعية وعدم الحيدة عنها ، وتختص بالنظر فيها أمام المحاكم الإدارية </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قضاء التعويض</a:t>
            </a:r>
            <a:endParaRPr lang="en-US" dirty="0"/>
          </a:p>
        </p:txBody>
      </p:sp>
      <p:sp>
        <p:nvSpPr>
          <p:cNvPr id="3" name="عنصر نائب للمحتوى 2"/>
          <p:cNvSpPr>
            <a:spLocks noGrp="1"/>
          </p:cNvSpPr>
          <p:nvPr>
            <p:ph idx="1"/>
          </p:nvPr>
        </p:nvSpPr>
        <p:spPr/>
        <p:txBody>
          <a:bodyPr>
            <a:normAutofit fontScale="92500" lnSpcReduction="10000"/>
          </a:bodyPr>
          <a:lstStyle/>
          <a:p>
            <a:r>
              <a:rPr lang="ar-IQ" dirty="0"/>
              <a:t>وتتميز دعوى القضاء الكامل بخصائص عدة منها أنها دعوى قضائية كونها تقدم إلى القضاء المختص من قبل المدعي المتضرر لمطالبة الإدارة بالتعويض عن الأضرار التي لحقت به بسبب نشاطها غير المشروع، إذ اكتسبت دعوى التعويض الصفة القضائية من تقرير مسؤولية الدعوى عن أعمال سلطتها التنفيذية وتعويض كل فرد تضرر من قراراتها الإدارية من خلال اللجوء إلى القضاء المختص والمطالبة بالتعويض عما أصابه من ضرر نتيجة لهذه </a:t>
            </a:r>
            <a:r>
              <a:rPr lang="ar-IQ" dirty="0" smtClean="0"/>
              <a:t>الأعمال </a:t>
            </a:r>
            <a:r>
              <a:rPr lang="ar-IQ" dirty="0"/>
              <a:t>، كذلك فهي دعوى شخصية (ذاتية) لأنها ترفع من قبل الشخص صاحب المصلحة المتضرر من قرار الإدارة التي مست مركزه القانوني الشخصي للمطالبة بالتعويض عما </a:t>
            </a:r>
            <a:r>
              <a:rPr lang="ar-IQ" dirty="0" smtClean="0"/>
              <a:t>أصابه جزاء </a:t>
            </a:r>
            <a:r>
              <a:rPr lang="ar-IQ" dirty="0"/>
              <a:t>هذا النشاط </a:t>
            </a:r>
            <a:endParaRPr lang="en-US" dirty="0"/>
          </a:p>
        </p:txBody>
      </p:sp>
    </p:spTree>
    <p:extLst>
      <p:ext uri="{BB962C8B-B14F-4D97-AF65-F5344CB8AC3E}">
        <p14:creationId xmlns:p14="http://schemas.microsoft.com/office/powerpoint/2010/main" val="362633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قضاء التعويض</a:t>
            </a:r>
            <a:endParaRPr lang="en-US" dirty="0"/>
          </a:p>
        </p:txBody>
      </p:sp>
      <p:sp>
        <p:nvSpPr>
          <p:cNvPr id="3" name="عنصر نائب للمحتوى 2"/>
          <p:cNvSpPr>
            <a:spLocks noGrp="1"/>
          </p:cNvSpPr>
          <p:nvPr>
            <p:ph idx="1"/>
          </p:nvPr>
        </p:nvSpPr>
        <p:spPr/>
        <p:txBody>
          <a:bodyPr>
            <a:normAutofit/>
          </a:bodyPr>
          <a:lstStyle/>
          <a:p>
            <a:r>
              <a:rPr lang="ar-IQ" dirty="0"/>
              <a:t>وهي من دعاوى القضاء الكامل إذ يتمتع القاضي الإداري فيها بصلاحيات واسعة تشمل البحث في جميع نقاط النزاع ووجوده، إذ يدقق ويفحص صحة الحقوق التي يتمسك بها المدعي وعند ثبوتها يرتب نتائجها القانونية </a:t>
            </a:r>
          </a:p>
          <a:p>
            <a:r>
              <a:rPr lang="ar-IQ" dirty="0" smtClean="0"/>
              <a:t> </a:t>
            </a:r>
            <a:r>
              <a:rPr lang="ar-IQ" dirty="0"/>
              <a:t>والجدير بالذكر أنه يختص القضاء العادي والإداري بالنظر في دعوى التعويض لأنها دعوى مدنية وإدارية، إذ يختص القضاء العادي والإداري بالنظر فيها للمطالبة بالتعويض في حين لا يمكن رفع دعوى الإلغاء إلا أمام المحاكم الإدارية وترد الدعوى إذا رفعت أمام محاكم القضاء </a:t>
            </a:r>
            <a:r>
              <a:rPr lang="ar-IQ" dirty="0" smtClean="0"/>
              <a:t>العادي</a:t>
            </a:r>
            <a:endParaRPr lang="en-US" dirty="0"/>
          </a:p>
        </p:txBody>
      </p:sp>
    </p:spTree>
    <p:extLst>
      <p:ext uri="{BB962C8B-B14F-4D97-AF65-F5344CB8AC3E}">
        <p14:creationId xmlns:p14="http://schemas.microsoft.com/office/powerpoint/2010/main" val="1750161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قضاء </a:t>
            </a:r>
            <a:r>
              <a:rPr lang="ar-IQ" dirty="0" smtClean="0"/>
              <a:t>التعويض</a:t>
            </a:r>
            <a:br>
              <a:rPr lang="ar-IQ" dirty="0" smtClean="0"/>
            </a:br>
            <a:endParaRPr lang="en-US" dirty="0"/>
          </a:p>
        </p:txBody>
      </p:sp>
      <p:sp>
        <p:nvSpPr>
          <p:cNvPr id="3" name="عنصر نائب للمحتوى 2"/>
          <p:cNvSpPr>
            <a:spLocks noGrp="1"/>
          </p:cNvSpPr>
          <p:nvPr>
            <p:ph idx="1"/>
          </p:nvPr>
        </p:nvSpPr>
        <p:spPr/>
        <p:txBody>
          <a:bodyPr/>
          <a:lstStyle/>
          <a:p>
            <a:r>
              <a:rPr lang="ar-IQ" dirty="0"/>
              <a:t>وإن حجية الأحكام فيها نسبية فللحكم الصادر فيها الحجية التي تقتصر على طرفي النزاع فقط وهم كل من المدعي بالحق الشخصي والمدعى عليه (الإدارة) لما تتمتع به الأخيرة من طبيعة ذاتية وشخصية </a:t>
            </a:r>
            <a:r>
              <a:rPr lang="ar-IQ" dirty="0" smtClean="0"/>
              <a:t> </a:t>
            </a:r>
            <a:r>
              <a:rPr lang="ar-IQ" dirty="0"/>
              <a:t>، ويستثنى من ذلك دعاوى الانتخابات الإدارية فتكون لها الحجية المطلقة على </a:t>
            </a:r>
            <a:r>
              <a:rPr lang="ar-IQ" dirty="0" smtClean="0"/>
              <a:t>الجميع، </a:t>
            </a:r>
            <a:r>
              <a:rPr lang="ar-IQ" dirty="0"/>
              <a:t>وذلك على عكس دعوى الإلغاء إذ إنّ للحكم الصادر فيها حجية مطلقة على الكافة إدراكاً للطبيعة العينية لها ولكونها مخاصمة لقرار إداري في ذاته ينصب على مصلحة عامة</a:t>
            </a:r>
            <a:endParaRPr lang="en-US" dirty="0"/>
          </a:p>
        </p:txBody>
      </p:sp>
    </p:spTree>
    <p:extLst>
      <p:ext uri="{BB962C8B-B14F-4D97-AF65-F5344CB8AC3E}">
        <p14:creationId xmlns:p14="http://schemas.microsoft.com/office/powerpoint/2010/main" val="1979223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
            </a:r>
            <a:br>
              <a:rPr lang="ar-IQ" dirty="0" smtClean="0"/>
            </a:br>
            <a:r>
              <a:rPr lang="ar-IQ" sz="3600" dirty="0" smtClean="0"/>
              <a:t>ثانيا-مخالفة </a:t>
            </a:r>
            <a:r>
              <a:rPr lang="ar-IQ" sz="3600" dirty="0"/>
              <a:t>الإدارة لالتزامها بتنفيذ الحكم الصادر بالتعويض</a:t>
            </a:r>
            <a:br>
              <a:rPr lang="ar-IQ" sz="3600" dirty="0"/>
            </a:br>
            <a:endParaRPr lang="en-US" sz="3600" dirty="0"/>
          </a:p>
        </p:txBody>
      </p:sp>
      <p:sp>
        <p:nvSpPr>
          <p:cNvPr id="3" name="عنصر نائب للمحتوى 2"/>
          <p:cNvSpPr>
            <a:spLocks noGrp="1"/>
          </p:cNvSpPr>
          <p:nvPr>
            <p:ph idx="1"/>
          </p:nvPr>
        </p:nvSpPr>
        <p:spPr/>
        <p:txBody>
          <a:bodyPr>
            <a:normAutofit fontScale="85000" lnSpcReduction="10000"/>
          </a:bodyPr>
          <a:lstStyle/>
          <a:p>
            <a:pPr marL="0" indent="0">
              <a:buNone/>
            </a:pPr>
            <a:endParaRPr lang="ar-IQ" dirty="0"/>
          </a:p>
          <a:p>
            <a:pPr marL="0" indent="0">
              <a:buNone/>
            </a:pPr>
            <a:endParaRPr lang="ar-IQ" dirty="0"/>
          </a:p>
          <a:p>
            <a:endParaRPr lang="ar-IQ" dirty="0"/>
          </a:p>
          <a:p>
            <a:r>
              <a:rPr lang="ar-IQ" dirty="0"/>
              <a:t>... ان دعوى التعويض تقرر ضمانة هامة </a:t>
            </a:r>
            <a:r>
              <a:rPr lang="ar-IQ" dirty="0" err="1"/>
              <a:t>للافراد</a:t>
            </a:r>
            <a:r>
              <a:rPr lang="ar-IQ" dirty="0"/>
              <a:t> اتجاه الإدارة </a:t>
            </a:r>
            <a:r>
              <a:rPr lang="ar-IQ" dirty="0" err="1"/>
              <a:t>لانها</a:t>
            </a:r>
            <a:r>
              <a:rPr lang="ar-IQ" dirty="0"/>
              <a:t> تتحقق في جميع الظروف لكن هذه الضمانة يمكن ان تضعف او تبدد وسط مظاهر الصراع بين سلطة الادارة التي تميل الى بسط سيطرتها الى ابعد الحدود وبين سلطة القضاء التي تقوم على تطبيق نصوص القانون وتفرض واجب احترامه فيما تصدره من احكام. فكثرا ما تجنح نوازع الإدارة الى شهوة السيطرة والاستبداد غير المسوغ في بعض القرارات والاعمال، التي تكون في بعض الايان نتيجة </a:t>
            </a:r>
            <a:r>
              <a:rPr lang="ar-IQ" dirty="0" err="1"/>
              <a:t>تاثير</a:t>
            </a:r>
            <a:r>
              <a:rPr lang="ar-IQ" dirty="0"/>
              <a:t> تيارات فكرية خاصة تسود بفعل ظروف او تحولات معينة تلقي على عاتق الإدارة واجبات ومهام تختلف عن تلك المعروفة من قبل</a:t>
            </a:r>
            <a:endParaRPr lang="en-US" dirty="0"/>
          </a:p>
        </p:txBody>
      </p:sp>
    </p:spTree>
    <p:extLst>
      <p:ext uri="{BB962C8B-B14F-4D97-AF65-F5344CB8AC3E}">
        <p14:creationId xmlns:p14="http://schemas.microsoft.com/office/powerpoint/2010/main" val="1311703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ar-IQ" dirty="0"/>
              <a:t>لذلك قد تمتنع صراحة او ضمنا عن تنفيذ الاحكام الصادرة ازاءها ومن بينها الحكم بالتعويض، او قد تلجا الى المماطلة او تعطيل تنفيذ الحكم عن طريق اصدار بعض الأنظمة او التعليمات التي من شانها إضاعة الفرصة امام الفرد المتضرر لاقتضاء حقه تجاه الإدارة الامر الذي يثر معه التساؤل عن ماهية الحلول التي يستطيع ان يلجا اليها الفرد في مثل هذه الحالات. ولا شك ان الحكم القضائي يتمتع بحجية الامر المحكوم فيه فهو عنوان للحقيقة فيما قضى به أولا، وسندا تنفيذيا يضمن حق الدائن ثانيا. ولهذا فان الامتناع عن تنفيذ الحكم ينشئ حقا جديدا للفرد اذا ما طرح النزاع امام القضاء مرة أخرى جراء امتناع الإدارة عن التنفيذ</a:t>
            </a:r>
            <a:endParaRPr lang="en-US" dirty="0"/>
          </a:p>
        </p:txBody>
      </p:sp>
    </p:spTree>
    <p:extLst>
      <p:ext uri="{BB962C8B-B14F-4D97-AF65-F5344CB8AC3E}">
        <p14:creationId xmlns:p14="http://schemas.microsoft.com/office/powerpoint/2010/main" val="3419636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IQ" dirty="0"/>
              <a:t>فاذا امتنعت الإدارة عن تنفيذ الحكم القضائي بدفع مبلغ من المال ورفع المتضرر دعوى جديدة امام القضاء بذلك فان المنازعة لا تكون حول اصل الحق ومدى ثبوته </a:t>
            </a:r>
            <a:r>
              <a:rPr lang="ar-IQ" dirty="0" err="1"/>
              <a:t>لانه</a:t>
            </a:r>
            <a:r>
              <a:rPr lang="ar-IQ" dirty="0"/>
              <a:t> ثبت بالحكم الأول، وانما تكون المنازعة موجهة نحو شخص المسؤول عن عدم التنفيذ</a:t>
            </a:r>
            <a:r>
              <a:rPr lang="ar-IQ" dirty="0" smtClean="0"/>
              <a:t>.</a:t>
            </a:r>
            <a:endParaRPr lang="ar-IQ" dirty="0"/>
          </a:p>
          <a:p>
            <a:r>
              <a:rPr lang="ar-IQ" dirty="0"/>
              <a:t>وبالرغم من ان القاعدة العامة السائدة في مختلف الدولة هي أماكن تنفيذ الاحكام القضائية في مواجهة </a:t>
            </a:r>
            <a:r>
              <a:rPr lang="ar-IQ" dirty="0" smtClean="0"/>
              <a:t>الدولة، </a:t>
            </a:r>
            <a:r>
              <a:rPr lang="ar-IQ" dirty="0"/>
              <a:t>الا ان تنفيذ احكام الدفع ضد الدولة كثيرا ما يصطدم ببعض العقبات</a:t>
            </a:r>
            <a:endParaRPr lang="en-US" dirty="0"/>
          </a:p>
        </p:txBody>
      </p:sp>
    </p:spTree>
    <p:extLst>
      <p:ext uri="{BB962C8B-B14F-4D97-AF65-F5344CB8AC3E}">
        <p14:creationId xmlns:p14="http://schemas.microsoft.com/office/powerpoint/2010/main" val="243413107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51</TotalTime>
  <Words>1254</Words>
  <Application>Microsoft Office PowerPoint</Application>
  <PresentationFormat>عرض على الشاشة (3:4)‏</PresentationFormat>
  <Paragraphs>39</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دبوس تثبيت</vt:lpstr>
      <vt:lpstr>محاضرات القضاء الاداري  الكورس الثاني</vt:lpstr>
      <vt:lpstr>عرض تقديمي في PowerPoint</vt:lpstr>
      <vt:lpstr>قضاء التعويض</vt:lpstr>
      <vt:lpstr>قضاء التعويض</vt:lpstr>
      <vt:lpstr>قضاء التعويض</vt:lpstr>
      <vt:lpstr>قضاء التعويض </vt:lpstr>
      <vt:lpstr> ثانيا-مخالفة الإدارة لالتزامها بتنفيذ الحكم الصادر بالتعويض </vt:lpstr>
      <vt:lpstr>عرض تقديمي في PowerPoint</vt:lpstr>
      <vt:lpstr>عرض تقديمي في PowerPoint</vt:lpstr>
      <vt:lpstr>عرض تقديمي في PowerPoint</vt:lpstr>
      <vt:lpstr>وسائل اجبار الإدارة على التنفيذ في النظم المقارنة </vt:lpstr>
      <vt:lpstr>وسائل اجبار الإدارة على التنفيذ في العراق </vt:lpstr>
      <vt:lpstr>وسائل اجبار الإدارة على التنفيذ في العراق </vt:lpstr>
      <vt:lpstr>وسائل اجبار الإدارة على التنفيذ في العراق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4</cp:revision>
  <dcterms:created xsi:type="dcterms:W3CDTF">2026-03-08T16:26:51Z</dcterms:created>
  <dcterms:modified xsi:type="dcterms:W3CDTF">2026-03-09T19:55:15Z</dcterms:modified>
</cp:coreProperties>
</file>