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9" r:id="rId11"/>
    <p:sldId id="267" r:id="rId12"/>
    <p:sldId id="268"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مسؤولية الإدارة على أساس </a:t>
            </a:r>
            <a:r>
              <a:rPr lang="ar-IQ" dirty="0" err="1"/>
              <a:t>الخطا</a:t>
            </a:r>
            <a:r>
              <a:rPr lang="ar-IQ" dirty="0"/>
              <a:t> في العراق</a:t>
            </a:r>
            <a:br>
              <a:rPr lang="ar-IQ" dirty="0"/>
            </a:br>
            <a:endParaRPr lang="en-US" dirty="0"/>
          </a:p>
        </p:txBody>
      </p:sp>
      <p:sp>
        <p:nvSpPr>
          <p:cNvPr id="3" name="عنصر نائب للمحتوى 2"/>
          <p:cNvSpPr>
            <a:spLocks noGrp="1"/>
          </p:cNvSpPr>
          <p:nvPr>
            <p:ph idx="1"/>
          </p:nvPr>
        </p:nvSpPr>
        <p:spPr/>
        <p:txBody>
          <a:bodyPr>
            <a:normAutofit fontScale="92500" lnSpcReduction="20000"/>
          </a:bodyPr>
          <a:lstStyle/>
          <a:p>
            <a:r>
              <a:rPr lang="ar-IQ" dirty="0"/>
              <a:t>اما بالنسبة للقضاء الإداري، فلم يجز قانون التعديل الثاني رقم (106) لسنة 1989 لقانون مجلس شورى الدولة رقم (65) لسنة 1979، وكذلك قانون التعديل الخامس رقم (17) لسنة 2013 لمحكمة القضاء الإداري التي أنشئت بموجبه النظر بطلبات التعويض عن الاضرار الناتجة عن اعمال الإدارة وتصرفاتها على وجه الاستقلال، اذ اشترطت ان تبت المحكمة في الطعن المقدم اليها، ولها ان تقرر رد الطعن او الغاء او تعديل الامر ماو القرار المطعون به مع الحكم بالتعويض ان كان له مقتضى بناء على طلب المدعي، فالقانون ينص على اختصاص محكمة القضاء الإداري بالفصل في طلبات التعويض عن القرارات الإدارية غير المشروعة دون تفرقة بين تلك الموجهة الى الإدارة وتلك الموجهة الى اشخاص الموظفين.</a:t>
            </a:r>
          </a:p>
          <a:p>
            <a:endParaRPr lang="ar-IQ" dirty="0"/>
          </a:p>
          <a:p>
            <a:endParaRPr lang="en-US" dirty="0"/>
          </a:p>
        </p:txBody>
      </p:sp>
    </p:spTree>
    <p:extLst>
      <p:ext uri="{BB962C8B-B14F-4D97-AF65-F5344CB8AC3E}">
        <p14:creationId xmlns:p14="http://schemas.microsoft.com/office/powerpoint/2010/main" val="2116023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مسؤولية الإدارة على أساس </a:t>
            </a:r>
            <a:r>
              <a:rPr lang="ar-IQ" dirty="0" err="1"/>
              <a:t>الخطا</a:t>
            </a:r>
            <a:r>
              <a:rPr lang="ar-IQ" dirty="0"/>
              <a:t> في العراق</a:t>
            </a:r>
            <a:br>
              <a:rPr lang="ar-IQ" dirty="0"/>
            </a:br>
            <a:endParaRPr lang="en-US" dirty="0"/>
          </a:p>
        </p:txBody>
      </p:sp>
      <p:sp>
        <p:nvSpPr>
          <p:cNvPr id="3" name="عنصر نائب للمحتوى 2"/>
          <p:cNvSpPr>
            <a:spLocks noGrp="1"/>
          </p:cNvSpPr>
          <p:nvPr>
            <p:ph idx="1"/>
          </p:nvPr>
        </p:nvSpPr>
        <p:spPr/>
        <p:txBody>
          <a:bodyPr>
            <a:normAutofit/>
          </a:bodyPr>
          <a:lstStyle/>
          <a:p>
            <a:pPr marL="0" indent="0">
              <a:buNone/>
            </a:pPr>
            <a:endParaRPr lang="ar-IQ" dirty="0"/>
          </a:p>
          <a:p>
            <a:r>
              <a:rPr lang="ar-IQ" dirty="0"/>
              <a:t>وفي العراق فقد نظمت قواعد القانون المدني احكام المسؤولية الإدارية على أساس </a:t>
            </a:r>
            <a:r>
              <a:rPr lang="ar-IQ" dirty="0" err="1"/>
              <a:t>الخطا</a:t>
            </a:r>
            <a:r>
              <a:rPr lang="ar-IQ" dirty="0"/>
              <a:t> تحت عنوان (المسؤولية عن عمل الغير) فقد نصت المادة (219/1) من القانون المدني رقم (40) لسنة 1951 على ان: ((الحكومة والبلديات والمؤسسات الأخرى التي تقوم بخدمة عامة وكل شخص يستعمل احدى المؤسسات الصناعية او التجارية مسؤولون عن الضرر الذي يحدثه مستخدموهم، اذا كان الضرر ناشئا عن تعد وقع منهم اثناء قيامهم بخدماتهم))</a:t>
            </a:r>
            <a:endParaRPr lang="en-US" dirty="0"/>
          </a:p>
        </p:txBody>
      </p:sp>
    </p:spTree>
    <p:extLst>
      <p:ext uri="{BB962C8B-B14F-4D97-AF65-F5344CB8AC3E}">
        <p14:creationId xmlns:p14="http://schemas.microsoft.com/office/powerpoint/2010/main" val="805238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مسؤولية الإدارة على أساس </a:t>
            </a:r>
            <a:r>
              <a:rPr lang="ar-IQ" dirty="0" err="1"/>
              <a:t>الخطا</a:t>
            </a:r>
            <a:r>
              <a:rPr lang="ar-IQ" dirty="0"/>
              <a:t> في العراق</a:t>
            </a:r>
            <a:br>
              <a:rPr lang="ar-IQ" dirty="0"/>
            </a:br>
            <a:endParaRPr lang="en-US" dirty="0"/>
          </a:p>
        </p:txBody>
      </p:sp>
      <p:sp>
        <p:nvSpPr>
          <p:cNvPr id="3" name="عنصر نائب للمحتوى 2"/>
          <p:cNvSpPr>
            <a:spLocks noGrp="1"/>
          </p:cNvSpPr>
          <p:nvPr>
            <p:ph idx="1"/>
          </p:nvPr>
        </p:nvSpPr>
        <p:spPr/>
        <p:txBody>
          <a:bodyPr>
            <a:normAutofit fontScale="92500"/>
          </a:bodyPr>
          <a:lstStyle/>
          <a:p>
            <a:r>
              <a:rPr lang="ar-IQ" dirty="0"/>
              <a:t>ومنه يفاد ان احكام القانون المدني العراقي قد عرفت </a:t>
            </a:r>
            <a:r>
              <a:rPr lang="ar-IQ" dirty="0" err="1"/>
              <a:t>الخطا</a:t>
            </a:r>
            <a:r>
              <a:rPr lang="ar-IQ" dirty="0"/>
              <a:t> الشخصي واخضعت المسؤولية عنه الى قواعد مسؤولية المتبوع عن اعمال تابعه التي تقوم بناء على ما يملكه تجاه تابعيه من حق الرقابة والاشراف والتوجيه وحق اصدار الأوامر </a:t>
            </a:r>
            <a:r>
              <a:rPr lang="ar-IQ" dirty="0" smtClean="0"/>
              <a:t>اليهم.</a:t>
            </a:r>
          </a:p>
          <a:p>
            <a:r>
              <a:rPr lang="ar-IQ" dirty="0" smtClean="0"/>
              <a:t> </a:t>
            </a:r>
            <a:r>
              <a:rPr lang="ar-IQ" dirty="0"/>
              <a:t>ومما تقدم نستطيع القول ان هناك نوعين من </a:t>
            </a:r>
            <a:r>
              <a:rPr lang="ar-IQ" dirty="0" err="1"/>
              <a:t>الخطا</a:t>
            </a:r>
            <a:r>
              <a:rPr lang="ar-IQ" dirty="0"/>
              <a:t> يستطيع المتضرر اثارتهما معا او كلا على انفراد وهما </a:t>
            </a:r>
            <a:r>
              <a:rPr lang="ar-IQ" dirty="0" err="1"/>
              <a:t>الخطا</a:t>
            </a:r>
            <a:r>
              <a:rPr lang="ar-IQ" dirty="0"/>
              <a:t> الشخصي للموظف الي يتمثل في عدم اتخاذه </a:t>
            </a:r>
            <a:r>
              <a:rPr lang="ar-IQ" dirty="0" err="1"/>
              <a:t>الحيطه</a:t>
            </a:r>
            <a:r>
              <a:rPr lang="ar-IQ" dirty="0"/>
              <a:t> والحذر والانتباه او عدم بذل عناية الرجل المعتاد، </a:t>
            </a:r>
            <a:r>
              <a:rPr lang="ar-IQ" dirty="0" err="1"/>
              <a:t>والخطا</a:t>
            </a:r>
            <a:r>
              <a:rPr lang="ar-IQ" dirty="0"/>
              <a:t> </a:t>
            </a:r>
            <a:r>
              <a:rPr lang="ar-IQ" dirty="0" err="1"/>
              <a:t>المرفقي</a:t>
            </a:r>
            <a:r>
              <a:rPr lang="ar-IQ" dirty="0"/>
              <a:t> او المصلحي من جانب الإدارة والمتمثل في التقصير والاشراف على المرؤوسين والإهمال في متابعتهم.</a:t>
            </a:r>
            <a:endParaRPr lang="en-US" dirty="0"/>
          </a:p>
        </p:txBody>
      </p:sp>
    </p:spTree>
    <p:extLst>
      <p:ext uri="{BB962C8B-B14F-4D97-AF65-F5344CB8AC3E}">
        <p14:creationId xmlns:p14="http://schemas.microsoft.com/office/powerpoint/2010/main" val="992633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مسؤولية الإدارة على أساس </a:t>
            </a:r>
            <a:r>
              <a:rPr lang="ar-IQ" dirty="0" err="1"/>
              <a:t>الخطا</a:t>
            </a:r>
            <a:endParaRPr lang="en-US" dirty="0"/>
          </a:p>
        </p:txBody>
      </p:sp>
      <p:sp>
        <p:nvSpPr>
          <p:cNvPr id="3" name="عنصر نائب للمحتوى 2"/>
          <p:cNvSpPr>
            <a:spLocks noGrp="1"/>
          </p:cNvSpPr>
          <p:nvPr>
            <p:ph idx="1"/>
          </p:nvPr>
        </p:nvSpPr>
        <p:spPr/>
        <p:txBody>
          <a:bodyPr>
            <a:normAutofit fontScale="92500" lnSpcReduction="20000"/>
          </a:bodyPr>
          <a:lstStyle/>
          <a:p>
            <a:r>
              <a:rPr lang="ar-IQ" dirty="0" smtClean="0"/>
              <a:t>تسال </a:t>
            </a:r>
            <a:r>
              <a:rPr lang="ar-IQ" dirty="0"/>
              <a:t>الإدارة عن اعمالها اذا ما تسببت بأضرار </a:t>
            </a:r>
            <a:r>
              <a:rPr lang="ar-IQ" dirty="0" err="1"/>
              <a:t>للافراد</a:t>
            </a:r>
            <a:r>
              <a:rPr lang="ar-IQ" dirty="0"/>
              <a:t> فيكون لهم طلب التعويض عن هذه الاضرار، لان الإدارة قد اخلت بالتزامها القانوني بعدم الاضرار بالأخرين. ان الأساس المنطقي لمسؤولية الإدارة عن اخطائها التي تسبب ضررا </a:t>
            </a:r>
            <a:r>
              <a:rPr lang="ar-IQ" dirty="0" err="1"/>
              <a:t>للافراد</a:t>
            </a:r>
            <a:r>
              <a:rPr lang="ar-IQ" dirty="0"/>
              <a:t> هو مبدا المساواة بين المواطنين في تحمل الأعباء العامة، لان نشاط الإدارة يمارس لمصلحة الجماعة، فاذا ترتب على هذا النشاط خطا نتج عنه ضرر خاص لبعض الافراد وجب تعويضهم ازاءه حتى لا يتحملوا وحدهم أعباء هذا الضرر الذي يفترض ان تتحمله الجماعة باسرها. وتتحقق مسؤولية الإدارة المترتبة على </a:t>
            </a:r>
            <a:r>
              <a:rPr lang="ar-IQ" dirty="0" err="1"/>
              <a:t>الخطا</a:t>
            </a:r>
            <a:r>
              <a:rPr lang="ar-IQ" dirty="0"/>
              <a:t> بتوافر ثلاثة اركان هي </a:t>
            </a:r>
            <a:r>
              <a:rPr lang="ar-IQ" dirty="0" err="1"/>
              <a:t>الخطا</a:t>
            </a:r>
            <a:r>
              <a:rPr lang="ar-IQ" dirty="0"/>
              <a:t> الواقع من الإدارة، والضرر الذي يلحق بصاحب الشأن، وعلاقة السببية بين </a:t>
            </a:r>
            <a:r>
              <a:rPr lang="ar-IQ" dirty="0" err="1"/>
              <a:t>الخطا</a:t>
            </a:r>
            <a:r>
              <a:rPr lang="ar-IQ" dirty="0"/>
              <a:t> والضرر، وسنعرض لهذه الأركان تباعا، ثم نتناول احكام هذا النوع من مسؤولية الإدارة في العراق.</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ركن </a:t>
            </a:r>
            <a:r>
              <a:rPr lang="ar-IQ" dirty="0" smtClean="0"/>
              <a:t>الخطأ</a:t>
            </a:r>
            <a:r>
              <a:rPr lang="ar-IQ" dirty="0"/>
              <a:t/>
            </a:r>
            <a:br>
              <a:rPr lang="ar-IQ" dirty="0"/>
            </a:br>
            <a:endParaRPr lang="en-US" dirty="0"/>
          </a:p>
        </p:txBody>
      </p:sp>
      <p:sp>
        <p:nvSpPr>
          <p:cNvPr id="3" name="عنصر نائب للمحتوى 2"/>
          <p:cNvSpPr>
            <a:spLocks noGrp="1"/>
          </p:cNvSpPr>
          <p:nvPr>
            <p:ph idx="1"/>
          </p:nvPr>
        </p:nvSpPr>
        <p:spPr/>
        <p:txBody>
          <a:bodyPr>
            <a:normAutofit fontScale="92500"/>
          </a:bodyPr>
          <a:lstStyle/>
          <a:p>
            <a:pPr marL="0" indent="0">
              <a:buNone/>
            </a:pPr>
            <a:endParaRPr lang="ar-IQ" dirty="0"/>
          </a:p>
          <a:p>
            <a:endParaRPr lang="ar-IQ" dirty="0"/>
          </a:p>
          <a:p>
            <a:r>
              <a:rPr lang="ar-IQ" dirty="0" smtClean="0"/>
              <a:t>الخطأ </a:t>
            </a:r>
            <a:r>
              <a:rPr lang="ar-IQ" dirty="0"/>
              <a:t>هو مخالفة </a:t>
            </a:r>
            <a:r>
              <a:rPr lang="ar-IQ" dirty="0" err="1"/>
              <a:t>لاحكام</a:t>
            </a:r>
            <a:r>
              <a:rPr lang="ar-IQ" dirty="0"/>
              <a:t> القانون تتمثل في عمل مادي او في تصرف قانوني، تأخذ صورة عمل إيجابي، او تصرف سلبي ينشا عن الامتناع عن عمل يوجبه القانون. ولما كان القائمون بالعمل او التصرف أشخاصا طبيعيين فان </a:t>
            </a:r>
            <a:r>
              <a:rPr lang="ar-IQ" dirty="0" err="1"/>
              <a:t>الخطا</a:t>
            </a:r>
            <a:r>
              <a:rPr lang="ar-IQ" dirty="0"/>
              <a:t> سوف يتولد عن طريق  هؤلاء الأشخاص، ولكن الأشخاص هم في الوقت نفسه موظفين لم </a:t>
            </a:r>
            <a:r>
              <a:rPr lang="ar-IQ" dirty="0" err="1"/>
              <a:t>يرتكبوا</a:t>
            </a:r>
            <a:r>
              <a:rPr lang="ar-IQ" dirty="0"/>
              <a:t> العمل او التصرف الخاطئ الا بمناسبة ممارستهم لوظائفهم، فان </a:t>
            </a:r>
            <a:r>
              <a:rPr lang="ar-IQ" dirty="0" err="1"/>
              <a:t>الخطا</a:t>
            </a:r>
            <a:r>
              <a:rPr lang="ar-IQ" dirty="0"/>
              <a:t> الناتج اما ان يكون خطا شخصيا يسال عنه مرتكبه، واما ان يكون خطا </a:t>
            </a:r>
            <a:r>
              <a:rPr lang="ar-IQ" dirty="0" err="1"/>
              <a:t>مرفقيا</a:t>
            </a:r>
            <a:r>
              <a:rPr lang="ar-IQ" dirty="0"/>
              <a:t> تسال عن الإدارة</a:t>
            </a:r>
            <a:r>
              <a:rPr lang="ar-IQ" dirty="0" smtClean="0"/>
              <a:t>.</a:t>
            </a:r>
            <a:endParaRPr lang="en-US" dirty="0"/>
          </a:p>
        </p:txBody>
      </p:sp>
    </p:spTree>
    <p:extLst>
      <p:ext uri="{BB962C8B-B14F-4D97-AF65-F5344CB8AC3E}">
        <p14:creationId xmlns:p14="http://schemas.microsoft.com/office/powerpoint/2010/main" val="300404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r>
              <a:rPr lang="ar-IQ" dirty="0"/>
              <a:t>وقد تعددت المعايير التي قيل بها في الفقه والقضاء للتمييز بين </a:t>
            </a:r>
            <a:r>
              <a:rPr lang="ar-IQ" dirty="0" err="1"/>
              <a:t>الخطا</a:t>
            </a:r>
            <a:r>
              <a:rPr lang="ar-IQ" dirty="0"/>
              <a:t> الشخصي والخطأ </a:t>
            </a:r>
            <a:r>
              <a:rPr lang="ar-IQ" dirty="0" err="1"/>
              <a:t>المرفقي</a:t>
            </a:r>
            <a:r>
              <a:rPr lang="ar-IQ" dirty="0"/>
              <a:t>.</a:t>
            </a:r>
          </a:p>
          <a:p>
            <a:endParaRPr lang="ar-IQ" dirty="0"/>
          </a:p>
          <a:p>
            <a:r>
              <a:rPr lang="ar-IQ" dirty="0"/>
              <a:t>1- معيار جسامة </a:t>
            </a:r>
            <a:r>
              <a:rPr lang="ar-IQ" dirty="0" err="1"/>
              <a:t>الخطا</a:t>
            </a:r>
            <a:r>
              <a:rPr lang="ar-IQ" dirty="0"/>
              <a:t>: فقد ذهب (جيز – </a:t>
            </a:r>
            <a:r>
              <a:rPr lang="en-US" dirty="0" err="1"/>
              <a:t>jeze</a:t>
            </a:r>
            <a:r>
              <a:rPr lang="en-US" dirty="0"/>
              <a:t>) </a:t>
            </a:r>
            <a:r>
              <a:rPr lang="ar-IQ" dirty="0"/>
              <a:t>الى ان </a:t>
            </a:r>
            <a:r>
              <a:rPr lang="ar-IQ" dirty="0" err="1"/>
              <a:t>الخطا</a:t>
            </a:r>
            <a:r>
              <a:rPr lang="ar-IQ" dirty="0"/>
              <a:t> الشخصي هو </a:t>
            </a:r>
            <a:r>
              <a:rPr lang="ar-IQ" dirty="0" err="1"/>
              <a:t>الخطا</a:t>
            </a:r>
            <a:r>
              <a:rPr lang="ar-IQ" dirty="0"/>
              <a:t> الجسيم الذي </a:t>
            </a:r>
            <a:r>
              <a:rPr lang="ar-IQ" dirty="0" err="1"/>
              <a:t>ياتيه</a:t>
            </a:r>
            <a:r>
              <a:rPr lang="ar-IQ" dirty="0"/>
              <a:t> الموظف سواء في تقدير الوقائع او في تفسير القانون. من ذلك خطا الطبيب الذي يؤدي الى وفاة المريض والإهمال في حماية شخص مهدد </a:t>
            </a:r>
            <a:r>
              <a:rPr lang="ar-IQ" dirty="0" err="1" smtClean="0"/>
              <a:t>بالاغتيا</a:t>
            </a:r>
            <a:r>
              <a:rPr lang="ar-IQ" dirty="0" smtClean="0"/>
              <a:t>.</a:t>
            </a:r>
            <a:endParaRPr lang="ar-IQ" dirty="0"/>
          </a:p>
          <a:p>
            <a:endParaRPr lang="ar-IQ" dirty="0"/>
          </a:p>
          <a:p>
            <a:r>
              <a:rPr lang="ar-IQ" dirty="0"/>
              <a:t>2- معيار النزوات الشخصية: وهو من اقدم المعايير التي نادى بها الفقه وفي مقدمه (</a:t>
            </a:r>
            <a:r>
              <a:rPr lang="ar-IQ" dirty="0" err="1"/>
              <a:t>لافرير</a:t>
            </a:r>
            <a:r>
              <a:rPr lang="ar-IQ" dirty="0"/>
              <a:t> – </a:t>
            </a:r>
            <a:r>
              <a:rPr lang="en-US" dirty="0" err="1"/>
              <a:t>laferriere</a:t>
            </a:r>
            <a:r>
              <a:rPr lang="en-US" dirty="0"/>
              <a:t>) </a:t>
            </a:r>
            <a:r>
              <a:rPr lang="ar-IQ" dirty="0"/>
              <a:t>ومؤداه ان </a:t>
            </a:r>
            <a:r>
              <a:rPr lang="ar-IQ" dirty="0" err="1"/>
              <a:t>الخطا</a:t>
            </a:r>
            <a:r>
              <a:rPr lang="ar-IQ" dirty="0"/>
              <a:t> يكون شخصيا عندما يكون مطبوعا بطابع شخصي عن الانسان بنزواته وعدم تبصرهن ويكون </a:t>
            </a:r>
            <a:r>
              <a:rPr lang="ar-IQ" dirty="0" err="1"/>
              <a:t>مرفقيا</a:t>
            </a:r>
            <a:r>
              <a:rPr lang="ar-IQ" dirty="0"/>
              <a:t> اذا كان غير مطبوع بطابع شخصي وينبعث من موظف عرضة </a:t>
            </a:r>
            <a:r>
              <a:rPr lang="ar-IQ" dirty="0" err="1"/>
              <a:t>للخطا</a:t>
            </a:r>
            <a:r>
              <a:rPr lang="ar-IQ" dirty="0"/>
              <a:t> والصواب</a:t>
            </a:r>
            <a:endParaRPr lang="en-US" dirty="0"/>
          </a:p>
        </p:txBody>
      </p:sp>
    </p:spTree>
    <p:extLst>
      <p:ext uri="{BB962C8B-B14F-4D97-AF65-F5344CB8AC3E}">
        <p14:creationId xmlns:p14="http://schemas.microsoft.com/office/powerpoint/2010/main" val="3481609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IQ" dirty="0"/>
              <a:t>معيار الغاية</a:t>
            </a:r>
            <a:r>
              <a:rPr lang="ar-IQ" dirty="0" smtClean="0"/>
              <a:t>:</a:t>
            </a:r>
          </a:p>
          <a:p>
            <a:r>
              <a:rPr lang="ar-IQ" dirty="0" smtClean="0"/>
              <a:t> </a:t>
            </a:r>
            <a:r>
              <a:rPr lang="ar-IQ" dirty="0"/>
              <a:t>ذهب (ديكي – </a:t>
            </a:r>
            <a:r>
              <a:rPr lang="en-US" dirty="0" err="1"/>
              <a:t>duguit</a:t>
            </a:r>
            <a:r>
              <a:rPr lang="en-US" dirty="0"/>
              <a:t>) </a:t>
            </a:r>
            <a:r>
              <a:rPr lang="ar-IQ" dirty="0"/>
              <a:t>الى ان التفرقة بين </a:t>
            </a:r>
            <a:r>
              <a:rPr lang="ar-IQ" dirty="0" err="1"/>
              <a:t>الخطا</a:t>
            </a:r>
            <a:r>
              <a:rPr lang="ar-IQ" dirty="0"/>
              <a:t> الشخصي </a:t>
            </a:r>
            <a:r>
              <a:rPr lang="ar-IQ" dirty="0" err="1"/>
              <a:t>والخطا</a:t>
            </a:r>
            <a:r>
              <a:rPr lang="ar-IQ" dirty="0"/>
              <a:t> </a:t>
            </a:r>
            <a:r>
              <a:rPr lang="ar-IQ" dirty="0" err="1"/>
              <a:t>المرفقي</a:t>
            </a:r>
            <a:r>
              <a:rPr lang="ar-IQ" dirty="0"/>
              <a:t> يرتبط بالغاية من العمل او التصرف، فاذا ما تم تحقيقا لأغراض خاصة ومنفصلة عن واجبات الوظيفة فان </a:t>
            </a:r>
            <a:r>
              <a:rPr lang="ar-IQ" dirty="0" err="1"/>
              <a:t>الخطا</a:t>
            </a:r>
            <a:r>
              <a:rPr lang="ar-IQ" dirty="0"/>
              <a:t> بصدده يكون خطا شخصيا، اما اذا تم لتحقيق احد الأهداف التي تسعى اليها الإدارة فان </a:t>
            </a:r>
            <a:r>
              <a:rPr lang="ar-IQ" dirty="0" err="1"/>
              <a:t>الخطا</a:t>
            </a:r>
            <a:r>
              <a:rPr lang="ar-IQ" dirty="0"/>
              <a:t> يكون </a:t>
            </a:r>
            <a:r>
              <a:rPr lang="ar-IQ" dirty="0" err="1" smtClean="0"/>
              <a:t>مرفقيا</a:t>
            </a:r>
            <a:endParaRPr lang="ar-IQ" dirty="0"/>
          </a:p>
        </p:txBody>
      </p:sp>
    </p:spTree>
    <p:extLst>
      <p:ext uri="{BB962C8B-B14F-4D97-AF65-F5344CB8AC3E}">
        <p14:creationId xmlns:p14="http://schemas.microsoft.com/office/powerpoint/2010/main" val="121792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ركن الضرر</a:t>
            </a:r>
            <a:br>
              <a:rPr lang="ar-IQ" dirty="0"/>
            </a:br>
            <a:endParaRPr lang="en-US" dirty="0"/>
          </a:p>
        </p:txBody>
      </p:sp>
      <p:sp>
        <p:nvSpPr>
          <p:cNvPr id="3" name="عنصر نائب للمحتوى 2"/>
          <p:cNvSpPr>
            <a:spLocks noGrp="1"/>
          </p:cNvSpPr>
          <p:nvPr>
            <p:ph idx="1"/>
          </p:nvPr>
        </p:nvSpPr>
        <p:spPr/>
        <p:txBody>
          <a:bodyPr>
            <a:normAutofit fontScale="77500" lnSpcReduction="20000"/>
          </a:bodyPr>
          <a:lstStyle/>
          <a:p>
            <a:pPr marL="0" indent="0">
              <a:buNone/>
            </a:pPr>
            <a:endParaRPr lang="ar-IQ" dirty="0"/>
          </a:p>
          <a:p>
            <a:endParaRPr lang="ar-IQ" dirty="0"/>
          </a:p>
          <a:p>
            <a:r>
              <a:rPr lang="ar-IQ" dirty="0"/>
              <a:t>لا يرتب خطا الإدارة حقا في التعويض لاحد مالم ينشا عن هذا </a:t>
            </a:r>
            <a:r>
              <a:rPr lang="ar-IQ" dirty="0" err="1"/>
              <a:t>الخطا</a:t>
            </a:r>
            <a:r>
              <a:rPr lang="ar-IQ" dirty="0"/>
              <a:t> ضرر، ويشترط في الضرر الذي يستتبع مسؤولية الإدارة ان تتحقق فيه عدة شروط:</a:t>
            </a:r>
          </a:p>
          <a:p>
            <a:endParaRPr lang="ar-IQ" dirty="0"/>
          </a:p>
          <a:p>
            <a:r>
              <a:rPr lang="ar-IQ" dirty="0"/>
              <a:t>1- يجب ان يكون الضرر محققا: بمعنى ان يكون مؤكدا، فالتعويض يجب ان يقدر على أساس الضرر الواقع فعلا، وليس الضرر المحتمل او المفترض.</a:t>
            </a:r>
          </a:p>
          <a:p>
            <a:endParaRPr lang="ar-IQ" dirty="0"/>
          </a:p>
          <a:p>
            <a:r>
              <a:rPr lang="ar-IQ" dirty="0"/>
              <a:t>2- يجب ان يكون الضرر خاصا: بمعنى ان يصيب فردا معينا او افرادا على وجه الخصوص. اما الضرر العام الذي يصيب الجميع او عددا غير محدود من الافراد فانه لا يوجب التعويض </a:t>
            </a:r>
            <a:r>
              <a:rPr lang="ar-IQ" dirty="0" err="1"/>
              <a:t>لانه</a:t>
            </a:r>
            <a:r>
              <a:rPr lang="ar-IQ" dirty="0"/>
              <a:t> يعد من قبيل الأعباء العامة الواجب على الافراد تحملها.</a:t>
            </a:r>
            <a:endParaRPr lang="en-US" dirty="0"/>
          </a:p>
        </p:txBody>
      </p:sp>
    </p:spTree>
    <p:extLst>
      <p:ext uri="{BB962C8B-B14F-4D97-AF65-F5344CB8AC3E}">
        <p14:creationId xmlns:p14="http://schemas.microsoft.com/office/powerpoint/2010/main" val="340945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ركن الضرر</a:t>
            </a:r>
            <a:endParaRPr lang="en-US" dirty="0"/>
          </a:p>
        </p:txBody>
      </p:sp>
      <p:sp>
        <p:nvSpPr>
          <p:cNvPr id="3" name="عنصر نائب للمحتوى 2"/>
          <p:cNvSpPr>
            <a:spLocks noGrp="1"/>
          </p:cNvSpPr>
          <p:nvPr>
            <p:ph idx="1"/>
          </p:nvPr>
        </p:nvSpPr>
        <p:spPr/>
        <p:txBody>
          <a:bodyPr>
            <a:normAutofit fontScale="92500" lnSpcReduction="10000"/>
          </a:bodyPr>
          <a:lstStyle/>
          <a:p>
            <a:r>
              <a:rPr lang="ar-IQ" dirty="0"/>
              <a:t>3- يجب ان يقع الضرر على حق مشروع: أي ان يقوم التعويض على حق اثر فيه العمل او التصرف فالحق بصاحبه ضررا سواء من الناحية المادية او الأدبية. ويجب ان يكون الحق الذي وقع عليه الضرر مشروعا، فلا يجوز التعويض عن المصالح غير المشروعة.</a:t>
            </a:r>
          </a:p>
          <a:p>
            <a:endParaRPr lang="ar-IQ" dirty="0"/>
          </a:p>
          <a:p>
            <a:r>
              <a:rPr lang="ar-IQ" dirty="0"/>
              <a:t>4- يجب ان يكون الضرر قابلا للتقويم نقدا: واذا كان الضرر المادي يسهل تقديره نقدا فان الاضرار المعنوية او الأدبية يصعب تقديرها لذلك فقد تردد القضاء الإداري اول الامر في التعويض عنها ثم اتجه مجلس الدولة الفرنسي الى الاقتداء بالقضاء العادي </a:t>
            </a:r>
            <a:r>
              <a:rPr lang="ar-IQ" dirty="0" err="1"/>
              <a:t>بشانها</a:t>
            </a:r>
            <a:r>
              <a:rPr lang="ar-IQ" dirty="0"/>
              <a:t> فامر بالتعويض عنها.</a:t>
            </a:r>
            <a:endParaRPr lang="en-US" dirty="0"/>
          </a:p>
        </p:txBody>
      </p:sp>
    </p:spTree>
    <p:extLst>
      <p:ext uri="{BB962C8B-B14F-4D97-AF65-F5344CB8AC3E}">
        <p14:creationId xmlns:p14="http://schemas.microsoft.com/office/powerpoint/2010/main" val="48342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علاقة السببية بين </a:t>
            </a:r>
            <a:r>
              <a:rPr lang="ar-IQ" dirty="0" err="1"/>
              <a:t>الخطا</a:t>
            </a:r>
            <a:r>
              <a:rPr lang="ar-IQ" dirty="0"/>
              <a:t> والضرر</a:t>
            </a:r>
            <a:br>
              <a:rPr lang="ar-IQ" dirty="0"/>
            </a:br>
            <a:endParaRPr lang="en-US" dirty="0"/>
          </a:p>
        </p:txBody>
      </p:sp>
      <p:sp>
        <p:nvSpPr>
          <p:cNvPr id="3" name="عنصر نائب للمحتوى 2"/>
          <p:cNvSpPr>
            <a:spLocks noGrp="1"/>
          </p:cNvSpPr>
          <p:nvPr>
            <p:ph idx="1"/>
          </p:nvPr>
        </p:nvSpPr>
        <p:spPr/>
        <p:txBody>
          <a:bodyPr>
            <a:normAutofit fontScale="85000" lnSpcReduction="10000"/>
          </a:bodyPr>
          <a:lstStyle/>
          <a:p>
            <a:pPr marL="0" indent="0">
              <a:buNone/>
            </a:pPr>
            <a:endParaRPr lang="ar-IQ" dirty="0"/>
          </a:p>
          <a:p>
            <a:r>
              <a:rPr lang="ar-IQ" dirty="0"/>
              <a:t>يجب ان توجد رابطة او علاقة سببية بين خطا الإدارة والضرر الذي لحق بالمضرور فيكون الضرر مترتبا على </a:t>
            </a:r>
            <a:r>
              <a:rPr lang="ar-IQ" dirty="0" err="1"/>
              <a:t>الخطا</a:t>
            </a:r>
            <a:r>
              <a:rPr lang="ar-IQ" dirty="0"/>
              <a:t> أي ان يكون الضرر مباشرا بان يكون هو المصدر للضرر.</a:t>
            </a:r>
          </a:p>
          <a:p>
            <a:endParaRPr lang="ar-IQ" dirty="0"/>
          </a:p>
          <a:p>
            <a:r>
              <a:rPr lang="ar-IQ" dirty="0"/>
              <a:t>فمسؤولية الإدارة تنتفي اذا انعدمت علاقة السببية بين خطا الإدارة والضرر بان يكون الضرر ناتجا عن سبب اجنبي كالقوة القاهرة او خطا الغير او خطا المضرور نفسه. ومع ذلك </a:t>
            </a:r>
            <a:r>
              <a:rPr lang="ar-IQ" dirty="0" err="1"/>
              <a:t>لاتنتفي</a:t>
            </a:r>
            <a:r>
              <a:rPr lang="ar-IQ" dirty="0"/>
              <a:t> مسؤولية الإدارة كليا اذا كانت قد أسهمت بخطئها في احداث الضرر، وفي هذه الحالة تلتزم الإدارة بقدر من التعويض يتناسب مع دور خطئها في احداث الضرر. اما اذا كانت القوة القاهرة او خطا الغير او خطا المضرور نفسه هو وحده المتسبب في وقوع الضرر، فحينئذ تنتفي مسؤولية الإدارة.</a:t>
            </a:r>
            <a:endParaRPr lang="en-US" dirty="0"/>
          </a:p>
        </p:txBody>
      </p:sp>
    </p:spTree>
    <p:extLst>
      <p:ext uri="{BB962C8B-B14F-4D97-AF65-F5344CB8AC3E}">
        <p14:creationId xmlns:p14="http://schemas.microsoft.com/office/powerpoint/2010/main" val="5826731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10</TotalTime>
  <Words>1030</Words>
  <Application>Microsoft Office PowerPoint</Application>
  <PresentationFormat>عرض على الشاشة (3:4)‏</PresentationFormat>
  <Paragraphs>42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دبوس تثبيت</vt:lpstr>
      <vt:lpstr>محاضرات القضاء الاداري  الكورس الثاني</vt:lpstr>
      <vt:lpstr>عرض تقديمي في PowerPoint</vt:lpstr>
      <vt:lpstr>مسؤولية الإدارة على أساس الخطا</vt:lpstr>
      <vt:lpstr>ركن الخطأ </vt:lpstr>
      <vt:lpstr>عرض تقديمي في PowerPoint</vt:lpstr>
      <vt:lpstr>عرض تقديمي في PowerPoint</vt:lpstr>
      <vt:lpstr>ركن الضرر </vt:lpstr>
      <vt:lpstr>ركن الضرر</vt:lpstr>
      <vt:lpstr>علاقة السببية بين الخطا والضرر </vt:lpstr>
      <vt:lpstr>مسؤولية الإدارة على أساس الخطا في العراق </vt:lpstr>
      <vt:lpstr>مسؤولية الإدارة على أساس الخطا في العراق </vt:lpstr>
      <vt:lpstr>مسؤولية الإدارة على أساس الخطا في العراق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3</cp:revision>
  <dcterms:created xsi:type="dcterms:W3CDTF">2026-03-08T16:26:51Z</dcterms:created>
  <dcterms:modified xsi:type="dcterms:W3CDTF">2026-03-09T20:07:24Z</dcterms:modified>
</cp:coreProperties>
</file>