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60" r:id="rId4"/>
    <p:sldId id="261" r:id="rId5"/>
    <p:sldId id="262" r:id="rId6"/>
    <p:sldId id="266" r:id="rId7"/>
    <p:sldId id="263" r:id="rId8"/>
    <p:sldId id="264" r:id="rId9"/>
    <p:sldId id="265"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ar-SA" smtClean="0"/>
              <a:t>انقر لتحرير نمط العنوان الرئيسي</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B8ABB09-4A1D-463E-8065-109CC2B7EFAA}" type="datetimeFigureOut">
              <a:rPr lang="ar-SA" smtClean="0"/>
              <a:t>21/09/1447</a:t>
            </a:fld>
            <a:endParaRPr lang="ar-SA"/>
          </a:p>
        </p:txBody>
      </p:sp>
      <p:sp>
        <p:nvSpPr>
          <p:cNvPr id="5" name="Footer Placeholder 4"/>
          <p:cNvSpPr>
            <a:spLocks noGrp="1"/>
          </p:cNvSpPr>
          <p:nvPr>
            <p:ph type="ftr" sz="quarter" idx="11"/>
          </p:nvPr>
        </p:nvSpPr>
        <p:spPr>
          <a:xfrm>
            <a:off x="1174044" y="5357592"/>
            <a:ext cx="5034845" cy="365125"/>
          </a:xfrm>
        </p:spPr>
        <p:txBody>
          <a:bodyPr/>
          <a:lstStyle/>
          <a:p>
            <a:endParaRPr lang="ar-S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21/09/1447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21/09/1447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21/09/1447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21/09/1447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21/09/1447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1B8ABB09-4A1D-463E-8065-109CC2B7EFAA}" type="datetimeFigureOut">
              <a:rPr lang="ar-SA" smtClean="0"/>
              <a:t>21/09/1447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B8ABB09-4A1D-463E-8065-109CC2B7EFAA}" type="datetimeFigureOut">
              <a:rPr lang="ar-SA" smtClean="0"/>
              <a:t>21/09/1447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21/09/1447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1B8ABB09-4A1D-463E-8065-109CC2B7EFAA}" type="datetimeFigureOut">
              <a:rPr lang="ar-SA" smtClean="0"/>
              <a:t>21/09/1447</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1B8ABB09-4A1D-463E-8065-109CC2B7EFAA}" type="datetimeFigureOut">
              <a:rPr lang="ar-SA" smtClean="0"/>
              <a:t>21/09/1447</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B8ABB09-4A1D-463E-8065-109CC2B7EFAA}" type="datetimeFigureOut">
              <a:rPr lang="ar-SA" smtClean="0"/>
              <a:t>21/09/1447</a:t>
            </a:fld>
            <a:endParaRPr lang="ar-S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ar-S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smtClean="0"/>
              <a:t>محاضرات القضاء الاداري </a:t>
            </a:r>
            <a:br>
              <a:rPr lang="ar-IQ" dirty="0" smtClean="0"/>
            </a:br>
            <a:r>
              <a:rPr lang="ar-IQ" dirty="0" smtClean="0"/>
              <a:t>الكورس الثاني</a:t>
            </a:r>
            <a:endParaRPr lang="en-US" dirty="0"/>
          </a:p>
        </p:txBody>
      </p:sp>
      <p:sp>
        <p:nvSpPr>
          <p:cNvPr id="3" name="عنوان فرعي 2"/>
          <p:cNvSpPr>
            <a:spLocks noGrp="1"/>
          </p:cNvSpPr>
          <p:nvPr>
            <p:ph type="subTitle" idx="1"/>
          </p:nvPr>
        </p:nvSpPr>
        <p:spPr/>
        <p:txBody>
          <a:bodyPr/>
          <a:lstStyle/>
          <a:p>
            <a:r>
              <a:rPr lang="ar-IQ" dirty="0" smtClean="0"/>
              <a:t>المرحلة الثالثة</a:t>
            </a:r>
          </a:p>
          <a:p>
            <a:r>
              <a:rPr lang="ar-IQ" dirty="0" smtClean="0"/>
              <a:t>الدكتورة رشا عبدالله </a:t>
            </a:r>
          </a:p>
          <a:p>
            <a:r>
              <a:rPr lang="ar-IQ" dirty="0" smtClean="0"/>
              <a:t>كلية الحقوق – جامعة النهرين</a:t>
            </a:r>
            <a:endParaRPr lang="en-US" dirty="0"/>
          </a:p>
        </p:txBody>
      </p:sp>
    </p:spTree>
    <p:extLst>
      <p:ext uri="{BB962C8B-B14F-4D97-AF65-F5344CB8AC3E}">
        <p14:creationId xmlns:p14="http://schemas.microsoft.com/office/powerpoint/2010/main" val="149120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412776"/>
            <a:ext cx="6696744" cy="458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76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قضاء </a:t>
            </a:r>
            <a:r>
              <a:rPr lang="ar-IQ" dirty="0" err="1" smtClean="0"/>
              <a:t>التاديب</a:t>
            </a:r>
            <a:endParaRPr lang="en-US" dirty="0"/>
          </a:p>
        </p:txBody>
      </p:sp>
      <p:sp>
        <p:nvSpPr>
          <p:cNvPr id="3" name="عنصر نائب للمحتوى 2"/>
          <p:cNvSpPr>
            <a:spLocks noGrp="1"/>
          </p:cNvSpPr>
          <p:nvPr>
            <p:ph idx="1"/>
          </p:nvPr>
        </p:nvSpPr>
        <p:spPr/>
        <p:txBody>
          <a:bodyPr>
            <a:normAutofit fontScale="92500" lnSpcReduction="10000"/>
          </a:bodyPr>
          <a:lstStyle/>
          <a:p>
            <a:r>
              <a:rPr lang="ar-IQ" dirty="0"/>
              <a:t>لجريمة التأديبية هي الفعل الذي يرتكبه الموظف ويشكل إخلالا بواجباته الوظيفية او مقتضياتها .. وقد استعمل القضاء تسميات أخرى كالذنب الإداري والمخالفة التأديبية ، فقد ورد في حكم لمحكمة القضاء الإداري في مصر " لكي تكون جريمة تأديبية تستوجب المؤاخذة وتستأهل العقاب يجب ان يرتكب الموظف فعلاً أو أفعالاً تعتبر إخلالاً بواجبات وظيفته أو مقتضياتها "(1) . وقد استعمل الشرع العراقي تسمية المخالفة حيث وردت هذه التسميـة في قانون انضبـاط موظفـي الدولة والقطاع الاشتراكي رقم 14 لسنة 1991 المادة (8) الفقـرات أولا وثانيا وثالثا ورابعا في حين استعمل تسمية الفعل الذي يرتكبه الموظف في بقية العقوبات المنصوص عليها في القانون المذكور </a:t>
            </a:r>
            <a:endParaRPr lang="en-US" dirty="0"/>
          </a:p>
        </p:txBody>
      </p:sp>
    </p:spTree>
    <p:extLst>
      <p:ext uri="{BB962C8B-B14F-4D97-AF65-F5344CB8AC3E}">
        <p14:creationId xmlns:p14="http://schemas.microsoft.com/office/powerpoint/2010/main" val="151113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قضاء </a:t>
            </a:r>
            <a:r>
              <a:rPr lang="ar-IQ" dirty="0" err="1"/>
              <a:t>التاديب</a:t>
            </a:r>
            <a:endParaRPr lang="en-US" dirty="0"/>
          </a:p>
        </p:txBody>
      </p:sp>
      <p:sp>
        <p:nvSpPr>
          <p:cNvPr id="3" name="عنصر نائب للمحتوى 2"/>
          <p:cNvSpPr>
            <a:spLocks noGrp="1"/>
          </p:cNvSpPr>
          <p:nvPr>
            <p:ph idx="1"/>
          </p:nvPr>
        </p:nvSpPr>
        <p:spPr/>
        <p:txBody>
          <a:bodyPr>
            <a:normAutofit fontScale="92500" lnSpcReduction="10000"/>
          </a:bodyPr>
          <a:lstStyle/>
          <a:p>
            <a:r>
              <a:rPr lang="ar-IQ" dirty="0"/>
              <a:t>هذا ويتداخل مفهوم الجريمة التأديبية بالجريمة الجنائية إلا إن الفقه يفرّق بينهما ذلك إن القاعدة المسلّم بها في مجال قانون العقوبات " لا جريمة إلا بنص " ويرى جانب من الفقه إن هذا المبدأ يعني ان السلطة التشريعية هي المختصة بإنشاء الجرائم وإقرار العقوبات المناسبة لها وان القضاء هو الجهة المختصة بتنفيذ العقوبات التي يقررها المشرع إلا إن الفقه والقضاء مستقر على إن هذه القاعدة لا تطبق على الجريمة التأديبية فلا يشترط صدور قواعد قانونية من المشرع تجرم الأفعال التي يعاقب عليها الموظف وإنما يكفي قيام الموظف بفعل لا يتفق ومقتضيات الوظيفة ويستوجب العقاب سواء ورد بهذا الفعل نص أو لم يرد إلا إن عدم وجود نص مانع أو مؤثم لفعل </a:t>
            </a:r>
            <a:r>
              <a:rPr lang="ar-IQ" dirty="0" smtClean="0"/>
              <a:t>معين</a:t>
            </a:r>
          </a:p>
          <a:p>
            <a:endParaRPr lang="en-US" dirty="0"/>
          </a:p>
        </p:txBody>
      </p:sp>
    </p:spTree>
    <p:extLst>
      <p:ext uri="{BB962C8B-B14F-4D97-AF65-F5344CB8AC3E}">
        <p14:creationId xmlns:p14="http://schemas.microsoft.com/office/powerpoint/2010/main" val="279719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قضاء </a:t>
            </a:r>
            <a:r>
              <a:rPr lang="ar-IQ" dirty="0" err="1"/>
              <a:t>التاديب</a:t>
            </a:r>
            <a:endParaRPr lang="en-US" dirty="0"/>
          </a:p>
        </p:txBody>
      </p:sp>
      <p:sp>
        <p:nvSpPr>
          <p:cNvPr id="3" name="عنصر نائب للمحتوى 2"/>
          <p:cNvSpPr>
            <a:spLocks noGrp="1"/>
          </p:cNvSpPr>
          <p:nvPr>
            <p:ph idx="1"/>
          </p:nvPr>
        </p:nvSpPr>
        <p:spPr/>
        <p:txBody>
          <a:bodyPr/>
          <a:lstStyle/>
          <a:p>
            <a:r>
              <a:rPr lang="ar-IQ" dirty="0"/>
              <a:t>وينتج من ذلك أن السلطات التأديبية وهي تقوم بتقدير درجة الخطورة التي يشكلها الفعل المرتكب تلتزم ضوابط الوظيفة العامة بما تتضمنه من حقوق وواجبات إلى انه ليس لها أن تتقيد بضوابط قانون </a:t>
            </a:r>
            <a:r>
              <a:rPr lang="ar-IQ" dirty="0" smtClean="0"/>
              <a:t>العقوبات</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717032"/>
            <a:ext cx="5044579"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2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قضاء </a:t>
            </a:r>
            <a:r>
              <a:rPr lang="ar-IQ" dirty="0" err="1"/>
              <a:t>التاديب</a:t>
            </a:r>
            <a:endParaRPr lang="en-US" dirty="0"/>
          </a:p>
        </p:txBody>
      </p:sp>
      <p:sp>
        <p:nvSpPr>
          <p:cNvPr id="3" name="عنصر نائب للمحتوى 2"/>
          <p:cNvSpPr>
            <a:spLocks noGrp="1"/>
          </p:cNvSpPr>
          <p:nvPr>
            <p:ph idx="1"/>
          </p:nvPr>
        </p:nvSpPr>
        <p:spPr/>
        <p:txBody>
          <a:bodyPr/>
          <a:lstStyle/>
          <a:p>
            <a:r>
              <a:rPr lang="ar-IQ" dirty="0"/>
              <a:t>على انه يتعين على السلطة التأديبية وهي تحدد عناصر الجريمة التأديبية أن تكون ملزمة بان تستند في تقديرها إلى وقائع محددة ذات طابع سلبي أو إيجابي ارتكبها الموظف هذا وقد يقوم المشرع بتقنين بعض الجرائم التأديبية ويعتبرها جرائم جنائية وقد تندمج الجريمة التأديبية بالجريمة الجنائية</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149080"/>
            <a:ext cx="6624736"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03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واجبات الموظف</a:t>
            </a:r>
            <a:endParaRPr lang="en-US" dirty="0"/>
          </a:p>
        </p:txBody>
      </p:sp>
      <p:sp>
        <p:nvSpPr>
          <p:cNvPr id="3" name="عنصر نائب للمحتوى 2"/>
          <p:cNvSpPr>
            <a:spLocks noGrp="1"/>
          </p:cNvSpPr>
          <p:nvPr>
            <p:ph idx="1"/>
          </p:nvPr>
        </p:nvSpPr>
        <p:spPr/>
        <p:txBody>
          <a:bodyPr>
            <a:normAutofit fontScale="70000" lnSpcReduction="20000"/>
          </a:bodyPr>
          <a:lstStyle/>
          <a:p>
            <a:r>
              <a:rPr lang="ar-IQ" dirty="0"/>
              <a:t>قد بينت المادة (4) من قانون انضباط موظفي الدولة واجبات الموظف التي يلتزم القيام بها ومنها</a:t>
            </a:r>
          </a:p>
          <a:p>
            <a:r>
              <a:rPr lang="ar-IQ" dirty="0"/>
              <a:t>- أداء أعمال وظيفته بنفسه بأمانة وشعور بالمسؤولية</a:t>
            </a:r>
          </a:p>
          <a:p>
            <a:endParaRPr lang="ar-IQ" dirty="0"/>
          </a:p>
          <a:p>
            <a:r>
              <a:rPr lang="ar-IQ" dirty="0"/>
              <a:t>- التقيد بمواعيد العمل</a:t>
            </a:r>
          </a:p>
          <a:p>
            <a:endParaRPr lang="ar-IQ" dirty="0"/>
          </a:p>
          <a:p>
            <a:r>
              <a:rPr lang="ar-IQ" dirty="0"/>
              <a:t>- احترام رؤسائه والتزام الأدب واللياقة في مخاطبتهم وإطاعة أوامرهم في حدود ما تقتضي به القوانين</a:t>
            </a:r>
          </a:p>
          <a:p>
            <a:endParaRPr lang="ar-IQ" dirty="0"/>
          </a:p>
          <a:p>
            <a:r>
              <a:rPr lang="ar-IQ" dirty="0"/>
              <a:t>- معاملة المرؤوسين بما يحفظ كرامتهم</a:t>
            </a:r>
          </a:p>
          <a:p>
            <a:endParaRPr lang="ar-IQ" dirty="0"/>
          </a:p>
          <a:p>
            <a:r>
              <a:rPr lang="ar-IQ" dirty="0"/>
              <a:t>- المحافظة على أموال الدولة</a:t>
            </a:r>
          </a:p>
          <a:p>
            <a:endParaRPr lang="ar-IQ" dirty="0"/>
          </a:p>
          <a:p>
            <a:r>
              <a:rPr lang="ar-IQ" dirty="0"/>
              <a:t>- كتمان المعلومات التي يطلع عليها بحكم وظيفته</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57" y="3861049"/>
            <a:ext cx="252509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804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a:t>واجبات الموظف</a:t>
            </a:r>
            <a:endParaRPr lang="en-US" dirty="0"/>
          </a:p>
        </p:txBody>
      </p:sp>
      <p:sp>
        <p:nvSpPr>
          <p:cNvPr id="3" name="عنصر نائب للمحتوى 2"/>
          <p:cNvSpPr>
            <a:spLocks noGrp="1"/>
          </p:cNvSpPr>
          <p:nvPr>
            <p:ph idx="1"/>
          </p:nvPr>
        </p:nvSpPr>
        <p:spPr/>
        <p:txBody>
          <a:bodyPr>
            <a:normAutofit fontScale="77500" lnSpcReduction="20000"/>
          </a:bodyPr>
          <a:lstStyle/>
          <a:p>
            <a:r>
              <a:rPr lang="ar-IQ" dirty="0"/>
              <a:t> المحافظة على كرامة الوظيفة العامة</a:t>
            </a:r>
          </a:p>
          <a:p>
            <a:endParaRPr lang="ar-IQ" dirty="0"/>
          </a:p>
          <a:p>
            <a:r>
              <a:rPr lang="ar-IQ" dirty="0"/>
              <a:t>- الامتناع عن استغلال وظيفته لتحقيق منفعة أو ربح شخص</a:t>
            </a:r>
          </a:p>
          <a:p>
            <a:endParaRPr lang="ar-IQ" dirty="0"/>
          </a:p>
          <a:p>
            <a:r>
              <a:rPr lang="ar-IQ" dirty="0"/>
              <a:t>كما حظرت المادة (5) من القانون على الموظف بعض الأعمال منها </a:t>
            </a:r>
          </a:p>
          <a:p>
            <a:endParaRPr lang="ar-IQ" dirty="0"/>
          </a:p>
          <a:p>
            <a:r>
              <a:rPr lang="ar-IQ" dirty="0"/>
              <a:t>- الجمع بين وظيفتين بصفة أصلية</a:t>
            </a:r>
          </a:p>
          <a:p>
            <a:endParaRPr lang="ar-IQ" dirty="0"/>
          </a:p>
          <a:p>
            <a:r>
              <a:rPr lang="ar-IQ" dirty="0"/>
              <a:t> -مزاولة الأعمال التجارية وتأسيس الشركات</a:t>
            </a:r>
          </a:p>
          <a:p>
            <a:endParaRPr lang="ar-IQ" dirty="0"/>
          </a:p>
          <a:p>
            <a:r>
              <a:rPr lang="ar-IQ" dirty="0"/>
              <a:t>- الاشتراك في المناقصات والمزايدات التي تجريها دوائر الدولة وكانت له علاقة وظيفية بهذه المزايدات كأن يكون عضواً في لجنة التقدير والبيع ..</a:t>
            </a:r>
            <a:endParaRPr lang="en-US" dirty="0"/>
          </a:p>
        </p:txBody>
      </p:sp>
    </p:spTree>
    <p:extLst>
      <p:ext uri="{BB962C8B-B14F-4D97-AF65-F5344CB8AC3E}">
        <p14:creationId xmlns:p14="http://schemas.microsoft.com/office/powerpoint/2010/main" val="404763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العقوبات الانضباطية</a:t>
            </a:r>
            <a:endParaRPr lang="en-US" dirty="0"/>
          </a:p>
        </p:txBody>
      </p:sp>
      <p:sp>
        <p:nvSpPr>
          <p:cNvPr id="3" name="عنصر نائب للمحتوى 2"/>
          <p:cNvSpPr>
            <a:spLocks noGrp="1"/>
          </p:cNvSpPr>
          <p:nvPr>
            <p:ph idx="1"/>
          </p:nvPr>
        </p:nvSpPr>
        <p:spPr/>
        <p:txBody>
          <a:bodyPr/>
          <a:lstStyle/>
          <a:p>
            <a:r>
              <a:rPr lang="ar-IQ" dirty="0"/>
              <a:t>نصت المادة (8) من قانون انضباط موظفي الدولة على العقوبات التي يجوز فرضها على الموظف الذي يرتكب فعلاً مخالفاً للقانون وهي  لفت النظر والإنذار وقطع الراتب والتوبيخ وإنقاص الراتب وتنزيل الدرجة والفصل والعزل</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861048"/>
            <a:ext cx="612068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03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TotalTime>
  <Words>487</Words>
  <Application>Microsoft Office PowerPoint</Application>
  <PresentationFormat>عرض على الشاشة (3:4)‏</PresentationFormat>
  <Paragraphs>39</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دبوس تثبيت</vt:lpstr>
      <vt:lpstr>محاضرات القضاء الاداري  الكورس الثاني</vt:lpstr>
      <vt:lpstr>عرض تقديمي في PowerPoint</vt:lpstr>
      <vt:lpstr>قضاء التاديب</vt:lpstr>
      <vt:lpstr>قضاء التاديب</vt:lpstr>
      <vt:lpstr>قضاء التاديب</vt:lpstr>
      <vt:lpstr>قضاء التاديب</vt:lpstr>
      <vt:lpstr>واجبات الموظف</vt:lpstr>
      <vt:lpstr>واجبات الموظف</vt:lpstr>
      <vt:lpstr>العقوبات الانضباطية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القضاء الاداري  الكورس الثاني</dc:title>
  <dc:creator>Admin</dc:creator>
  <cp:lastModifiedBy>Maher</cp:lastModifiedBy>
  <cp:revision>3</cp:revision>
  <dcterms:created xsi:type="dcterms:W3CDTF">2026-03-08T16:26:51Z</dcterms:created>
  <dcterms:modified xsi:type="dcterms:W3CDTF">2026-03-09T20:20:36Z</dcterms:modified>
</cp:coreProperties>
</file>