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8ABB09-4A1D-463E-8065-109CC2B7EFAA}" type="datetimeFigureOut">
              <a:rPr lang="ar-SA" smtClean="0"/>
              <a:t>21/09/1447</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21/09/1447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21/09/1447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21/09/1447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21/09/1447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21/09/1447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1B8ABB09-4A1D-463E-8065-109CC2B7EFAA}" type="datetimeFigureOut">
              <a:rPr lang="ar-SA" smtClean="0"/>
              <a:t>21/09/1447</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1B8ABB09-4A1D-463E-8065-109CC2B7EFAA}" type="datetimeFigureOut">
              <a:rPr lang="ar-SA" smtClean="0"/>
              <a:t>21/09/1447</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8ABB09-4A1D-463E-8065-109CC2B7EFAA}" type="datetimeFigureOut">
              <a:rPr lang="ar-SA" smtClean="0"/>
              <a:t>21/09/1447</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محاضرات القضاء الاداري </a:t>
            </a:r>
            <a:br>
              <a:rPr lang="ar-IQ" dirty="0" smtClean="0"/>
            </a:br>
            <a:r>
              <a:rPr lang="ar-IQ" dirty="0" smtClean="0"/>
              <a:t>الكورس الثاني</a:t>
            </a:r>
            <a:endParaRPr lang="en-US" dirty="0"/>
          </a:p>
        </p:txBody>
      </p:sp>
      <p:sp>
        <p:nvSpPr>
          <p:cNvPr id="3" name="عنوان فرعي 2"/>
          <p:cNvSpPr>
            <a:spLocks noGrp="1"/>
          </p:cNvSpPr>
          <p:nvPr>
            <p:ph type="subTitle" idx="1"/>
          </p:nvPr>
        </p:nvSpPr>
        <p:spPr/>
        <p:txBody>
          <a:bodyPr/>
          <a:lstStyle/>
          <a:p>
            <a:r>
              <a:rPr lang="ar-IQ" dirty="0" smtClean="0"/>
              <a:t>المرحلة الثالثة</a:t>
            </a:r>
          </a:p>
          <a:p>
            <a:r>
              <a:rPr lang="ar-IQ" dirty="0" smtClean="0"/>
              <a:t>الدكتورة رشا عبدالله </a:t>
            </a:r>
          </a:p>
          <a:p>
            <a:r>
              <a:rPr lang="ar-IQ" dirty="0" smtClean="0"/>
              <a:t>كلية الحقوق – جامعة النهرين</a:t>
            </a:r>
            <a:endParaRPr lang="en-US" dirty="0"/>
          </a:p>
        </p:txBody>
      </p:sp>
    </p:spTree>
    <p:extLst>
      <p:ext uri="{BB962C8B-B14F-4D97-AF65-F5344CB8AC3E}">
        <p14:creationId xmlns:p14="http://schemas.microsoft.com/office/powerpoint/2010/main" val="149120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r>
              <a:rPr lang="ar-IQ" dirty="0"/>
              <a:t>وجود المصلحة : وهنا تتنوع المصلحة من حيث وجودها إلى مصلحة محققة ومصلحة </a:t>
            </a:r>
            <a:r>
              <a:rPr lang="ar-IQ" dirty="0" smtClean="0"/>
              <a:t>محتملة.  </a:t>
            </a:r>
            <a:r>
              <a:rPr lang="ar-IQ" dirty="0"/>
              <a:t>فللمدعي حق رفع دعوى الإلغاء إذا كانت المصلحة مباشرة وقائمة ، إذ يكون من المؤكد آن فائدة مادية أو أدبية ستعود عليه من إلغاء </a:t>
            </a:r>
            <a:r>
              <a:rPr lang="ar-IQ" dirty="0" smtClean="0"/>
              <a:t>القرار </a:t>
            </a:r>
            <a:r>
              <a:rPr lang="ar-IQ" dirty="0"/>
              <a:t>أما المصلحة المحتملة فيمكن رفع الدعوى على أساسها إذا كانت واضحة المعالم، وان المساس بمركز المدعي محتمل الحدوث بشكل </a:t>
            </a:r>
            <a:r>
              <a:rPr lang="ar-IQ" dirty="0" smtClean="0"/>
              <a:t>كافٍ.  </a:t>
            </a:r>
            <a:r>
              <a:rPr lang="ar-IQ" dirty="0"/>
              <a:t>وقد قضى مجلس الدولة الفرنسي في هذا المجال بقبول طعون الموظفين بالإلغاء ضد التعيينات غير المشروعة ، إذا كان من الممكن آن تعطل مستقبلاً ترقياتهم</a:t>
            </a:r>
            <a:endParaRPr lang="en-US" dirty="0"/>
          </a:p>
        </p:txBody>
      </p:sp>
    </p:spTree>
    <p:extLst>
      <p:ext uri="{BB962C8B-B14F-4D97-AF65-F5344CB8AC3E}">
        <p14:creationId xmlns:p14="http://schemas.microsoft.com/office/powerpoint/2010/main" val="224453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55000" lnSpcReduction="20000"/>
          </a:bodyPr>
          <a:lstStyle/>
          <a:p>
            <a:r>
              <a:rPr lang="ar-IQ" dirty="0"/>
              <a:t>أما في العراق فان المصلحة المحتملة تكفي لقبول دعوى الإلغاء من قبل القضاء العراقي وذلك لسببين :</a:t>
            </a:r>
          </a:p>
          <a:p>
            <a:endParaRPr lang="ar-IQ" dirty="0"/>
          </a:p>
          <a:p>
            <a:r>
              <a:rPr lang="ar-IQ" dirty="0"/>
              <a:t>الأول : اعتبر المشرع العراقي آن المصلحة </a:t>
            </a:r>
            <a:r>
              <a:rPr lang="ar-IQ" dirty="0" err="1"/>
              <a:t>المحتمله</a:t>
            </a:r>
            <a:r>
              <a:rPr lang="ar-IQ" dirty="0"/>
              <a:t> تكفي لنظر دعوى الإلغاء آن كان هناك ما يدعو إلى التخوف من إلحاق ضرر بذوي </a:t>
            </a:r>
            <a:r>
              <a:rPr lang="ar-IQ" dirty="0" err="1"/>
              <a:t>الشان</a:t>
            </a:r>
            <a:r>
              <a:rPr lang="ar-IQ" dirty="0"/>
              <a:t> ، إذ نص في الفقرة (د) من البند ثانياً من المادة (7) على ((… بناءً على طعن من ذي مصلحة معلومة وحالة وممكنة ، ومع ذلك فالمصلحة المحتملة تكفي آن كان هناك … )).</a:t>
            </a:r>
          </a:p>
          <a:p>
            <a:endParaRPr lang="ar-IQ" dirty="0"/>
          </a:p>
          <a:p>
            <a:r>
              <a:rPr lang="ar-IQ" dirty="0"/>
              <a:t>الثاني : استناداً إلى أحكام قانون المرافعات المدنية المرقم 83 لسنة 1969 وكذلك الفقرة 2 من المادة 229 والفقرة 2 من المادة 1051 من القانون المدني اللتين تجيزان للمدعي إقامة دعواه لاتخاذ كل ما يلزم لاتقاء الضرر المهدد </a:t>
            </a:r>
            <a:r>
              <a:rPr lang="ar-IQ" dirty="0" smtClean="0"/>
              <a:t>به</a:t>
            </a:r>
            <a:endParaRPr lang="ar-IQ" dirty="0"/>
          </a:p>
          <a:p>
            <a:endParaRPr lang="ar-IQ" dirty="0"/>
          </a:p>
          <a:p>
            <a:r>
              <a:rPr lang="ar-IQ" dirty="0"/>
              <a:t>المصلحة الفردية والمصلحة الجماعية : هناك المصلحة الفردية ويجيز القضاء الإداري لأصحابها الأفراد العاديين الطعن بالإلغاء في القرار </a:t>
            </a:r>
            <a:r>
              <a:rPr lang="ar-IQ" dirty="0" smtClean="0"/>
              <a:t>الإداري. </a:t>
            </a:r>
            <a:r>
              <a:rPr lang="ar-IQ" dirty="0"/>
              <a:t>زيادة على هذه المصلحة هناك المصلحة الجماعية ، بشكل يحق فيه للجماعات والهيئات الخاصة التي تتمتع بشخصية معنوية رفع دعوى الإلغاء ضد القرارات الإدارية التي تمس مصالحها المادية أو </a:t>
            </a:r>
            <a:r>
              <a:rPr lang="ar-IQ" dirty="0" smtClean="0"/>
              <a:t>الأدبية(فمجلس </a:t>
            </a:r>
            <a:r>
              <a:rPr lang="ar-IQ" dirty="0"/>
              <a:t>الدولة الفرنسي قبل الدعوى المرفوعة من الجمعية الوطنية لمحاربة الكحول ضد قرار إداري يشجع تناول المشروبات </a:t>
            </a:r>
            <a:r>
              <a:rPr lang="ar-IQ" dirty="0" smtClean="0"/>
              <a:t>الروحية(. </a:t>
            </a:r>
            <a:r>
              <a:rPr lang="ar-IQ" dirty="0"/>
              <a:t>وأخيراً نشير إلى آن المصلحة إذا كانت شرطاً لقبول دعوى الإلغاء فيجب توافرها عند إقامة الدعوى</a:t>
            </a:r>
            <a:endParaRPr lang="en-US" dirty="0"/>
          </a:p>
        </p:txBody>
      </p:sp>
    </p:spTree>
    <p:extLst>
      <p:ext uri="{BB962C8B-B14F-4D97-AF65-F5344CB8AC3E}">
        <p14:creationId xmlns:p14="http://schemas.microsoft.com/office/powerpoint/2010/main" val="81867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IQ" dirty="0" smtClean="0"/>
              <a:t>اما </a:t>
            </a:r>
            <a:r>
              <a:rPr lang="ar-IQ" dirty="0"/>
              <a:t>عن وجوب استمرار المصلحة منذ وقت رفع الدعوى حتى صدور الحكم فيها ، فهو محل خلاف . وقد استقر مجلس الدولة الفرنسي على الاكتفاء بقيام المصلحة وقت رفع </a:t>
            </a:r>
            <a:r>
              <a:rPr lang="ar-IQ" dirty="0" smtClean="0"/>
              <a:t>الدعوى(وقد </a:t>
            </a:r>
            <a:r>
              <a:rPr lang="ar-IQ" dirty="0"/>
              <a:t>أيد الفقه هذا الاتجاه ، على أساس آن هذا الرأي يتفق والطبيعة الموضوعية لدعوى الإلغاء ، على اعتبار أنها دعوى مشروعية تقوم على مخاصمة القرار الإداري المطعون فيه ، إذ تقف هذه الدعوى عند حد التحقيق من مدى موافقة ذلك القرار لمجموعة القواعد القانونية ، ويكون الحكم فيها ذا حجية مطلقة تنصرف إلى الجميع</a:t>
            </a:r>
            <a:endParaRPr lang="en-US" dirty="0"/>
          </a:p>
        </p:txBody>
      </p:sp>
    </p:spTree>
    <p:extLst>
      <p:ext uri="{BB962C8B-B14F-4D97-AF65-F5344CB8AC3E}">
        <p14:creationId xmlns:p14="http://schemas.microsoft.com/office/powerpoint/2010/main" val="106146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696744" cy="458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76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شروط دعوى الالغاء</a:t>
            </a:r>
            <a:endParaRPr lang="en-US" dirty="0"/>
          </a:p>
        </p:txBody>
      </p:sp>
      <p:sp>
        <p:nvSpPr>
          <p:cNvPr id="3" name="عنصر نائب للمحتوى 2"/>
          <p:cNvSpPr>
            <a:spLocks noGrp="1"/>
          </p:cNvSpPr>
          <p:nvPr>
            <p:ph idx="1"/>
          </p:nvPr>
        </p:nvSpPr>
        <p:spPr/>
        <p:txBody>
          <a:bodyPr>
            <a:normAutofit/>
          </a:bodyPr>
          <a:lstStyle/>
          <a:p>
            <a:r>
              <a:rPr lang="ar-IQ" dirty="0"/>
              <a:t>ثانياً - شرط المصلحة :</a:t>
            </a:r>
          </a:p>
          <a:p>
            <a:endParaRPr lang="ar-IQ" dirty="0"/>
          </a:p>
          <a:p>
            <a:r>
              <a:rPr lang="ar-IQ" dirty="0"/>
              <a:t>نشير بادئ ذي بدء ، آن شرط المصلحة لا يقتصر على دعوى الإلغاء ، بل هو شرط عام لكل دعوى قضائية سواءً أكانت مرفوعة أم امام القضاء العادي أم أمام القاضي الإداري ، والنصوص التشريعية واضحة في ذلك . فضلاً عن آن هناك قاعدة عامة مفادها ، حيث لا مصلحة فلا </a:t>
            </a:r>
            <a:r>
              <a:rPr lang="ar-IQ" dirty="0" smtClean="0"/>
              <a:t>دعوى. </a:t>
            </a:r>
            <a:r>
              <a:rPr lang="ar-IQ" dirty="0"/>
              <a:t>فيشترط لقبول الدعوى آن يكون لرافعها منفعة يمكن آن تتحقق في حالة أجابته </a:t>
            </a:r>
            <a:r>
              <a:rPr lang="ar-IQ" dirty="0" smtClean="0"/>
              <a:t>لطلباته</a:t>
            </a:r>
            <a:endParaRPr lang="en-US" dirty="0"/>
          </a:p>
        </p:txBody>
      </p:sp>
    </p:spTree>
    <p:extLst>
      <p:ext uri="{BB962C8B-B14F-4D97-AF65-F5344CB8AC3E}">
        <p14:creationId xmlns:p14="http://schemas.microsoft.com/office/powerpoint/2010/main" val="151113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a:r>
              <a:rPr lang="ar-IQ" dirty="0">
                <a:solidFill>
                  <a:srgbClr val="000000"/>
                </a:solidFill>
                <a:latin typeface="aliMath"/>
              </a:rPr>
              <a:t>طبيعة المصلحة في دعوى الإلغاء :</a:t>
            </a:r>
            <a:endParaRPr lang="ar-IQ" dirty="0">
              <a:solidFill>
                <a:srgbClr val="000000"/>
              </a:solidFill>
              <a:latin typeface="a1"/>
            </a:endParaRPr>
          </a:p>
          <a:p>
            <a:pPr algn="just"/>
            <a:r>
              <a:rPr lang="ar-IQ" dirty="0">
                <a:solidFill>
                  <a:srgbClr val="000000"/>
                </a:solidFill>
                <a:latin typeface="aliMath"/>
              </a:rPr>
              <a:t>يمكن تعريف المصلحة بأنها الحاجة إلى حماية القانون ، أو هي الفائدة العملية التي تعود على رافع الدعوى من الحكم له </a:t>
            </a:r>
            <a:r>
              <a:rPr lang="ar-IQ" dirty="0" smtClean="0">
                <a:solidFill>
                  <a:srgbClr val="000000"/>
                </a:solidFill>
                <a:latin typeface="aliMath"/>
              </a:rPr>
              <a:t>بطلباته( </a:t>
            </a:r>
            <a:r>
              <a:rPr lang="ar-IQ" dirty="0">
                <a:solidFill>
                  <a:srgbClr val="000000"/>
                </a:solidFill>
                <a:latin typeface="aliMath"/>
              </a:rPr>
              <a:t>فدعوى الإلغاء لا تقبل أمام القضاء ما لم تكن هناك مصلحة </a:t>
            </a:r>
            <a:r>
              <a:rPr lang="ar-IQ" dirty="0" err="1" smtClean="0">
                <a:solidFill>
                  <a:srgbClr val="000000"/>
                </a:solidFill>
                <a:latin typeface="aliMath"/>
              </a:rPr>
              <a:t>لرافعهاأي</a:t>
            </a:r>
            <a:r>
              <a:rPr lang="ar-IQ" dirty="0" smtClean="0">
                <a:solidFill>
                  <a:srgbClr val="000000"/>
                </a:solidFill>
                <a:latin typeface="aliMath"/>
              </a:rPr>
              <a:t> </a:t>
            </a:r>
            <a:r>
              <a:rPr lang="ar-IQ" dirty="0">
                <a:solidFill>
                  <a:srgbClr val="000000"/>
                </a:solidFill>
                <a:latin typeface="aliMath"/>
              </a:rPr>
              <a:t>يجب آن يكون رافعها في حالة قانونية خاصة بالنسبة إلى القرار المطعون </a:t>
            </a:r>
            <a:r>
              <a:rPr lang="ar-IQ" dirty="0" smtClean="0">
                <a:solidFill>
                  <a:srgbClr val="000000"/>
                </a:solidFill>
                <a:latin typeface="aliMath"/>
              </a:rPr>
              <a:t>فيه. </a:t>
            </a:r>
            <a:endParaRPr lang="en-US" dirty="0"/>
          </a:p>
        </p:txBody>
      </p:sp>
    </p:spTree>
    <p:extLst>
      <p:ext uri="{BB962C8B-B14F-4D97-AF65-F5344CB8AC3E}">
        <p14:creationId xmlns:p14="http://schemas.microsoft.com/office/powerpoint/2010/main" val="243396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IQ" dirty="0"/>
              <a:t>ومعنى ذلك آن يكون المدعي في حالة قانونية خاصة بالنسبة إلى القرار المطعون فيه ، ومن شأنها آن تؤثر تأثيراً مباشراً في مصلحة ذاتية له ، أي أن يمس القرار حالة قانونية خاصة برافع الدعوى</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01008"/>
            <a:ext cx="512219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66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ar-IQ" dirty="0"/>
              <a:t>وهذا يعني آن لمفهوم المصلحة في دعوى الإلغاء ، معنى أوسع من مفهوم المصلحة في الدعاوى القضائية الأخرى . فالمصلحة التي تبرر قبول الدعاوى العادية  – مثلاً – يجب أن تستند إلى حق اعتدي عليه أو يهدد بالاعتداء عليه ، سواء أكان هذا الحق عينياً كحق الملكية أم حقاً شخصياً كحق المستأجر . </a:t>
            </a:r>
            <a:endParaRPr lang="en-US" dirty="0"/>
          </a:p>
        </p:txBody>
      </p:sp>
    </p:spTree>
    <p:extLst>
      <p:ext uri="{BB962C8B-B14F-4D97-AF65-F5344CB8AC3E}">
        <p14:creationId xmlns:p14="http://schemas.microsoft.com/office/powerpoint/2010/main" val="121546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IQ" dirty="0"/>
              <a:t>أما في دعوى الإلغاء ونظراً لطبيعتها العينية فالمصلحة فيها لا يشترط آن تستند إلى حق اعتدي عليه ، أو انه مهدد بالاعتداء عليه من قبل السلطات العامة . بل يكفي آن يكون الطاعن في القرار في مركز خاص أو حالة قانونية خاصة بالنسبة إلى القرار المطعون فيه . إذ يمكن آن يكون القرار مؤثراً في مصلحة ذاتية له تأثيراً </a:t>
            </a:r>
            <a:r>
              <a:rPr lang="ar-IQ" dirty="0" smtClean="0"/>
              <a:t>مباشرا</a:t>
            </a:r>
            <a:endParaRPr lang="en-US" dirty="0"/>
          </a:p>
        </p:txBody>
      </p:sp>
    </p:spTree>
    <p:extLst>
      <p:ext uri="{BB962C8B-B14F-4D97-AF65-F5344CB8AC3E}">
        <p14:creationId xmlns:p14="http://schemas.microsoft.com/office/powerpoint/2010/main" val="398922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r>
              <a:rPr lang="ar-IQ" dirty="0"/>
              <a:t>فدعوى الإلغاء ذات هدف بعيد جداً عن أهداف الدعاوى الأخرى . إذ آن الغرض منها في الدرجة الأساس ، هو الدفاع عن أهم مبدأ من مبادئ الدولة القانونية المتمثل بمبدأ المشروعية ، لهذا كان من الوافي لرفع دعاوى الإلغاء ، آن يرفعها شخص يكون في وضع قانوني اثر عليه القرار المطلوب إلغاؤه وان لم يكن هو المقصود بحكم القرار </a:t>
            </a:r>
            <a:r>
              <a:rPr lang="ar-IQ" dirty="0" smtClean="0"/>
              <a:t>ذاته </a:t>
            </a:r>
            <a:r>
              <a:rPr lang="ar-IQ" dirty="0"/>
              <a:t>فمثلاً ذهب مجلس الدولة الفرنسي في حكمه الصادر بتاريخ 18/1/1982 إلى آن لرئيس القسم في المركز الطبي مصلحة مباشرة تخوله طلب إلغاء قرار مجلس إدارة هذا المركز الذي تضمن إنشاء وحدة صحية فيه لإجراء عمليات الإجهاض باستخدام أطباء من هذا القسم</a:t>
            </a:r>
            <a:endParaRPr lang="en-US" dirty="0"/>
          </a:p>
        </p:txBody>
      </p:sp>
    </p:spTree>
    <p:extLst>
      <p:ext uri="{BB962C8B-B14F-4D97-AF65-F5344CB8AC3E}">
        <p14:creationId xmlns:p14="http://schemas.microsoft.com/office/powerpoint/2010/main" val="71071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62500" lnSpcReduction="20000"/>
          </a:bodyPr>
          <a:lstStyle/>
          <a:p>
            <a:r>
              <a:rPr lang="ar-IQ" dirty="0"/>
              <a:t>صور المصلحة في دعوى الإلغاء :</a:t>
            </a:r>
          </a:p>
          <a:p>
            <a:endParaRPr lang="ar-IQ" dirty="0"/>
          </a:p>
          <a:p>
            <a:r>
              <a:rPr lang="ar-IQ" dirty="0"/>
              <a:t>تتنوع صور المصلحة المعتبرة في دعوى الإلغاء من حيث :-</a:t>
            </a:r>
          </a:p>
          <a:p>
            <a:endParaRPr lang="ar-IQ" dirty="0"/>
          </a:p>
          <a:p>
            <a:r>
              <a:rPr lang="ar-IQ" dirty="0"/>
              <a:t>محل المصلحة : تنقسم المصلحة من حيث موضوعها أو محلها إلى مصلحة مادية </a:t>
            </a:r>
            <a:r>
              <a:rPr lang="ar-IQ" dirty="0" smtClean="0"/>
              <a:t>ومعنوية</a:t>
            </a:r>
            <a:endParaRPr lang="ar-IQ" dirty="0"/>
          </a:p>
          <a:p>
            <a:endParaRPr lang="ar-IQ" dirty="0"/>
          </a:p>
          <a:p>
            <a:r>
              <a:rPr lang="ar-IQ" dirty="0"/>
              <a:t>ففيما يتعلق بالمصلحة المادية يمكن آن نمثلها فيما يصيب الفرد من خسائر مالية يسعى الى تلافيها ، كصدور قرار يتخطى ترقية موظف إلى درجة مالية ، أو تخطيه في العلاوة </a:t>
            </a:r>
            <a:r>
              <a:rPr lang="ar-IQ" dirty="0" smtClean="0"/>
              <a:t>الدورية</a:t>
            </a:r>
            <a:endParaRPr lang="ar-IQ" dirty="0"/>
          </a:p>
          <a:p>
            <a:endParaRPr lang="ar-IQ" dirty="0"/>
          </a:p>
          <a:p>
            <a:r>
              <a:rPr lang="ar-IQ" dirty="0"/>
              <a:t>وأما فيما يتعلق بالمصلحة المعنوية ، فقد قضت المحكمة الإدارية العليا في حكم لها بتاريخ 26 كانون الأول 1983 قبول طعن تقدم به أحد المحامين لإلغاء قرار رئيس الجمهورية القاضي بمنح رئيس مجلس الدولة وسام الاستحقاق من الطبقة الأولى ، وذلك لمصلحة المحامي في الطعن في قرار منح الوسام ضماناً لنقاء قاضيه وتجرده </a:t>
            </a:r>
            <a:r>
              <a:rPr lang="ar-IQ" dirty="0" smtClean="0"/>
              <a:t>وحيادته ومن </a:t>
            </a:r>
            <a:r>
              <a:rPr lang="ar-IQ" dirty="0"/>
              <a:t>ذلك ايضاً ما قضى به مجلس الدولة الفرنسي من توافر شرط المصلحة في الراهب الطاعن في قرار غلق كنيسة لمساسه بالمصالح الروحية (المعنوية</a:t>
            </a:r>
            <a:endParaRPr lang="en-US" dirty="0"/>
          </a:p>
        </p:txBody>
      </p:sp>
    </p:spTree>
    <p:extLst>
      <p:ext uri="{BB962C8B-B14F-4D97-AF65-F5344CB8AC3E}">
        <p14:creationId xmlns:p14="http://schemas.microsoft.com/office/powerpoint/2010/main" val="21190412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TotalTime>
  <Words>905</Words>
  <Application>Microsoft Office PowerPoint</Application>
  <PresentationFormat>عرض على الشاشة (3:4)‏</PresentationFormat>
  <Paragraphs>32</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دبوس تثبيت</vt:lpstr>
      <vt:lpstr>محاضرات القضاء الاداري  الكورس الثاني</vt:lpstr>
      <vt:lpstr>عرض تقديمي في PowerPoint</vt:lpstr>
      <vt:lpstr>شروط دعوى الالغاء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القضاء الاداري  الكورس الثاني</dc:title>
  <dc:creator>Admin</dc:creator>
  <cp:lastModifiedBy>Maher</cp:lastModifiedBy>
  <cp:revision>4</cp:revision>
  <dcterms:created xsi:type="dcterms:W3CDTF">2026-03-08T16:26:51Z</dcterms:created>
  <dcterms:modified xsi:type="dcterms:W3CDTF">2026-03-09T10:42:13Z</dcterms:modified>
</cp:coreProperties>
</file>