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60" r:id="rId1"/>
  </p:sldMasterIdLst>
  <p:sldIdLst>
    <p:sldId id="256" r:id="rId2"/>
    <p:sldId id="257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380"/>
    <p:restoredTop sz="94660"/>
  </p:normalViewPr>
  <p:slideViewPr>
    <p:cSldViewPr>
      <p:cViewPr varScale="1">
        <p:scale>
          <a:sx n="84" d="100"/>
          <a:sy n="84" d="100"/>
        </p:scale>
        <p:origin x="-1402" y="-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891821" y="5617774"/>
            <a:ext cx="7382935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989952" y="1016990"/>
            <a:ext cx="7179733" cy="4831643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90600" y="1009650"/>
            <a:ext cx="7179733" cy="4831643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769521" y="702069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7855433" y="749720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27201" y="1794935"/>
            <a:ext cx="5723468" cy="1828090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27200" y="3736622"/>
            <a:ext cx="5712179" cy="15240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70676" y="5357592"/>
            <a:ext cx="1213821" cy="365125"/>
          </a:xfrm>
        </p:spPr>
        <p:txBody>
          <a:bodyPr/>
          <a:lstStyle/>
          <a:p>
            <a:fld id="{1B8ABB09-4A1D-463E-8065-109CC2B7EFAA}" type="datetimeFigureOut">
              <a:rPr lang="ar-SA" smtClean="0"/>
              <a:t>21/09/1447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74044" y="5357592"/>
            <a:ext cx="5034845" cy="365125"/>
          </a:xfrm>
        </p:spPr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13930" y="5357592"/>
            <a:ext cx="554023" cy="365125"/>
          </a:xfrm>
        </p:spPr>
        <p:txBody>
          <a:bodyPr/>
          <a:lstStyle>
            <a:lvl1pPr algn="ctr">
              <a:defRPr/>
            </a:lvl1pPr>
          </a:lstStyle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21/09/1447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1" y="925690"/>
            <a:ext cx="1430867" cy="476391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98221" y="1106312"/>
            <a:ext cx="5178779" cy="4402667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21/09/1447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21/09/1447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979" y="2239430"/>
            <a:ext cx="6254044" cy="1362075"/>
          </a:xfrm>
        </p:spPr>
        <p:txBody>
          <a:bodyPr anchor="b"/>
          <a:lstStyle>
            <a:lvl1pPr algn="ctr">
              <a:defRPr sz="4000" b="0" cap="none" baseline="0"/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6267" y="3725334"/>
            <a:ext cx="6231467" cy="1309511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21/09/1447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21/09/1447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298448" y="2121407"/>
            <a:ext cx="3200400" cy="3602736"/>
          </a:xfrm>
        </p:spPr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63440" y="2119313"/>
            <a:ext cx="3200400" cy="3605212"/>
          </a:xfrm>
        </p:spPr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57869" y="2122312"/>
            <a:ext cx="2939521" cy="820208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10669" y="2122311"/>
            <a:ext cx="2944368" cy="822960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21/09/1447</a:t>
            </a:fld>
            <a:endParaRPr lang="ar-S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1298448" y="2944368"/>
            <a:ext cx="3227832" cy="2779776"/>
          </a:xfrm>
        </p:spPr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45151" y="2944813"/>
            <a:ext cx="3227832" cy="2779776"/>
          </a:xfrm>
        </p:spPr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21/09/1447</a:t>
            </a:fld>
            <a:endParaRPr lang="ar-S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21/09/1447</a:t>
            </a:fld>
            <a:endParaRPr lang="ar-S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" name="Freeform 1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 rot="60000">
            <a:off x="4471416" y="603504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 rot="21540000">
            <a:off x="749808" y="576072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8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9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8976" y="2020042"/>
            <a:ext cx="3064827" cy="1503037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rot="60000">
            <a:off x="4854291" y="1150993"/>
            <a:ext cx="3020792" cy="4625489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48125" y="3623748"/>
            <a:ext cx="3048891" cy="2100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1698" y="5885672"/>
            <a:ext cx="1213821" cy="365125"/>
          </a:xfrm>
        </p:spPr>
        <p:txBody>
          <a:bodyPr/>
          <a:lstStyle/>
          <a:p>
            <a:fld id="{1B8ABB09-4A1D-463E-8065-109CC2B7EFAA}" type="datetimeFigureOut">
              <a:rPr lang="ar-SA" smtClean="0"/>
              <a:t>21/09/1447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54" y="5829261"/>
            <a:ext cx="3522607" cy="365125"/>
          </a:xfrm>
        </p:spPr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57313" y="5896961"/>
            <a:ext cx="554023" cy="365125"/>
          </a:xfrm>
        </p:spPr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1" name="Freeform 3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5058" y="575769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 rot="60000">
            <a:off x="4464768" y="603920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5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6424" y="2020824"/>
            <a:ext cx="3063240" cy="1499616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60000">
            <a:off x="4898615" y="1207272"/>
            <a:ext cx="2913863" cy="4539412"/>
          </a:xfrm>
          <a:ln w="101600" cap="rnd">
            <a:solidFill>
              <a:srgbClr val="FFFFFF"/>
            </a:solidFill>
          </a:ln>
          <a:effectLst>
            <a:outerShdw blurRad="889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ar-SA" smtClean="0"/>
              <a:t>انقر فوق الأيقونة لإضافة صورة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52144" y="3621024"/>
            <a:ext cx="3044952" cy="210312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5936" y="5888737"/>
            <a:ext cx="1213821" cy="365125"/>
          </a:xfrm>
        </p:spPr>
        <p:txBody>
          <a:bodyPr/>
          <a:lstStyle/>
          <a:p>
            <a:fld id="{1B8ABB09-4A1D-463E-8065-109CC2B7EFAA}" type="datetimeFigureOut">
              <a:rPr lang="ar-SA" smtClean="0"/>
              <a:t>21/09/1447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69" y="5831037"/>
            <a:ext cx="3319043" cy="365125"/>
          </a:xfrm>
        </p:spPr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62089" y="5900026"/>
            <a:ext cx="554023" cy="365125"/>
          </a:xfrm>
        </p:spPr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628650" y="6069330"/>
            <a:ext cx="792099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31520" y="575310"/>
            <a:ext cx="7696200" cy="5715000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31520" y="576072"/>
            <a:ext cx="7696200" cy="5715000"/>
          </a:xfrm>
          <a:prstGeom prst="rect">
            <a:avLst/>
          </a:prstGeom>
          <a:blipFill dpi="0" rotWithShape="1">
            <a:blip r:embed="rId13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1435684">
            <a:off x="543741" y="273091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4096196">
            <a:off x="8115079" y="298163"/>
            <a:ext cx="566928" cy="566928"/>
          </a:xfrm>
          <a:prstGeom prst="rect">
            <a:avLst/>
          </a:prstGeom>
          <a:noFill/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5023" y="817582"/>
            <a:ext cx="6965245" cy="12024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63040" y="2119257"/>
            <a:ext cx="6196405" cy="360381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54588" y="5809152"/>
            <a:ext cx="12138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1B8ABB09-4A1D-463E-8065-109CC2B7EFAA}" type="datetimeFigureOut">
              <a:rPr lang="ar-SA" smtClean="0"/>
              <a:t>21/09/1447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4401" y="5809152"/>
            <a:ext cx="55401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70202" y="5809152"/>
            <a:ext cx="55402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2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1168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7432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ar-IQ" dirty="0" smtClean="0"/>
              <a:t>محاضرات القضاء الاداري </a:t>
            </a:r>
            <a:br>
              <a:rPr lang="ar-IQ" dirty="0" smtClean="0"/>
            </a:br>
            <a:r>
              <a:rPr lang="ar-IQ" dirty="0" smtClean="0"/>
              <a:t>الكورس الثاني</a:t>
            </a:r>
            <a:endParaRPr lang="en-US" dirty="0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ar-IQ" dirty="0" smtClean="0"/>
              <a:t>المرحلة الثالثة</a:t>
            </a:r>
          </a:p>
          <a:p>
            <a:r>
              <a:rPr lang="ar-IQ" dirty="0" smtClean="0"/>
              <a:t>الدكتورة رشا عبدالله </a:t>
            </a:r>
          </a:p>
          <a:p>
            <a:r>
              <a:rPr lang="ar-IQ" dirty="0" smtClean="0"/>
              <a:t>كلية الحقوق – جامعة النهرين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120478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IQ" dirty="0"/>
              <a:t>وخلاصة القول آن لدعوى الإلغاء ميعاداً لا بد آن ترفع خلال هذه المدة وإلا ترتب على انقضاء المدة دون رفع الدعوى تحصن القرار ضد الإلغاء ، بحيث لا يمكن لصاحب المصلحة الطعن فيه ما لم يكن هناك سبب من أسباب امتداد الميعاد ، وبذلك يصبح الميعاد بعد انقضائه قيداً على إدخال الإدارة في الدعوة الإدارية 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05371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640" y="1412776"/>
            <a:ext cx="6696744" cy="45877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537680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IQ" dirty="0" smtClean="0"/>
              <a:t>شروط دعوى الالغاء</a:t>
            </a:r>
            <a:endParaRPr lang="en-US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ar-IQ" dirty="0" smtClean="0"/>
              <a:t>ثالثا- </a:t>
            </a:r>
            <a:r>
              <a:rPr lang="ar-IQ" dirty="0"/>
              <a:t>شرط الميعاد :</a:t>
            </a:r>
          </a:p>
          <a:p>
            <a:endParaRPr lang="ar-IQ" dirty="0"/>
          </a:p>
          <a:p>
            <a:r>
              <a:rPr lang="ar-IQ" dirty="0"/>
              <a:t>حرص المشرع الإداري سواء في فرنسا أم في مصر أم في العراق ، على تحديد مدة معينة ، ولابد آن يتم رفع دعوى الإلغاء ضمن هذه المدة ، وإلا حكم القضاء الإداري بعدم قبول الدعوى ، إذ يتم رفضها شكلاً دون الخوض في موضوعها . وهذه المدة هي شهران في القانون </a:t>
            </a:r>
            <a:r>
              <a:rPr lang="ar-IQ" dirty="0" smtClean="0"/>
              <a:t>الفرنسي، </a:t>
            </a:r>
            <a:r>
              <a:rPr lang="ar-IQ" dirty="0"/>
              <a:t>وستون يوماً في </a:t>
            </a:r>
            <a:r>
              <a:rPr lang="ar-IQ" dirty="0" smtClean="0"/>
              <a:t>مصر(وتبدأ </a:t>
            </a:r>
            <a:r>
              <a:rPr lang="ar-IQ" dirty="0"/>
              <a:t>هذه المدد من يوم نشر القرار الإداري محل الطعن إذا كان القرار تنظيمياً أو إعلان صاحب الشأن إذا كان القرار </a:t>
            </a:r>
            <a:r>
              <a:rPr lang="ar-IQ" dirty="0" smtClean="0"/>
              <a:t>فردياً </a:t>
            </a:r>
            <a:r>
              <a:rPr lang="ar-IQ" dirty="0"/>
              <a:t>. والعلة في تحديد مدة رفع دعوى الإلغاء بشهرين أو 60 يوماً – وهي مدة قصيرة نسبياً – يمكن ردها إلى اعتبارات تتصل بالمصلحة العامة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11320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IQ" dirty="0"/>
              <a:t>وما </a:t>
            </a:r>
            <a:r>
              <a:rPr lang="ar-IQ" dirty="0" err="1"/>
              <a:t>يتطلبه</a:t>
            </a:r>
            <a:r>
              <a:rPr lang="ar-IQ" dirty="0"/>
              <a:t> استقرار المعاملات والطمأنينة على المراكز القانونية من سرعة البت فيما يثار من منازعات بين الأفراد والسلطات الإدارية . وهذا يتطلب ضرورة وجود تنظيم مدة رفع الدعاوى الإدارية بشكل لا يكون من شانه تعليقها أمداً طويلاً لا نهاية </a:t>
            </a:r>
            <a:r>
              <a:rPr lang="ar-IQ" dirty="0" smtClean="0"/>
              <a:t>له ما </a:t>
            </a:r>
            <a:r>
              <a:rPr lang="ar-IQ" dirty="0"/>
              <a:t>بالنسبة إلى موعد رفع دعوى الإلغاء في العراق فقد حدده المشرع في الفقرة (ز) من البند ثانياً من المادة (7) من قانون مجلس شورى الدولة بستين يوماً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32511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IQ" dirty="0"/>
              <a:t>ولكنه بخلاف ما هو معروف بفرنسا أو مصر ، فان هذه المدة لا تبدأ من تاريخ إعلان القرار الإداري أو نشره ، بل تبدأ من تاريخ انتهاء المدة المحددة لتقديم التظلم من قبل الطاعن إلى الجهة الإدارية التي أصدرت القرار وهذه المدة محددة بـ (30) يوماً . ومما يثير الانتباه آن المشرع العراقي لم يحدد مدة معينة أو تاريخاً محدداً يبدأ منه احتساب مدة الثلاثين يوماً المقررة للتظلم وهكذا يبقى الباب مفتوحاً للتظلم ، مما يؤثر سلباً في استقرار المعاملات الإدارية والمراكز القانونية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82813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ar-IQ" dirty="0"/>
              <a:t> تمديد ميعاد رفع دعوى الإلغاء</a:t>
            </a:r>
          </a:p>
          <a:p>
            <a:endParaRPr lang="ar-IQ" dirty="0"/>
          </a:p>
          <a:p>
            <a:r>
              <a:rPr lang="ar-IQ" dirty="0"/>
              <a:t>يتمدد الموعد المقرر لرفع دعوى الإلغاء في حالات هي :-</a:t>
            </a:r>
          </a:p>
          <a:p>
            <a:endParaRPr lang="ar-IQ" dirty="0"/>
          </a:p>
          <a:p>
            <a:r>
              <a:rPr lang="ar-IQ" dirty="0"/>
              <a:t>التظلم الإداري : التظلم هو طلب يتقدم به صاحب الشأن إلى الجهة الإدارية التي أصدرت القرار أو الجهة الرئاسية التي تتبعه تلك الجهة ، على أمل آن تعدل قرارها فتسحبه أو تلغيه(40). فإذا ما تم التظلم من القرار – قبل اللجوء إلى القضاء لطلب الإلغاء – لدى الجهة المختصة فان ميعاد الطعن ينقطع ، ولا يبدأ بالسريان من جديد، إلا من بعد تاريخ رفض الإدارة للتظلم. والانقطاع يترتب عليه محو المدة التي سبقت رفع التظلم ، إذ تبدأ مدة الستين يوماً أو (الشهرين) من تاريخ رفض التظلم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82793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IQ" dirty="0"/>
              <a:t>على آن يكون التظلم مقدماً خلال مدة ميعاد رفع دعوى الإلغاء ، لكي يكون منتجاً </a:t>
            </a:r>
            <a:r>
              <a:rPr lang="ar-IQ" dirty="0" smtClean="0"/>
              <a:t>لأثاره. </a:t>
            </a:r>
            <a:r>
              <a:rPr lang="ar-IQ" dirty="0"/>
              <a:t>والتظلم من القرار الإداري سواء أمام مجلس الانضباط العام أم محكمة القضاء الإداري، شرط لقبول الدعوى الإدارية في </a:t>
            </a:r>
            <a:r>
              <a:rPr lang="ar-IQ" dirty="0" smtClean="0"/>
              <a:t>العراق </a:t>
            </a:r>
            <a:r>
              <a:rPr lang="ar-IQ" dirty="0"/>
              <a:t>. باستثناء الدعوى المدنية التي تقام امام مجلس الانضباط حسب اختصاصاته المستمدة من قانون الخدمة المدنية لسنة 1960 ، اذ لا يشترط فيها </a:t>
            </a:r>
            <a:r>
              <a:rPr lang="ar-IQ" dirty="0" smtClean="0"/>
              <a:t>التظلم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52120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IQ" dirty="0"/>
              <a:t>طلب الإعفاء من الرسوم القضائية : كذلك مما استقر عليه قضاء مجلس الدولة الفرنسي والمصري آن تقديم طلب الإعفاء من الرسوم القضائية – تمهيداً لرفع دعوى الإلغاء – يترتب عليه قطع ميعاد رفع دعوى الإلغاء لتبدأ مدة جديدة ، </a:t>
            </a:r>
            <a:r>
              <a:rPr lang="ar-IQ" dirty="0" err="1"/>
              <a:t>ابتداءاً</a:t>
            </a:r>
            <a:r>
              <a:rPr lang="ar-IQ" dirty="0"/>
              <a:t> من تاريخ إعلان القرار الصادر في طلب الإعفاء من الرسوم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598313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ar-IQ" dirty="0"/>
              <a:t> رفع الدعوى إلى المحكمة غير المختصة : آن رفع دعوى الإلغاء إلى محكمة غير مختصة ، يترتب عليه قطع مدة رفع الدعوى ، كما لو رفع الطاعن دعواه إلى محكمة مدنية ، على آن يكون رفع الطعن إلى المحكمة غير المختصة قد جرى خلال ميعاد الطعن </a:t>
            </a:r>
            <a:r>
              <a:rPr lang="ar-IQ" dirty="0" smtClean="0"/>
              <a:t>بالإلغاء</a:t>
            </a:r>
          </a:p>
          <a:p>
            <a:r>
              <a:rPr lang="ar-IQ" dirty="0" smtClean="0"/>
              <a:t>. </a:t>
            </a:r>
            <a:r>
              <a:rPr lang="ar-IQ" dirty="0"/>
              <a:t>ثم يبدأ سريان الميعاد المنقطع من تاريخ الحكم الصادر بعدم الاختصاص كما هو متبع في قضاء مجلس الدولة المصري ، وحسبما هو متبع في قضاء مجلس الدولة </a:t>
            </a:r>
            <a:r>
              <a:rPr lang="ar-IQ" dirty="0" smtClean="0"/>
              <a:t>الفرنسي</a:t>
            </a:r>
          </a:p>
          <a:p>
            <a:r>
              <a:rPr lang="ar-IQ" dirty="0" smtClean="0"/>
              <a:t>.</a:t>
            </a:r>
            <a:r>
              <a:rPr lang="ar-IQ" dirty="0"/>
              <a:t>القوة القاهرة : من المتفق عليه آن القوة القاهرة التي تمنع صاحب المصلحة من رفع دعواه بإلغاء قرار إداري ، تؤدي إلى وقف مدة الطعن طيلة قيام هذه القوة ، ثم يبدأ سريان هذه المدة بعد </a:t>
            </a:r>
            <a:r>
              <a:rPr lang="ar-IQ" dirty="0" smtClean="0"/>
              <a:t>زوالها</a:t>
            </a:r>
            <a:endParaRPr lang="ar-IQ" dirty="0"/>
          </a:p>
          <a:p>
            <a:r>
              <a:rPr lang="ar-IQ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571843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دبوس تثبيت">
  <a:themeElements>
    <a:clrScheme name="دبوس تثبيت">
      <a:dk1>
        <a:sysClr val="windowText" lastClr="000000"/>
      </a:dk1>
      <a:lt1>
        <a:sysClr val="window" lastClr="FFFFFF"/>
      </a:lt1>
      <a:dk2>
        <a:srgbClr val="465E9C"/>
      </a:dk2>
      <a:lt2>
        <a:srgbClr val="CCDDEA"/>
      </a:lt2>
      <a:accent1>
        <a:srgbClr val="FDA023"/>
      </a:accent1>
      <a:accent2>
        <a:srgbClr val="AA2B1E"/>
      </a:accent2>
      <a:accent3>
        <a:srgbClr val="71685C"/>
      </a:accent3>
      <a:accent4>
        <a:srgbClr val="64A73B"/>
      </a:accent4>
      <a:accent5>
        <a:srgbClr val="EB5605"/>
      </a:accent5>
      <a:accent6>
        <a:srgbClr val="B9CA1A"/>
      </a:accent6>
      <a:hlink>
        <a:srgbClr val="D83E2C"/>
      </a:hlink>
      <a:folHlink>
        <a:srgbClr val="ED7D27"/>
      </a:folHlink>
    </a:clrScheme>
    <a:fontScheme name="دبوس تثبيت">
      <a:majorFont>
        <a:latin typeface="Constantia"/>
        <a:ea typeface=""/>
        <a:cs typeface=""/>
        <a:font script="Jpan" typeface="HGS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Grek" typeface="Arial"/>
        <a:font script="Cyrl" typeface="Arial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دبوس تثبيت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  <a:lumMod val="100000"/>
              </a:schemeClr>
            </a:gs>
            <a:gs pos="40000">
              <a:schemeClr val="phClr">
                <a:tint val="60000"/>
                <a:satMod val="130000"/>
                <a:lumMod val="100000"/>
              </a:schemeClr>
            </a:gs>
            <a:gs pos="100000">
              <a:schemeClr val="phClr">
                <a:tint val="96000"/>
                <a:lumMod val="108000"/>
              </a:schemeClr>
            </a:gs>
          </a:gsLst>
          <a:lin ang="5400000" scaled="0"/>
        </a:gradFill>
        <a:gradFill rotWithShape="1">
          <a:gsLst>
            <a:gs pos="0">
              <a:schemeClr val="phClr"/>
            </a:gs>
            <a:gs pos="100000">
              <a:schemeClr val="phClr">
                <a:shade val="76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80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38100" dir="4800000" sx="98000" sy="98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38100" dist="38100" dir="4800000" sx="96000" sy="96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3240000"/>
            </a:lightRig>
          </a:scene3d>
          <a:sp3d>
            <a:bevelT w="28575" h="28575"/>
          </a:sp3d>
        </a:effectStyle>
      </a:effectStyleLst>
      <a:bgFillStyleLst>
        <a:solidFill>
          <a:schemeClr val="phClr">
            <a:tint val="93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80000"/>
                <a:satMod val="140000"/>
                <a:lumMod val="50000"/>
              </a:schemeClr>
              <a:schemeClr val="phClr">
                <a:tint val="95000"/>
                <a:satMod val="180000"/>
                <a:lumMod val="160000"/>
              </a:schemeClr>
            </a:duotone>
          </a:blip>
          <a:stretch/>
        </a:blipFill>
        <a:blipFill rotWithShape="1">
          <a:blip xmlns:r="http://schemas.openxmlformats.org/officeDocument/2006/relationships" r:embed="rId2">
            <a:duotone>
              <a:schemeClr val="phClr">
                <a:tint val="98000"/>
                <a:shade val="90000"/>
                <a:satMod val="120000"/>
                <a:lumMod val="54000"/>
              </a:schemeClr>
              <a:schemeClr val="phClr">
                <a:tint val="80000"/>
                <a:satMod val="160000"/>
                <a:lumMod val="14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Pushpin</Template>
  <TotalTime>8</TotalTime>
  <Words>671</Words>
  <Application>Microsoft Office PowerPoint</Application>
  <PresentationFormat>عرض على الشاشة (3:4)‏</PresentationFormat>
  <Paragraphs>22</Paragraphs>
  <Slides>10</Slides>
  <Notes>0</Notes>
  <HiddenSlides>0</HiddenSlides>
  <MMClips>0</MMClip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10</vt:i4>
      </vt:variant>
    </vt:vector>
  </HeadingPairs>
  <TitlesOfParts>
    <vt:vector size="11" baseType="lpstr">
      <vt:lpstr>دبوس تثبيت</vt:lpstr>
      <vt:lpstr>محاضرات القضاء الاداري  الكورس الثاني</vt:lpstr>
      <vt:lpstr>عرض تقديمي في PowerPoint</vt:lpstr>
      <vt:lpstr>شروط دعوى الالغاء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محاضرات القضاء الاداري  الكورس الثاني</dc:title>
  <dc:creator>Admin</dc:creator>
  <cp:lastModifiedBy>Maher</cp:lastModifiedBy>
  <cp:revision>3</cp:revision>
  <dcterms:created xsi:type="dcterms:W3CDTF">2026-03-08T16:26:51Z</dcterms:created>
  <dcterms:modified xsi:type="dcterms:W3CDTF">2026-03-09T10:50:01Z</dcterms:modified>
</cp:coreProperties>
</file>