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60" r:id="rId4"/>
    <p:sldId id="261" r:id="rId5"/>
    <p:sldId id="262" r:id="rId6"/>
    <p:sldId id="263" r:id="rId7"/>
    <p:sldId id="264" r:id="rId8"/>
    <p:sldId id="265" r:id="rId9"/>
    <p:sldId id="266" r:id="rId10"/>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84" d="100"/>
          <a:sy n="84" d="100"/>
        </p:scale>
        <p:origin x="-1402"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ar-SA" smtClean="0"/>
              <a:t>انقر لتحرير نمط العنوان الرئيسي</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1B8ABB09-4A1D-463E-8065-109CC2B7EFAA}" type="datetimeFigureOut">
              <a:rPr lang="ar-SA" smtClean="0"/>
              <a:t>21/09/1447</a:t>
            </a:fld>
            <a:endParaRPr lang="ar-SA"/>
          </a:p>
        </p:txBody>
      </p:sp>
      <p:sp>
        <p:nvSpPr>
          <p:cNvPr id="5" name="Footer Placeholder 4"/>
          <p:cNvSpPr>
            <a:spLocks noGrp="1"/>
          </p:cNvSpPr>
          <p:nvPr>
            <p:ph type="ftr" sz="quarter" idx="11"/>
          </p:nvPr>
        </p:nvSpPr>
        <p:spPr>
          <a:xfrm>
            <a:off x="1174044" y="5357592"/>
            <a:ext cx="5034845" cy="365125"/>
          </a:xfrm>
        </p:spPr>
        <p:txBody>
          <a:bodyPr/>
          <a:lstStyle/>
          <a:p>
            <a:endParaRPr lang="ar-SA"/>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p:txBody>
          <a:bodyPr vert="eaVert" anchor="ct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B8ABB09-4A1D-463E-8065-109CC2B7EFAA}" type="datetimeFigureOut">
              <a:rPr lang="ar-SA" smtClean="0"/>
              <a:t>21/09/1447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B8ABB09-4A1D-463E-8065-109CC2B7EFAA}" type="datetimeFigureOut">
              <a:rPr lang="ar-SA" smtClean="0"/>
              <a:t>21/09/1447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Content Placeholder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B8ABB09-4A1D-463E-8065-109CC2B7EFAA}" type="datetimeFigureOut">
              <a:rPr lang="ar-SA" smtClean="0"/>
              <a:t>21/09/1447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t>21/09/1447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5" name="Date Placeholder 4"/>
          <p:cNvSpPr>
            <a:spLocks noGrp="1"/>
          </p:cNvSpPr>
          <p:nvPr>
            <p:ph type="dt" sz="half" idx="10"/>
          </p:nvPr>
        </p:nvSpPr>
        <p:spPr/>
        <p:txBody>
          <a:bodyPr/>
          <a:lstStyle/>
          <a:p>
            <a:fld id="{1B8ABB09-4A1D-463E-8065-109CC2B7EFAA}" type="datetimeFigureOut">
              <a:rPr lang="ar-SA" smtClean="0"/>
              <a:t>21/09/1447</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
        <p:nvSpPr>
          <p:cNvPr id="9" name="Content Placeholder 8"/>
          <p:cNvSpPr>
            <a:spLocks noGrp="1"/>
          </p:cNvSpPr>
          <p:nvPr>
            <p:ph sz="quarter" idx="13"/>
          </p:nvPr>
        </p:nvSpPr>
        <p:spPr>
          <a:xfrm>
            <a:off x="1298448" y="2121407"/>
            <a:ext cx="3200400" cy="3602736"/>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7" name="Date Placeholder 6"/>
          <p:cNvSpPr>
            <a:spLocks noGrp="1"/>
          </p:cNvSpPr>
          <p:nvPr>
            <p:ph type="dt" sz="half" idx="10"/>
          </p:nvPr>
        </p:nvSpPr>
        <p:spPr/>
        <p:txBody>
          <a:bodyPr/>
          <a:lstStyle/>
          <a:p>
            <a:fld id="{1B8ABB09-4A1D-463E-8065-109CC2B7EFAA}" type="datetimeFigureOut">
              <a:rPr lang="ar-SA" smtClean="0"/>
              <a:t>21/09/1447</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0B34F065-1154-456A-91E3-76DE8E75E17B}" type="slidenum">
              <a:rPr lang="ar-SA" smtClean="0"/>
              <a:t>‹#›</a:t>
            </a:fld>
            <a:endParaRPr lang="ar-SA"/>
          </a:p>
        </p:txBody>
      </p:sp>
      <p:sp>
        <p:nvSpPr>
          <p:cNvPr id="11" name="Content Placeholder 10"/>
          <p:cNvSpPr>
            <a:spLocks noGrp="1"/>
          </p:cNvSpPr>
          <p:nvPr>
            <p:ph sz="quarter" idx="13"/>
          </p:nvPr>
        </p:nvSpPr>
        <p:spPr>
          <a:xfrm>
            <a:off x="1298448" y="2944368"/>
            <a:ext cx="3227832" cy="2779776"/>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Date Placeholder 2"/>
          <p:cNvSpPr>
            <a:spLocks noGrp="1"/>
          </p:cNvSpPr>
          <p:nvPr>
            <p:ph type="dt" sz="half" idx="10"/>
          </p:nvPr>
        </p:nvSpPr>
        <p:spPr/>
        <p:txBody>
          <a:bodyPr/>
          <a:lstStyle/>
          <a:p>
            <a:fld id="{1B8ABB09-4A1D-463E-8065-109CC2B7EFAA}" type="datetimeFigureOut">
              <a:rPr lang="ar-SA" smtClean="0"/>
              <a:t>21/09/1447</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t>21/09/1447</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ar-SA" smtClean="0"/>
              <a:t>انقر لتحرير نمط العنوان الرئيسي</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a:xfrm rot="60000">
            <a:off x="6341698" y="5885672"/>
            <a:ext cx="1213821" cy="365125"/>
          </a:xfrm>
        </p:spPr>
        <p:txBody>
          <a:bodyPr/>
          <a:lstStyle/>
          <a:p>
            <a:fld id="{1B8ABB09-4A1D-463E-8065-109CC2B7EFAA}" type="datetimeFigureOut">
              <a:rPr lang="ar-SA" smtClean="0"/>
              <a:t>21/09/1447</a:t>
            </a:fld>
            <a:endParaRPr lang="ar-SA"/>
          </a:p>
        </p:txBody>
      </p:sp>
      <p:sp>
        <p:nvSpPr>
          <p:cNvPr id="6" name="Footer Placeholder 5"/>
          <p:cNvSpPr>
            <a:spLocks noGrp="1"/>
          </p:cNvSpPr>
          <p:nvPr>
            <p:ph type="ftr" sz="quarter" idx="11"/>
          </p:nvPr>
        </p:nvSpPr>
        <p:spPr>
          <a:xfrm rot="-60000">
            <a:off x="914554" y="5829261"/>
            <a:ext cx="3522607" cy="365125"/>
          </a:xfrm>
        </p:spPr>
        <p:txBody>
          <a:bodyPr/>
          <a:lstStyle/>
          <a:p>
            <a:endParaRPr lang="ar-SA"/>
          </a:p>
        </p:txBody>
      </p:sp>
      <p:sp>
        <p:nvSpPr>
          <p:cNvPr id="7" name="Slide Number Placeholder 6"/>
          <p:cNvSpPr>
            <a:spLocks noGrp="1"/>
          </p:cNvSpPr>
          <p:nvPr>
            <p:ph type="sldNum" sz="quarter" idx="12"/>
          </p:nvPr>
        </p:nvSpPr>
        <p:spPr>
          <a:xfrm rot="60000">
            <a:off x="7557313" y="5896961"/>
            <a:ext cx="554023" cy="365125"/>
          </a:xfrm>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ar-SA" smtClean="0"/>
              <a:t>انقر لتحرير نمط العنوان الرئيسي</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a:xfrm rot="60000">
            <a:off x="6345936" y="5888737"/>
            <a:ext cx="1213821" cy="365125"/>
          </a:xfrm>
        </p:spPr>
        <p:txBody>
          <a:bodyPr/>
          <a:lstStyle/>
          <a:p>
            <a:fld id="{1B8ABB09-4A1D-463E-8065-109CC2B7EFAA}" type="datetimeFigureOut">
              <a:rPr lang="ar-SA" smtClean="0"/>
              <a:t>21/09/1447</a:t>
            </a:fld>
            <a:endParaRPr lang="ar-SA"/>
          </a:p>
        </p:txBody>
      </p:sp>
      <p:sp>
        <p:nvSpPr>
          <p:cNvPr id="6" name="Footer Placeholder 5"/>
          <p:cNvSpPr>
            <a:spLocks noGrp="1"/>
          </p:cNvSpPr>
          <p:nvPr>
            <p:ph type="ftr" sz="quarter" idx="11"/>
          </p:nvPr>
        </p:nvSpPr>
        <p:spPr>
          <a:xfrm rot="-60000">
            <a:off x="914569" y="5831037"/>
            <a:ext cx="3319043" cy="365125"/>
          </a:xfrm>
        </p:spPr>
        <p:txBody>
          <a:bodyPr/>
          <a:lstStyle/>
          <a:p>
            <a:endParaRPr lang="ar-SA"/>
          </a:p>
        </p:txBody>
      </p:sp>
      <p:sp>
        <p:nvSpPr>
          <p:cNvPr id="7" name="Slide Number Placeholder 6"/>
          <p:cNvSpPr>
            <a:spLocks noGrp="1"/>
          </p:cNvSpPr>
          <p:nvPr>
            <p:ph type="sldNum" sz="quarter" idx="12"/>
          </p:nvPr>
        </p:nvSpPr>
        <p:spPr>
          <a:xfrm rot="60000">
            <a:off x="7562089" y="5900026"/>
            <a:ext cx="554023" cy="365125"/>
          </a:xfrm>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1B8ABB09-4A1D-463E-8065-109CC2B7EFAA}" type="datetimeFigureOut">
              <a:rPr lang="ar-SA" smtClean="0"/>
              <a:t>21/09/1447</a:t>
            </a:fld>
            <a:endParaRPr lang="ar-SA"/>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ar-SA"/>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0B34F065-1154-456A-91E3-76DE8E75E17B}"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IQ" dirty="0" smtClean="0"/>
              <a:t>محاضرات القضاء الاداري </a:t>
            </a:r>
            <a:br>
              <a:rPr lang="ar-IQ" dirty="0" smtClean="0"/>
            </a:br>
            <a:r>
              <a:rPr lang="ar-IQ" dirty="0" smtClean="0"/>
              <a:t>الكورس الثاني</a:t>
            </a:r>
            <a:endParaRPr lang="en-US" dirty="0"/>
          </a:p>
        </p:txBody>
      </p:sp>
      <p:sp>
        <p:nvSpPr>
          <p:cNvPr id="3" name="عنوان فرعي 2"/>
          <p:cNvSpPr>
            <a:spLocks noGrp="1"/>
          </p:cNvSpPr>
          <p:nvPr>
            <p:ph type="subTitle" idx="1"/>
          </p:nvPr>
        </p:nvSpPr>
        <p:spPr/>
        <p:txBody>
          <a:bodyPr/>
          <a:lstStyle/>
          <a:p>
            <a:r>
              <a:rPr lang="ar-IQ" dirty="0" smtClean="0"/>
              <a:t>المرحلة الثالثة</a:t>
            </a:r>
          </a:p>
          <a:p>
            <a:r>
              <a:rPr lang="ar-IQ" dirty="0" smtClean="0"/>
              <a:t>الدكتورة رشا عبدالله </a:t>
            </a:r>
          </a:p>
          <a:p>
            <a:r>
              <a:rPr lang="ar-IQ" dirty="0" smtClean="0"/>
              <a:t>كلية الحقوق – جامعة النهرين</a:t>
            </a:r>
            <a:endParaRPr lang="en-US" dirty="0"/>
          </a:p>
        </p:txBody>
      </p:sp>
    </p:spTree>
    <p:extLst>
      <p:ext uri="{BB962C8B-B14F-4D97-AF65-F5344CB8AC3E}">
        <p14:creationId xmlns:p14="http://schemas.microsoft.com/office/powerpoint/2010/main" val="14912047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331640" y="1412776"/>
            <a:ext cx="6696744" cy="45877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537680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IQ" dirty="0"/>
              <a:t>عدم الاختصاص </a:t>
            </a:r>
            <a:r>
              <a:rPr lang="ar-IQ" dirty="0" smtClean="0"/>
              <a:t>الجسيم</a:t>
            </a:r>
            <a:r>
              <a:rPr lang="ar-IQ" dirty="0"/>
              <a:t/>
            </a:r>
            <a:br>
              <a:rPr lang="ar-IQ" dirty="0"/>
            </a:br>
            <a:endParaRPr lang="en-US" dirty="0"/>
          </a:p>
        </p:txBody>
      </p:sp>
      <p:sp>
        <p:nvSpPr>
          <p:cNvPr id="3" name="عنصر نائب للمحتوى 2"/>
          <p:cNvSpPr>
            <a:spLocks noGrp="1"/>
          </p:cNvSpPr>
          <p:nvPr>
            <p:ph idx="1"/>
          </p:nvPr>
        </p:nvSpPr>
        <p:spPr/>
        <p:txBody>
          <a:bodyPr>
            <a:normAutofit/>
          </a:bodyPr>
          <a:lstStyle/>
          <a:p>
            <a:pPr marL="0" indent="0">
              <a:buNone/>
            </a:pPr>
            <a:endParaRPr lang="ar-IQ" dirty="0"/>
          </a:p>
          <a:p>
            <a:endParaRPr lang="ar-IQ" dirty="0"/>
          </a:p>
          <a:p>
            <a:r>
              <a:rPr lang="ar-IQ" dirty="0"/>
              <a:t>ويطلق عليه فقهاء القانون العام (اغتصاب السلطة)، اذ يصبح عيب الاختصاص من قبيل اغتصاب السلطة عندما يكون على درجة فادحة من الجسامة اذ يمثل اعتداء على ابسط القواعد القانونية وأكثرها أولية ويترتب على عد القرار الإداري مشوبا بعيب عدم الاختصاص الجسيم ان يصبح منعدما وفاقدا لصفته القانونية ومن قبيل الاعمال المادية، ولا يحتج به، ولا تنشا عنه حقوق لصاحب الشأن(</a:t>
            </a:r>
          </a:p>
          <a:p>
            <a:endParaRPr lang="en-US" dirty="0"/>
          </a:p>
        </p:txBody>
      </p:sp>
    </p:spTree>
    <p:extLst>
      <p:ext uri="{BB962C8B-B14F-4D97-AF65-F5344CB8AC3E}">
        <p14:creationId xmlns:p14="http://schemas.microsoft.com/office/powerpoint/2010/main" val="15111320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15616" y="1340768"/>
            <a:ext cx="7200800" cy="4608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457065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r>
              <a:rPr lang="ar-IQ" dirty="0"/>
              <a:t>كما لا يتحصن ضد الإلغاء بفوات ميعاد الطعن، فيجوز الطعن فيه قضاء في أي وقت دون التقيد بمواعيد رفع </a:t>
            </a:r>
            <a:r>
              <a:rPr lang="ar-IQ" dirty="0" smtClean="0"/>
              <a:t>الدعوى. </a:t>
            </a:r>
            <a:r>
              <a:rPr lang="ar-IQ" dirty="0"/>
              <a:t>وقد اختلف الراي في الفقه والقضاء حول تحديد حالات اغتصاب السلطة، وترتب على هذا الخلاف ان ما يعد البعض من قبيل اغتصاب السلطة يعد البعض الاخر من صور عدم الاختصاص العادي او البسيط، الا ان الفقه والقضاء قد اتفقا على حالات محددة تعد صورا لعيب اغتصاب السلطة.</a:t>
            </a:r>
            <a:endParaRPr lang="en-US" dirty="0"/>
          </a:p>
        </p:txBody>
      </p:sp>
    </p:spTree>
    <p:extLst>
      <p:ext uri="{BB962C8B-B14F-4D97-AF65-F5344CB8AC3E}">
        <p14:creationId xmlns:p14="http://schemas.microsoft.com/office/powerpoint/2010/main" val="8280720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r>
              <a:rPr lang="ar-IQ" dirty="0"/>
              <a:t>أولا: صدور القرار ممن لا يتصف بصفة الموظف العام: ففي هذه الحالة يقوم فرد عادي يتمتع بصفة الموظف العام بإقحام نفسه في مباشرة الاختصاصات الإدارية، كان يكون فردا غريبا تماما عن الإدارة، او شخصا يمارس عملا في الإدارة لا يخوله اتخاذ القرارات كالسعاة والفراشين وعمال النظافة، فتعد القرارات التي يصدرها منعدمة لا اثر لها.</a:t>
            </a:r>
            <a:endParaRPr lang="en-US" dirty="0"/>
          </a:p>
        </p:txBody>
      </p:sp>
    </p:spTree>
    <p:extLst>
      <p:ext uri="{BB962C8B-B14F-4D97-AF65-F5344CB8AC3E}">
        <p14:creationId xmlns:p14="http://schemas.microsoft.com/office/powerpoint/2010/main" val="38548609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fontScale="77500" lnSpcReduction="20000"/>
          </a:bodyPr>
          <a:lstStyle/>
          <a:p>
            <a:r>
              <a:rPr lang="ar-IQ" dirty="0"/>
              <a:t>بيد ان هذه القرارات تعتبر منتجة ومشروعة – استثناء عن هذه الحالة – اعمالا لنظرية الموظف الفعلي التي اقامها مجلس الدولة الفرنسي، في حالتين:</a:t>
            </a:r>
          </a:p>
          <a:p>
            <a:endParaRPr lang="ar-IQ" dirty="0"/>
          </a:p>
          <a:p>
            <a:r>
              <a:rPr lang="ar-IQ" dirty="0"/>
              <a:t>1- في الظروف العادية: يستند تطبيق نظرية الموظف الفعلي في هذه الظروف على أساس حماية الغير حسن النية الذي تعامل على أساس الظاهر دون علم بحقيقة الامر مع من ظهر بمظهر الموظف الفعلي الذي جرى تعيينه بطريقة قانونية صحيحة ثم اتضح لا حقا عدم صحة التعيين، فالأعمال الصادرة عمن عد موظفا فعليا في الفترة الممتدة بين التعيين والغائه تعد اعمالا مشروعة، ومثال ذلك الغاء قرار تعيين شخص لم يبلغ السن القانونية او الغاء قرار تعيين شخص على درجة او مرتبة لا يستحقها. ففي كل من هذين المثالين تعد الاعمال الصادرة عن الموظف قبل الغاء قرار تعيينه مشروعة ولا يطالها الإلغاء، اما التصرفات القانونية الصادرة عن الموظف بناء على تفويض غير صحيح فقضي مجلس الدولة الفرنسي ببطلانها.</a:t>
            </a:r>
            <a:endParaRPr lang="en-US" dirty="0"/>
          </a:p>
        </p:txBody>
      </p:sp>
    </p:spTree>
    <p:extLst>
      <p:ext uri="{BB962C8B-B14F-4D97-AF65-F5344CB8AC3E}">
        <p14:creationId xmlns:p14="http://schemas.microsoft.com/office/powerpoint/2010/main" val="806279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r>
              <a:rPr lang="ar-IQ" dirty="0"/>
              <a:t>2- في الظروف الاستثنائية: تغطي الظروف الاستثنائية عيب عدم الاختصاص مهما بلغت جسامته، على أساس ضرورة تسيير المرافق العامة بانتظام واطراد ففي مثل ظروف الحرب والكوارث وانتشار الأوبئة ونحو ذلك قد تختفي السلطة الإدارية، فيبادر بعض الافراد العاديين لممارسة وظائفها وإصدار القرارات الضرورية لاستمرار أداء المرافق العامة </a:t>
            </a:r>
            <a:r>
              <a:rPr lang="ar-IQ" dirty="0" err="1"/>
              <a:t>لانشطتها</a:t>
            </a:r>
            <a:r>
              <a:rPr lang="ar-IQ" dirty="0"/>
              <a:t> وتقديم خدماتها للجمهور، فعد القضاء الإداري ان هذه القرارات صحيحة رغم صدورها من اشخاص لا صلة لهم بالوظيفة العامة.</a:t>
            </a:r>
            <a:endParaRPr lang="en-US" dirty="0"/>
          </a:p>
        </p:txBody>
      </p:sp>
    </p:spTree>
    <p:extLst>
      <p:ext uri="{BB962C8B-B14F-4D97-AF65-F5344CB8AC3E}">
        <p14:creationId xmlns:p14="http://schemas.microsoft.com/office/powerpoint/2010/main" val="14618523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lnSpcReduction="10000"/>
          </a:bodyPr>
          <a:lstStyle/>
          <a:p>
            <a:r>
              <a:rPr lang="ar-IQ" dirty="0"/>
              <a:t>ثانيا: اعتداء الإدارة على اختصاصات السلطتين التشريعية والقضائية: ان اتخاذ الإدارة قرارات تدخل ضمن اختصاص السلطتين التشريعية والقضائية يعتبر اعتداء على اختصاص هاتين السلطتين، </a:t>
            </a:r>
            <a:r>
              <a:rPr lang="ar-IQ" dirty="0" err="1"/>
              <a:t>فاقحام</a:t>
            </a:r>
            <a:r>
              <a:rPr lang="ar-IQ" dirty="0"/>
              <a:t> الإدارة نفسها في اختصاصات السلطة التشريعية واصدارها قرارات إدارية في مسائل لا يمكن التصدي لها الا بقانون يعد اعتداء على اختصاص السلطة التشريعية كما لو أصدرت الإدارة نظاما (او لائحة) تفرض بمقتضاه ضرائب ا رسوم جعل الدستور وجوب فرضها بموجب قانون، او تعديل القوانين بقرارات ادارية وان كانت تنظيمية.</a:t>
            </a:r>
            <a:endParaRPr lang="en-US" dirty="0"/>
          </a:p>
        </p:txBody>
      </p:sp>
    </p:spTree>
    <p:extLst>
      <p:ext uri="{BB962C8B-B14F-4D97-AF65-F5344CB8AC3E}">
        <p14:creationId xmlns:p14="http://schemas.microsoft.com/office/powerpoint/2010/main" val="1503730711"/>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دبوس تثبيت">
  <a:themeElements>
    <a:clrScheme name="دبوس تثبيت">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دبوس تثبيت">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دبوس تثبيت">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6</TotalTime>
  <Words>514</Words>
  <Application>Microsoft Office PowerPoint</Application>
  <PresentationFormat>عرض على الشاشة (3:4)‏</PresentationFormat>
  <Paragraphs>15</Paragraphs>
  <Slides>9</Slides>
  <Notes>0</Notes>
  <HiddenSlides>0</HiddenSlides>
  <MMClips>0</MMClips>
  <ScaleCrop>false</ScaleCrop>
  <HeadingPairs>
    <vt:vector size="4" baseType="variant">
      <vt:variant>
        <vt:lpstr>نسق</vt:lpstr>
      </vt:variant>
      <vt:variant>
        <vt:i4>1</vt:i4>
      </vt:variant>
      <vt:variant>
        <vt:lpstr>عناوين الشرائح</vt:lpstr>
      </vt:variant>
      <vt:variant>
        <vt:i4>9</vt:i4>
      </vt:variant>
    </vt:vector>
  </HeadingPairs>
  <TitlesOfParts>
    <vt:vector size="10" baseType="lpstr">
      <vt:lpstr>دبوس تثبيت</vt:lpstr>
      <vt:lpstr>محاضرات القضاء الاداري  الكورس الثاني</vt:lpstr>
      <vt:lpstr>عرض تقديمي في PowerPoint</vt:lpstr>
      <vt:lpstr>عدم الاختصاص الجسيم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محاضرات القضاء الاداري  الكورس الثاني</dc:title>
  <dc:creator>Admin</dc:creator>
  <cp:lastModifiedBy>Maher</cp:lastModifiedBy>
  <cp:revision>3</cp:revision>
  <dcterms:created xsi:type="dcterms:W3CDTF">2026-03-08T16:26:51Z</dcterms:created>
  <dcterms:modified xsi:type="dcterms:W3CDTF">2026-03-09T11:19:57Z</dcterms:modified>
</cp:coreProperties>
</file>