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60" r:id="rId4"/>
    <p:sldId id="261" r:id="rId5"/>
    <p:sldId id="262" r:id="rId6"/>
    <p:sldId id="263" r:id="rId7"/>
    <p:sldId id="264" r:id="rId8"/>
    <p:sldId id="265" r:id="rId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4" d="100"/>
          <a:sy n="84" d="100"/>
        </p:scale>
        <p:origin x="-1402"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ar-SA" smtClean="0"/>
              <a:t>انقر لتحرير نمط العنوان الرئيسي</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a:xfrm>
            <a:off x="1174044" y="5357592"/>
            <a:ext cx="5034845" cy="365125"/>
          </a:xfrm>
        </p:spPr>
        <p:txBody>
          <a:bodyPr/>
          <a:lstStyle/>
          <a:p>
            <a:endParaRPr lang="ar-SA"/>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21/09/1447</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5" name="Date Placeholder 4"/>
          <p:cNvSpPr>
            <a:spLocks noGrp="1"/>
          </p:cNvSpPr>
          <p:nvPr>
            <p:ph type="dt" sz="half" idx="10"/>
          </p:nvPr>
        </p:nvSpPr>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9" name="Content Placeholder 8"/>
          <p:cNvSpPr>
            <a:spLocks noGrp="1"/>
          </p:cNvSpPr>
          <p:nvPr>
            <p:ph sz="quarter" idx="13"/>
          </p:nvPr>
        </p:nvSpPr>
        <p:spPr>
          <a:xfrm>
            <a:off x="1298448" y="2121407"/>
            <a:ext cx="3200400" cy="360273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7" name="Date Placeholder 6"/>
          <p:cNvSpPr>
            <a:spLocks noGrp="1"/>
          </p:cNvSpPr>
          <p:nvPr>
            <p:ph type="dt" sz="half" idx="10"/>
          </p:nvPr>
        </p:nvSpPr>
        <p:spPr/>
        <p:txBody>
          <a:bodyPr/>
          <a:lstStyle/>
          <a:p>
            <a:fld id="{1B8ABB09-4A1D-463E-8065-109CC2B7EFAA}" type="datetimeFigureOut">
              <a:rPr lang="ar-SA" smtClean="0"/>
              <a:t>21/09/1447</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
        <p:nvSpPr>
          <p:cNvPr id="11" name="Content Placeholder 10"/>
          <p:cNvSpPr>
            <a:spLocks noGrp="1"/>
          </p:cNvSpPr>
          <p:nvPr>
            <p:ph sz="quarter" idx="13"/>
          </p:nvPr>
        </p:nvSpPr>
        <p:spPr>
          <a:xfrm>
            <a:off x="1298448" y="2944368"/>
            <a:ext cx="3227832" cy="277977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1B8ABB09-4A1D-463E-8065-109CC2B7EFAA}" type="datetimeFigureOut">
              <a:rPr lang="ar-SA" smtClean="0"/>
              <a:t>21/09/1447</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21/09/1447</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ar-SA" smtClean="0"/>
              <a:t>انقر لتحرير نمط العنوان الرئيسي</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a:xfrm rot="60000">
            <a:off x="6341698" y="5885672"/>
            <a:ext cx="1213821" cy="365125"/>
          </a:xfrm>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a:xfrm rot="-60000">
            <a:off x="914554" y="5829261"/>
            <a:ext cx="3522607" cy="365125"/>
          </a:xfrm>
        </p:spPr>
        <p:txBody>
          <a:bodyPr/>
          <a:lstStyle/>
          <a:p>
            <a:endParaRPr lang="ar-SA"/>
          </a:p>
        </p:txBody>
      </p:sp>
      <p:sp>
        <p:nvSpPr>
          <p:cNvPr id="7" name="Slide Number Placeholder 6"/>
          <p:cNvSpPr>
            <a:spLocks noGrp="1"/>
          </p:cNvSpPr>
          <p:nvPr>
            <p:ph type="sldNum" sz="quarter" idx="12"/>
          </p:nvPr>
        </p:nvSpPr>
        <p:spPr>
          <a:xfrm rot="60000">
            <a:off x="7557313" y="5896961"/>
            <a:ext cx="554023" cy="365125"/>
          </a:xfrm>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a:xfrm rot="60000">
            <a:off x="6345936" y="5888737"/>
            <a:ext cx="1213821" cy="365125"/>
          </a:xfrm>
        </p:spPr>
        <p:txBody>
          <a:bodyPr/>
          <a:lstStyle/>
          <a:p>
            <a:fld id="{1B8ABB09-4A1D-463E-8065-109CC2B7EFAA}" type="datetimeFigureOut">
              <a:rPr lang="ar-SA" smtClean="0"/>
              <a:t>21/09/1447</a:t>
            </a:fld>
            <a:endParaRPr lang="ar-SA"/>
          </a:p>
        </p:txBody>
      </p:sp>
      <p:sp>
        <p:nvSpPr>
          <p:cNvPr id="6" name="Footer Placeholder 5"/>
          <p:cNvSpPr>
            <a:spLocks noGrp="1"/>
          </p:cNvSpPr>
          <p:nvPr>
            <p:ph type="ftr" sz="quarter" idx="11"/>
          </p:nvPr>
        </p:nvSpPr>
        <p:spPr>
          <a:xfrm rot="-60000">
            <a:off x="914569" y="5831037"/>
            <a:ext cx="3319043" cy="365125"/>
          </a:xfrm>
        </p:spPr>
        <p:txBody>
          <a:bodyPr/>
          <a:lstStyle/>
          <a:p>
            <a:endParaRPr lang="ar-SA"/>
          </a:p>
        </p:txBody>
      </p:sp>
      <p:sp>
        <p:nvSpPr>
          <p:cNvPr id="7" name="Slide Number Placeholder 6"/>
          <p:cNvSpPr>
            <a:spLocks noGrp="1"/>
          </p:cNvSpPr>
          <p:nvPr>
            <p:ph type="sldNum" sz="quarter" idx="12"/>
          </p:nvPr>
        </p:nvSpPr>
        <p:spPr>
          <a:xfrm rot="60000">
            <a:off x="7562089" y="5900026"/>
            <a:ext cx="554023" cy="365125"/>
          </a:xfrm>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1B8ABB09-4A1D-463E-8065-109CC2B7EFAA}" type="datetimeFigureOut">
              <a:rPr lang="ar-SA" smtClean="0"/>
              <a:t>21/09/1447</a:t>
            </a:fld>
            <a:endParaRPr lang="ar-SA"/>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ar-SA"/>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IQ" dirty="0" smtClean="0"/>
              <a:t>محاضرات القضاء الاداري </a:t>
            </a:r>
            <a:br>
              <a:rPr lang="ar-IQ" dirty="0" smtClean="0"/>
            </a:br>
            <a:r>
              <a:rPr lang="ar-IQ" dirty="0" smtClean="0"/>
              <a:t>الكورس الثاني</a:t>
            </a:r>
            <a:endParaRPr lang="en-US" dirty="0"/>
          </a:p>
        </p:txBody>
      </p:sp>
      <p:sp>
        <p:nvSpPr>
          <p:cNvPr id="3" name="عنوان فرعي 2"/>
          <p:cNvSpPr>
            <a:spLocks noGrp="1"/>
          </p:cNvSpPr>
          <p:nvPr>
            <p:ph type="subTitle" idx="1"/>
          </p:nvPr>
        </p:nvSpPr>
        <p:spPr/>
        <p:txBody>
          <a:bodyPr/>
          <a:lstStyle/>
          <a:p>
            <a:r>
              <a:rPr lang="ar-IQ" dirty="0" smtClean="0"/>
              <a:t>المرحلة الثالثة</a:t>
            </a:r>
          </a:p>
          <a:p>
            <a:r>
              <a:rPr lang="ar-IQ" dirty="0" smtClean="0"/>
              <a:t>الدكتورة رشا عبدالله </a:t>
            </a:r>
          </a:p>
          <a:p>
            <a:r>
              <a:rPr lang="ar-IQ" dirty="0" smtClean="0"/>
              <a:t>كلية الحقوق – جامعة النهرين</a:t>
            </a:r>
            <a:endParaRPr lang="en-US" dirty="0"/>
          </a:p>
        </p:txBody>
      </p:sp>
    </p:spTree>
    <p:extLst>
      <p:ext uri="{BB962C8B-B14F-4D97-AF65-F5344CB8AC3E}">
        <p14:creationId xmlns:p14="http://schemas.microsoft.com/office/powerpoint/2010/main" val="14912047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31640" y="1412776"/>
            <a:ext cx="6696744" cy="45877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53768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عيب المحل </a:t>
            </a:r>
            <a:endParaRPr lang="en-US" dirty="0"/>
          </a:p>
        </p:txBody>
      </p:sp>
      <p:sp>
        <p:nvSpPr>
          <p:cNvPr id="3" name="عنصر نائب للمحتوى 2"/>
          <p:cNvSpPr>
            <a:spLocks noGrp="1"/>
          </p:cNvSpPr>
          <p:nvPr>
            <p:ph idx="1"/>
          </p:nvPr>
        </p:nvSpPr>
        <p:spPr/>
        <p:txBody>
          <a:bodyPr>
            <a:normAutofit fontScale="85000" lnSpcReduction="20000"/>
          </a:bodyPr>
          <a:lstStyle/>
          <a:p>
            <a:r>
              <a:rPr lang="ar-IQ" dirty="0"/>
              <a:t>أن رقابة القاضي الإداري على عيب المحل في القرار الإداري تتعلق بالجانب الموضوعي للقرار ولهذا فأن مجالات تقديره تكون أوسع وأكثر وضوحاً من تقديره للعيوب الخارجية للقرار كعيب الاختصاص وعيب الشكل والإجراءات , ويحرص القاضي الإداري بما يملك من سلطة في تقدير عيوب الإلغاء في القرار الإداري على أن يتفادى إلغاء قرارات الإدارة كلما أمكن ذلك حرصاً منه على استقرار المراكز القانونية طالما أن ذلك لا يتعارض مع مبدأ المشروعية ولا يمس حقاً مشروعاً للأفراد. ولذلك فأن هناك بعض الحالات الاستثنائية يمكن أن تدفع القاضي الإداري وبما يملك من سلطة تقديرية أن يتجاوز عيب المحل ويحكم بصحة القرار الإداري لاعتبارات تتعلق بضرورات سير المرافق العامة بانتظام واستمرار وكذلك الحفاظ على النظام العام ومن هذه الحالات تحول القرار الإداري من قرار باطل إلى قرار سليم لتحول محله وحالة الظروف الاستثنائية وتصحيح القرار المخالف للقانون من جانب الإدارة بإجراء لاحق نتيجة لصدور تشريع جديد.</a:t>
            </a:r>
            <a:endParaRPr lang="en-US" dirty="0"/>
          </a:p>
        </p:txBody>
      </p:sp>
    </p:spTree>
    <p:extLst>
      <p:ext uri="{BB962C8B-B14F-4D97-AF65-F5344CB8AC3E}">
        <p14:creationId xmlns:p14="http://schemas.microsoft.com/office/powerpoint/2010/main" val="1511132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عيب التعسف في استعمال السلطة</a:t>
            </a:r>
            <a:endParaRPr lang="en-US" dirty="0"/>
          </a:p>
        </p:txBody>
      </p:sp>
      <p:sp>
        <p:nvSpPr>
          <p:cNvPr id="3" name="عنصر نائب للمحتوى 2"/>
          <p:cNvSpPr>
            <a:spLocks noGrp="1"/>
          </p:cNvSpPr>
          <p:nvPr>
            <p:ph idx="1"/>
          </p:nvPr>
        </p:nvSpPr>
        <p:spPr/>
        <p:txBody>
          <a:bodyPr>
            <a:normAutofit lnSpcReduction="10000"/>
          </a:bodyPr>
          <a:lstStyle/>
          <a:p>
            <a:r>
              <a:rPr lang="ar-IQ" dirty="0"/>
              <a:t> التعريف الفقهي لعيب الانحراف باستعمال السلطة:</a:t>
            </a:r>
          </a:p>
          <a:p>
            <a:endParaRPr lang="ar-IQ" dirty="0"/>
          </a:p>
          <a:p>
            <a:r>
              <a:rPr lang="ar-IQ" dirty="0"/>
              <a:t>تباينت اراء الفقه الاداري في فرنسا ومصر العراق, بصدد تعريف عيب الانحراف باستعمال سلطة الضبط الاداري, ففي الفقه الفرنسي, ذهب الفقه </a:t>
            </a:r>
            <a:r>
              <a:rPr lang="ar-IQ" dirty="0" err="1"/>
              <a:t>هوريو</a:t>
            </a:r>
            <a:r>
              <a:rPr lang="ar-IQ" dirty="0"/>
              <a:t> "</a:t>
            </a:r>
            <a:r>
              <a:rPr lang="en-US" dirty="0" err="1"/>
              <a:t>Haurou</a:t>
            </a:r>
            <a:r>
              <a:rPr lang="en-US" dirty="0"/>
              <a:t>" </a:t>
            </a:r>
            <a:r>
              <a:rPr lang="ar-IQ" dirty="0"/>
              <a:t>الى انه ((ترتكب الجهة الادارية عيب الانحراف عندما تتخذ قرار يدخل ضمن اختصاصها ومراعية فيه الشكل المقرر قانوناً ولم تخالف حرفية النص القانوني, مدفوعة بغايات اخرى غير الغايات التي من اجلها منحت سلطاتها, اي لغرض اخر غير المصلحة العامة وخير المرفق الخاضع </a:t>
            </a:r>
            <a:r>
              <a:rPr lang="ar-IQ" dirty="0" err="1"/>
              <a:t>لاشرافها</a:t>
            </a:r>
            <a:r>
              <a:rPr lang="ar-IQ" dirty="0"/>
              <a:t>)</a:t>
            </a:r>
            <a:endParaRPr lang="en-US" dirty="0"/>
          </a:p>
        </p:txBody>
      </p:sp>
    </p:spTree>
    <p:extLst>
      <p:ext uri="{BB962C8B-B14F-4D97-AF65-F5344CB8AC3E}">
        <p14:creationId xmlns:p14="http://schemas.microsoft.com/office/powerpoint/2010/main" val="3636718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ar-IQ" dirty="0"/>
              <a:t>التعريف القضائي لعيب الانحراف باستعمال سلطة الضبط الاداري:</a:t>
            </a:r>
          </a:p>
          <a:p>
            <a:endParaRPr lang="ar-IQ" dirty="0"/>
          </a:p>
          <a:p>
            <a:r>
              <a:rPr lang="ar-IQ" dirty="0"/>
              <a:t>لم تتطرق احكام القضاء الاداري الفرنسي الى تعريف محدد لعيب الانحراف باستعمال السلطة, وقد يكون سبب ذلك هو عدم تقييد مجلس الدولة الفرنسي لنفسه بتعريف محدد سلفاً, في حالة ما اذا عرضت عليه وقائع لاحقة قد تقتضي الخروج عن ذلك التعريف</a:t>
            </a:r>
            <a:endParaRPr lang="en-US" dirty="0"/>
          </a:p>
        </p:txBody>
      </p:sp>
    </p:spTree>
    <p:extLst>
      <p:ext uri="{BB962C8B-B14F-4D97-AF65-F5344CB8AC3E}">
        <p14:creationId xmlns:p14="http://schemas.microsoft.com/office/powerpoint/2010/main" val="842033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r>
              <a:rPr lang="ar-IQ" dirty="0"/>
              <a:t>اما في احكام القضاء الاداري المصري, فقد ذهبت محكمة القضاء الاداري الى ((... ان سوء استعمال السلطة نوع من سوء استعمال الحق, والموظف يسئ استعمال سلطته كلما استعمل نصوص القانون ونفذها بقصد الخروج على القانون, وبهذه المثابة تكون اساءة استعمال السلطة ضرباً من تعمد مخالفة القانون مع التظاهر باحترامه, فهي لا تخرج عن كونها مخالفة متعمدة </a:t>
            </a:r>
            <a:r>
              <a:rPr lang="ar-IQ" dirty="0" err="1"/>
              <a:t>لاهداف</a:t>
            </a:r>
            <a:r>
              <a:rPr lang="ar-IQ" dirty="0"/>
              <a:t> القانون, بل للقانون ذاته لتعذر التفرقة بين نصوص القانون واهدافه...</a:t>
            </a:r>
            <a:endParaRPr lang="en-US" dirty="0"/>
          </a:p>
        </p:txBody>
      </p:sp>
    </p:spTree>
    <p:extLst>
      <p:ext uri="{BB962C8B-B14F-4D97-AF65-F5344CB8AC3E}">
        <p14:creationId xmlns:p14="http://schemas.microsoft.com/office/powerpoint/2010/main" val="320855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92500" lnSpcReduction="10000"/>
          </a:bodyPr>
          <a:lstStyle/>
          <a:p>
            <a:r>
              <a:rPr lang="ar-IQ" dirty="0"/>
              <a:t>اما في احكام القضاء الاداري العراقي, فقد ذهبت الهيئة العامة لمجلس شورى الدولة الى ان ((... </a:t>
            </a:r>
            <a:r>
              <a:rPr lang="ar-IQ" dirty="0" err="1"/>
              <a:t>للادارة</a:t>
            </a:r>
            <a:r>
              <a:rPr lang="ar-IQ" dirty="0"/>
              <a:t> سلطة تقديرية في اصدار قرارها بهذا </a:t>
            </a:r>
            <a:r>
              <a:rPr lang="ar-IQ" dirty="0" err="1"/>
              <a:t>الشان</a:t>
            </a:r>
            <a:r>
              <a:rPr lang="ar-IQ" dirty="0"/>
              <a:t> الا انه يجب ان يكون الباعث عليه ابتغاء مصلحة عامة والا شابه عيب اساءة استعمال السلطة, وهذا العيب من عيوب القرار الاداري ووجهاً من اوجه الالغاء, وعيب اساءة استعمال السلطة بتعلق بجوهر القرار الاداري لا بشكله الظاهري وهو يعني مخالفة الادارة لروح التشريع, والغاية التي يبتغيها المشرع بنصوصه وما تفرضه من احكام ليست غاية في ذاتها وانما هي سبيل الى تحقيق الصالح العام, وبالتالي يكون قرار المدعى عليه... مبيناً على التعسف في استعمال السلطة ومنافي لروح </a:t>
            </a:r>
            <a:r>
              <a:rPr lang="ar-IQ" dirty="0" err="1"/>
              <a:t>المتشريع</a:t>
            </a:r>
            <a:r>
              <a:rPr lang="ar-IQ" dirty="0"/>
              <a:t>...)</a:t>
            </a:r>
            <a:endParaRPr lang="en-US" dirty="0"/>
          </a:p>
        </p:txBody>
      </p:sp>
    </p:spTree>
    <p:extLst>
      <p:ext uri="{BB962C8B-B14F-4D97-AF65-F5344CB8AC3E}">
        <p14:creationId xmlns:p14="http://schemas.microsoft.com/office/powerpoint/2010/main" val="1487553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smtClean="0"/>
              <a:t>عبء </a:t>
            </a:r>
            <a:r>
              <a:rPr lang="ar-IQ" dirty="0"/>
              <a:t>الإثبات في دعوى الإلغاء</a:t>
            </a:r>
            <a:br>
              <a:rPr lang="ar-IQ" dirty="0"/>
            </a:br>
            <a:endParaRPr lang="en-US" dirty="0"/>
          </a:p>
        </p:txBody>
      </p:sp>
      <p:sp>
        <p:nvSpPr>
          <p:cNvPr id="3" name="عنصر نائب للمحتوى 2"/>
          <p:cNvSpPr>
            <a:spLocks noGrp="1"/>
          </p:cNvSpPr>
          <p:nvPr>
            <p:ph idx="1"/>
          </p:nvPr>
        </p:nvSpPr>
        <p:spPr/>
        <p:txBody>
          <a:bodyPr>
            <a:normAutofit fontScale="62500" lnSpcReduction="20000"/>
          </a:bodyPr>
          <a:lstStyle/>
          <a:p>
            <a:r>
              <a:rPr lang="ar-IQ" dirty="0"/>
              <a:t>بء الإثبات في دعوى الإلغاء</a:t>
            </a:r>
          </a:p>
          <a:p>
            <a:r>
              <a:rPr lang="ar-IQ" dirty="0"/>
              <a:t>يُعد إثبات عيب الانحراف بالسلطة من أصعب أوجه الطعن، لأنه يتعلق بالبواعث النفسية للإدارة، وهي أمور باطنية لا تُعلن عنها الإدارة صراحة، ولهذا يتعين على الطاعن أن يستند إلى قرائن قوية كالمستندات، وتسلسل الأحداث، وتعارض القرار مع السوابق، وشهادة الشهود .</a:t>
            </a:r>
          </a:p>
          <a:p>
            <a:r>
              <a:rPr lang="ar-IQ" dirty="0"/>
              <a:t>وقد أرست المحكمة الإدارية العليا مبدأ أن  " الانحراف بالسلطة يُفترض في القرارات التي تصدر لتحقيق أغراض شخصية أو لمجرد الانتقام وأنه لا يشترط أن يعترف مصدر القرار بغرضه غير المشروع، بل يكفي أن تُستشف هذه النية من ملابسات القرار" . </a:t>
            </a:r>
          </a:p>
          <a:p>
            <a:endParaRPr lang="ar-IQ" dirty="0"/>
          </a:p>
          <a:p>
            <a:r>
              <a:rPr lang="ar-IQ" dirty="0"/>
              <a:t>ويتميز القضاء الإداري المصري باتساع سلطته في مراقبة نوايا الإدارة وغاياتها، ويمنح القاضي الإداري سلطة فاحصة للتدقيق في ملابسات القرار وظروفه، وقد جاء في العديد من أحكام المحكمة الإدارية العليا تأكيد على أن : انحراف الجهة الإدارية عن غاية المصلحة العامة يعد عيباً جوهرياً يبطِل القرار الإداري . </a:t>
            </a:r>
          </a:p>
          <a:p>
            <a:endParaRPr lang="ar-IQ" dirty="0"/>
          </a:p>
          <a:p>
            <a:r>
              <a:rPr lang="ar-IQ" dirty="0"/>
              <a:t>لذا فإن القضاء الإداري يتعامل بحذر مع هذا العيب، خشية أن يتحول إلى أداة لعرقلة الإدارة، إلا أنه يتدخل بقوة كلما توافرت القرائن الجدية على الانحراف.</a:t>
            </a:r>
          </a:p>
          <a:p>
            <a:endParaRPr lang="ar-IQ" dirty="0"/>
          </a:p>
          <a:p>
            <a:endParaRPr lang="en-US" dirty="0"/>
          </a:p>
        </p:txBody>
      </p:sp>
    </p:spTree>
    <p:extLst>
      <p:ext uri="{BB962C8B-B14F-4D97-AF65-F5344CB8AC3E}">
        <p14:creationId xmlns:p14="http://schemas.microsoft.com/office/powerpoint/2010/main" val="214696977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دبوس تثبيت">
  <a:themeElements>
    <a:clrScheme name="دبوس تثبيت">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دبوس تثبيت">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دبوس تثبيت">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26</TotalTime>
  <Words>659</Words>
  <Application>Microsoft Office PowerPoint</Application>
  <PresentationFormat>عرض على الشاشة (3:4)‏</PresentationFormat>
  <Paragraphs>23</Paragraphs>
  <Slides>8</Slides>
  <Notes>0</Notes>
  <HiddenSlides>0</HiddenSlides>
  <MMClips>0</MMClips>
  <ScaleCrop>false</ScaleCrop>
  <HeadingPairs>
    <vt:vector size="4" baseType="variant">
      <vt:variant>
        <vt:lpstr>نسق</vt:lpstr>
      </vt:variant>
      <vt:variant>
        <vt:i4>1</vt:i4>
      </vt:variant>
      <vt:variant>
        <vt:lpstr>عناوين الشرائح</vt:lpstr>
      </vt:variant>
      <vt:variant>
        <vt:i4>8</vt:i4>
      </vt:variant>
    </vt:vector>
  </HeadingPairs>
  <TitlesOfParts>
    <vt:vector size="9" baseType="lpstr">
      <vt:lpstr>دبوس تثبيت</vt:lpstr>
      <vt:lpstr>محاضرات القضاء الاداري  الكورس الثاني</vt:lpstr>
      <vt:lpstr>عرض تقديمي في PowerPoint</vt:lpstr>
      <vt:lpstr>عيب المحل </vt:lpstr>
      <vt:lpstr>عيب التعسف في استعمال السلطة</vt:lpstr>
      <vt:lpstr>عرض تقديمي في PowerPoint</vt:lpstr>
      <vt:lpstr>عرض تقديمي في PowerPoint</vt:lpstr>
      <vt:lpstr>عرض تقديمي في PowerPoint</vt:lpstr>
      <vt:lpstr>عبء الإثبات في دعوى الإلغاء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القضاء الاداري  الكورس الثاني</dc:title>
  <dc:creator>Admin</dc:creator>
  <cp:lastModifiedBy>Maher</cp:lastModifiedBy>
  <cp:revision>4</cp:revision>
  <dcterms:created xsi:type="dcterms:W3CDTF">2026-03-08T16:26:51Z</dcterms:created>
  <dcterms:modified xsi:type="dcterms:W3CDTF">2026-03-09T17:53:09Z</dcterms:modified>
</cp:coreProperties>
</file>