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ar-SA" smtClean="0"/>
              <a:t>انقر لتحرير نمط العنوان الرئيسي</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a:xfrm>
            <a:off x="1174044" y="5357592"/>
            <a:ext cx="5034845" cy="365125"/>
          </a:xfrm>
        </p:spPr>
        <p:txBody>
          <a:bodyPr/>
          <a:lstStyle/>
          <a:p>
            <a:endParaRPr lang="ar-S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298448" y="2121407"/>
            <a:ext cx="3200400" cy="360273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21/09/1447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
        <p:nvSpPr>
          <p:cNvPr id="11" name="Content Placeholder 10"/>
          <p:cNvSpPr>
            <a:spLocks noGrp="1"/>
          </p:cNvSpPr>
          <p:nvPr>
            <p:ph sz="quarter" idx="13"/>
          </p:nvPr>
        </p:nvSpPr>
        <p:spPr>
          <a:xfrm>
            <a:off x="1298448" y="2944368"/>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21/09/1447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21/09/1447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1698" y="5885672"/>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54" y="5829261"/>
            <a:ext cx="3522607" cy="365125"/>
          </a:xfrm>
        </p:spPr>
        <p:txBody>
          <a:bodyPr/>
          <a:lstStyle/>
          <a:p>
            <a:endParaRPr lang="ar-SA"/>
          </a:p>
        </p:txBody>
      </p:sp>
      <p:sp>
        <p:nvSpPr>
          <p:cNvPr id="7" name="Slide Number Placeholder 6"/>
          <p:cNvSpPr>
            <a:spLocks noGrp="1"/>
          </p:cNvSpPr>
          <p:nvPr>
            <p:ph type="sldNum" sz="quarter" idx="12"/>
          </p:nvPr>
        </p:nvSpPr>
        <p:spPr>
          <a:xfrm rot="60000">
            <a:off x="7557313" y="5896961"/>
            <a:ext cx="554023" cy="365125"/>
          </a:xfrm>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5936" y="5888737"/>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69" y="5831037"/>
            <a:ext cx="3319043" cy="365125"/>
          </a:xfrm>
        </p:spPr>
        <p:txBody>
          <a:bodyPr/>
          <a:lstStyle/>
          <a:p>
            <a:endParaRPr lang="ar-SA"/>
          </a:p>
        </p:txBody>
      </p:sp>
      <p:sp>
        <p:nvSpPr>
          <p:cNvPr id="7" name="Slide Number Placeholder 6"/>
          <p:cNvSpPr>
            <a:spLocks noGrp="1"/>
          </p:cNvSpPr>
          <p:nvPr>
            <p:ph type="sldNum" sz="quarter" idx="12"/>
          </p:nvPr>
        </p:nvSpPr>
        <p:spPr>
          <a:xfrm rot="60000">
            <a:off x="7562089" y="5900026"/>
            <a:ext cx="554023" cy="365125"/>
          </a:xfrm>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B8ABB09-4A1D-463E-8065-109CC2B7EFAA}" type="datetimeFigureOut">
              <a:rPr lang="ar-SA" smtClean="0"/>
              <a:t>21/09/1447</a:t>
            </a:fld>
            <a:endParaRPr lang="ar-SA"/>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ar-S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محاضرات القضاء الاداري </a:t>
            </a:r>
            <a:br>
              <a:rPr lang="ar-IQ" dirty="0" smtClean="0"/>
            </a:br>
            <a:r>
              <a:rPr lang="ar-IQ" dirty="0" smtClean="0"/>
              <a:t>الكورس الثاني</a:t>
            </a:r>
            <a:endParaRPr lang="en-US" dirty="0"/>
          </a:p>
        </p:txBody>
      </p:sp>
      <p:sp>
        <p:nvSpPr>
          <p:cNvPr id="3" name="عنوان فرعي 2"/>
          <p:cNvSpPr>
            <a:spLocks noGrp="1"/>
          </p:cNvSpPr>
          <p:nvPr>
            <p:ph type="subTitle" idx="1"/>
          </p:nvPr>
        </p:nvSpPr>
        <p:spPr/>
        <p:txBody>
          <a:bodyPr/>
          <a:lstStyle/>
          <a:p>
            <a:r>
              <a:rPr lang="ar-IQ" dirty="0" smtClean="0"/>
              <a:t>المرحلة الثالثة</a:t>
            </a:r>
          </a:p>
          <a:p>
            <a:r>
              <a:rPr lang="ar-IQ" dirty="0" smtClean="0"/>
              <a:t>الدكتورة رشا عبدالله </a:t>
            </a:r>
          </a:p>
          <a:p>
            <a:r>
              <a:rPr lang="ar-IQ" dirty="0" smtClean="0"/>
              <a:t>كلية الحقوق – جامعة النهرين</a:t>
            </a:r>
            <a:endParaRPr lang="en-US" dirty="0"/>
          </a:p>
        </p:txBody>
      </p:sp>
    </p:spTree>
    <p:extLst>
      <p:ext uri="{BB962C8B-B14F-4D97-AF65-F5344CB8AC3E}">
        <p14:creationId xmlns:p14="http://schemas.microsoft.com/office/powerpoint/2010/main" val="1491204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a:t>حجية الحكم الصادر في دعوى الإلغاء</a:t>
            </a:r>
            <a:endParaRPr lang="en-US"/>
          </a:p>
        </p:txBody>
      </p:sp>
      <p:sp>
        <p:nvSpPr>
          <p:cNvPr id="3" name="عنصر نائب للمحتوى 2"/>
          <p:cNvSpPr>
            <a:spLocks noGrp="1"/>
          </p:cNvSpPr>
          <p:nvPr>
            <p:ph idx="1"/>
          </p:nvPr>
        </p:nvSpPr>
        <p:spPr/>
        <p:txBody>
          <a:bodyPr/>
          <a:lstStyle/>
          <a:p>
            <a:r>
              <a:rPr lang="ar-IQ" dirty="0"/>
              <a:t>وبمجرد قيام الإدارة بتنفيذ حكم الإلغاء، </a:t>
            </a:r>
            <a:r>
              <a:rPr lang="ar-IQ" dirty="0" err="1"/>
              <a:t>فانها</a:t>
            </a:r>
            <a:r>
              <a:rPr lang="ar-IQ" dirty="0"/>
              <a:t> تسترد حريتها في اتخاذ القرار الذي مناسبا ومتفقا مع القانون، فلو كان المحكوم </a:t>
            </a:r>
            <a:r>
              <a:rPr lang="ar-IQ" dirty="0" err="1"/>
              <a:t>بالغائه</a:t>
            </a:r>
            <a:r>
              <a:rPr lang="ar-IQ" dirty="0"/>
              <a:t> قرارا بفصل موظف من الوظيفة فانه يمكنها حال اعادته الى الوظيفة اتخاذ القرار الذي تراه ملائما في مواجهة الموظف ذاته، بل لها اتخاذ القرار ذاته شريطة ان يكون مستندا الى أسباب قانونية </a:t>
            </a:r>
            <a:r>
              <a:rPr lang="ar-IQ" dirty="0" err="1"/>
              <a:t>جديدةوعلى</a:t>
            </a:r>
            <a:r>
              <a:rPr lang="ar-IQ" dirty="0"/>
              <a:t> خلاف الحكم الصادر برفض طلب الإلغاء، فان الحكم الصادر </a:t>
            </a:r>
            <a:r>
              <a:rPr lang="ar-IQ" dirty="0" err="1"/>
              <a:t>بالالغاء</a:t>
            </a:r>
            <a:r>
              <a:rPr lang="ar-IQ" dirty="0"/>
              <a:t> يكون حجة في مواجهة القضاء العادي بقدر ما هو حجة في مواجهة القضاء الإداري.</a:t>
            </a:r>
            <a:endParaRPr lang="en-US" dirty="0"/>
          </a:p>
        </p:txBody>
      </p:sp>
    </p:spTree>
    <p:extLst>
      <p:ext uri="{BB962C8B-B14F-4D97-AF65-F5344CB8AC3E}">
        <p14:creationId xmlns:p14="http://schemas.microsoft.com/office/powerpoint/2010/main" val="3557785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412776"/>
            <a:ext cx="6696744" cy="4587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376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حجية الحكم الصادر في دعوى الإلغاء</a:t>
            </a:r>
            <a:endParaRPr lang="en-US" dirty="0"/>
          </a:p>
        </p:txBody>
      </p:sp>
      <p:sp>
        <p:nvSpPr>
          <p:cNvPr id="3" name="عنصر نائب للمحتوى 2"/>
          <p:cNvSpPr>
            <a:spLocks noGrp="1"/>
          </p:cNvSpPr>
          <p:nvPr>
            <p:ph idx="1"/>
          </p:nvPr>
        </p:nvSpPr>
        <p:spPr/>
        <p:txBody>
          <a:bodyPr>
            <a:normAutofit lnSpcReduction="10000"/>
          </a:bodyPr>
          <a:lstStyle/>
          <a:p>
            <a:r>
              <a:rPr lang="ar-IQ" dirty="0"/>
              <a:t>تمتع الاحكام الصادرة في دعوى الإلغاء بحجية </a:t>
            </a:r>
            <a:r>
              <a:rPr lang="ar-IQ" dirty="0" err="1"/>
              <a:t>الشئ</a:t>
            </a:r>
            <a:r>
              <a:rPr lang="ar-IQ" dirty="0"/>
              <a:t> المقضي به، وهذه الحجية لا تقتصر على الحكم الصادر </a:t>
            </a:r>
            <a:r>
              <a:rPr lang="ar-IQ" dirty="0" err="1"/>
              <a:t>بالالغاء</a:t>
            </a:r>
            <a:r>
              <a:rPr lang="ar-IQ" dirty="0"/>
              <a:t> فحسب، بل تشتمل عل الحكم الصادر برفض الدعوى أيضا. ويراد بالحجية ان المحكمة استنفذت ولايتها بعد اصدار الحكم، فيس لها الحق في الرجوع عما قضت فيه، او ان تعدل فيه، اما من ناحية الموضوع فيراد بالحجية ان الحكم اصبح عنوانا لحقيقة التي لا تقبل اثبات العكس. وتتنوع حجية الحكم الصادر في دعوى الإلغاء طبقا لمضمون الحكم الصادر فيها وفيما اذا كان قد قضى برفض طلب الإلغاء ام قضى بإلغاء القرار المطعون فيه.</a:t>
            </a:r>
            <a:endParaRPr lang="en-US" dirty="0"/>
          </a:p>
        </p:txBody>
      </p:sp>
    </p:spTree>
    <p:extLst>
      <p:ext uri="{BB962C8B-B14F-4D97-AF65-F5344CB8AC3E}">
        <p14:creationId xmlns:p14="http://schemas.microsoft.com/office/powerpoint/2010/main" val="151113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حجية الحكم الصادر في دعوى الإلغاء</a:t>
            </a:r>
            <a:endParaRPr lang="en-US" dirty="0"/>
          </a:p>
        </p:txBody>
      </p:sp>
      <p:sp>
        <p:nvSpPr>
          <p:cNvPr id="3" name="عنصر نائب للمحتوى 2"/>
          <p:cNvSpPr>
            <a:spLocks noGrp="1"/>
          </p:cNvSpPr>
          <p:nvPr>
            <p:ph idx="1"/>
          </p:nvPr>
        </p:nvSpPr>
        <p:spPr/>
        <p:txBody>
          <a:bodyPr>
            <a:normAutofit lnSpcReduction="10000"/>
          </a:bodyPr>
          <a:lstStyle/>
          <a:p>
            <a:r>
              <a:rPr lang="ar-IQ" dirty="0"/>
              <a:t>أولا: حجية الحكم الصادر برفض طلب الإلغاء: الأصل في حجية الاحكام هو نسبيتها وبهذا تقضي معظم التشريعات ومنها الفرنسي والمصري والعراقي، ويشترط لتحقق الحجية النسبية لزوم اتحاد الخصوم، والموضوع، والسبب في </a:t>
            </a:r>
            <a:r>
              <a:rPr lang="ar-IQ" dirty="0" smtClean="0"/>
              <a:t>الدعوى ويعد </a:t>
            </a:r>
            <a:r>
              <a:rPr lang="ar-IQ" dirty="0"/>
              <a:t>مجلس الدولة الفرنسي ان الدفع الناشئ عن حجية الامر المقضي به لا يتعلق بالنظام العام، وعليه فان القاضي لا يتصدى لهذه الحجية من تلقاء نفسه، بل لابد من اثارتها من قبل صاحب الشأن. وتخضع لقاعدة الحجية النسبية معظم الاحكام الصادرة في المنازعات الإدارية، ومنها الحكم الصادر برفض طلب الإلغاء.</a:t>
            </a:r>
            <a:endParaRPr lang="en-US" dirty="0"/>
          </a:p>
        </p:txBody>
      </p:sp>
    </p:spTree>
    <p:extLst>
      <p:ext uri="{BB962C8B-B14F-4D97-AF65-F5344CB8AC3E}">
        <p14:creationId xmlns:p14="http://schemas.microsoft.com/office/powerpoint/2010/main" val="2616204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حجية الحكم الصادر في دعوى الإلغاء</a:t>
            </a:r>
            <a:endParaRPr lang="en-US" dirty="0"/>
          </a:p>
        </p:txBody>
      </p:sp>
      <p:sp>
        <p:nvSpPr>
          <p:cNvPr id="3" name="عنصر نائب للمحتوى 2"/>
          <p:cNvSpPr>
            <a:spLocks noGrp="1"/>
          </p:cNvSpPr>
          <p:nvPr>
            <p:ph idx="1"/>
          </p:nvPr>
        </p:nvSpPr>
        <p:spPr/>
        <p:txBody>
          <a:bodyPr>
            <a:normAutofit lnSpcReduction="10000"/>
          </a:bodyPr>
          <a:lstStyle/>
          <a:p>
            <a:r>
              <a:rPr lang="ar-IQ" dirty="0"/>
              <a:t>والعلة في اسباغ الحجية النسبية على الحكم الصادر برفض طلب الإلغاء، تكمن في ان مشروعية القرار الصادر في هذه الحالة ليست قاطعة، بمعنى ان احتمال </a:t>
            </a:r>
            <a:r>
              <a:rPr lang="ar-IQ" dirty="0" err="1"/>
              <a:t>الخطا</a:t>
            </a:r>
            <a:r>
              <a:rPr lang="ar-IQ" dirty="0"/>
              <a:t> والصواب وارد بالنسبة له، فقد يصدق الحكم بالنسبة لطاعن ولا يصدق بالنسبة لطاعن اخر، فلو صدر الحكم برفض طلب الإلغاء لعدم صحة الأسباب التي استند اليها الطاعن في دعواه، فان الطعن من قبل اخر على القرار ذاته والأسباب ذاتها قد يؤدي الى الحكم </a:t>
            </a:r>
            <a:r>
              <a:rPr lang="ar-IQ" dirty="0" err="1"/>
              <a:t>بالالغاء</a:t>
            </a:r>
            <a:r>
              <a:rPr lang="ar-IQ" dirty="0"/>
              <a:t>، وعليه فلا محل لاكتساب الحكم الصادر برفض طلب الإلغاء حجية مطلقة، وعلى ذلك استقر قضاء مجلس الدولة الفرنسي ومجلس الدولة </a:t>
            </a:r>
            <a:r>
              <a:rPr lang="ar-IQ" dirty="0" smtClean="0"/>
              <a:t>المصري</a:t>
            </a:r>
            <a:endParaRPr lang="en-US" dirty="0"/>
          </a:p>
        </p:txBody>
      </p:sp>
    </p:spTree>
    <p:extLst>
      <p:ext uri="{BB962C8B-B14F-4D97-AF65-F5344CB8AC3E}">
        <p14:creationId xmlns:p14="http://schemas.microsoft.com/office/powerpoint/2010/main" val="2180996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حجية الحكم الصادر في دعوى الإلغاء</a:t>
            </a:r>
            <a:endParaRPr lang="en-US" dirty="0"/>
          </a:p>
        </p:txBody>
      </p:sp>
      <p:sp>
        <p:nvSpPr>
          <p:cNvPr id="3" name="عنصر نائب للمحتوى 2"/>
          <p:cNvSpPr>
            <a:spLocks noGrp="1"/>
          </p:cNvSpPr>
          <p:nvPr>
            <p:ph idx="1"/>
          </p:nvPr>
        </p:nvSpPr>
        <p:spPr/>
        <p:txBody>
          <a:bodyPr>
            <a:normAutofit lnSpcReduction="10000"/>
          </a:bodyPr>
          <a:lstStyle/>
          <a:p>
            <a:r>
              <a:rPr lang="ar-IQ" dirty="0"/>
              <a:t> لا يكتسب القرار الإداري محل الطعن </a:t>
            </a:r>
            <a:r>
              <a:rPr lang="ar-IQ" dirty="0" err="1"/>
              <a:t>بالالغاء</a:t>
            </a:r>
            <a:r>
              <a:rPr lang="ar-IQ" dirty="0"/>
              <a:t> من جراء الحكم برفض طلب الغائه أي قوة خاصة، او أي وضع جديد في النظام الإداري، ومن ثم فان الإدارة تحتفظ بحريتها في الإبقاء على القرار او الغائه او تعديله في حدود اختصاصها طبقا للقانون. كما لا تلتزم محاكم القضاء العادي – دون القضاء الإداري – بحجية الحكم الصادر برفض طلب الإلغاء، وذلك احتراما لمبدا الفصل بين جهتي القضاء، وعليه فان بإمكان المحاكم العادية ان تقرر عدم مشروعية القرار الإداري وذلك بصرف النظر عن الأسباب التي يستند اليها</a:t>
            </a:r>
            <a:endParaRPr lang="en-US" dirty="0"/>
          </a:p>
        </p:txBody>
      </p:sp>
    </p:spTree>
    <p:extLst>
      <p:ext uri="{BB962C8B-B14F-4D97-AF65-F5344CB8AC3E}">
        <p14:creationId xmlns:p14="http://schemas.microsoft.com/office/powerpoint/2010/main" val="3668517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حجية الحكم الصادر في دعوى الإلغاء</a:t>
            </a:r>
            <a:endParaRPr lang="en-US" dirty="0"/>
          </a:p>
        </p:txBody>
      </p:sp>
      <p:sp>
        <p:nvSpPr>
          <p:cNvPr id="3" name="عنصر نائب للمحتوى 2"/>
          <p:cNvSpPr>
            <a:spLocks noGrp="1"/>
          </p:cNvSpPr>
          <p:nvPr>
            <p:ph idx="1"/>
          </p:nvPr>
        </p:nvSpPr>
        <p:spPr/>
        <p:txBody>
          <a:bodyPr>
            <a:normAutofit lnSpcReduction="10000"/>
          </a:bodyPr>
          <a:lstStyle/>
          <a:p>
            <a:r>
              <a:rPr lang="ar-IQ" dirty="0"/>
              <a:t>ثانيا: حجية الحكم الصادر </a:t>
            </a:r>
            <a:r>
              <a:rPr lang="ar-IQ" dirty="0" err="1"/>
              <a:t>بالالغاء</a:t>
            </a:r>
            <a:r>
              <a:rPr lang="ar-IQ" dirty="0"/>
              <a:t>: ان حكم الإلغاء حكم موضوعي يصب على القرار المطعون فيه ويجعله كان لم يكن في مواجهة الكافة، وليس فقط في مواجهة اطراف الدعوى، فهو يتمتع بحجية مطلقة، بمعنى ان ما قضى به صحيح ومحقق ومن ثم فلا محل لتجاهله او إعادة فحصه سواء من القضاء الذي صدر عنه الحكم او غيره، ويمكن ان يحتج به أي شخص في مواجهة الكافة، ولذلك لا يشترط لقيام الحجية المطلقة اتحاد الخصوم والموضوع والسبب وهذه الحجية تتصل بالنظام العام وللك يستطيع القاضي اثارة الدفع </a:t>
            </a:r>
            <a:r>
              <a:rPr lang="ar-IQ" dirty="0" err="1"/>
              <a:t>بشانها</a:t>
            </a:r>
            <a:r>
              <a:rPr lang="ar-IQ" dirty="0"/>
              <a:t> من تلقاء نفسه</a:t>
            </a:r>
            <a:endParaRPr lang="en-US" dirty="0"/>
          </a:p>
        </p:txBody>
      </p:sp>
    </p:spTree>
    <p:extLst>
      <p:ext uri="{BB962C8B-B14F-4D97-AF65-F5344CB8AC3E}">
        <p14:creationId xmlns:p14="http://schemas.microsoft.com/office/powerpoint/2010/main" val="3101763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حجية الحكم الصادر في دعوى الإلغاء</a:t>
            </a:r>
            <a:endParaRPr lang="en-US" dirty="0"/>
          </a:p>
        </p:txBody>
      </p:sp>
      <p:sp>
        <p:nvSpPr>
          <p:cNvPr id="3" name="عنصر نائب للمحتوى 2"/>
          <p:cNvSpPr>
            <a:spLocks noGrp="1"/>
          </p:cNvSpPr>
          <p:nvPr>
            <p:ph idx="1"/>
          </p:nvPr>
        </p:nvSpPr>
        <p:spPr/>
        <p:txBody>
          <a:bodyPr/>
          <a:lstStyle/>
          <a:p>
            <a:r>
              <a:rPr lang="ar-IQ" dirty="0"/>
              <a:t>ويتمتع الحكم الصادر </a:t>
            </a:r>
            <a:r>
              <a:rPr lang="ar-IQ" dirty="0" err="1"/>
              <a:t>بالالغاء</a:t>
            </a:r>
            <a:r>
              <a:rPr lang="ar-IQ" dirty="0"/>
              <a:t> بالحجية المطلقة – على هذا النحو – بسبب الطبيعة الموضوعية لدعوى الإلغاء، فالطعن </a:t>
            </a:r>
            <a:r>
              <a:rPr lang="ar-IQ" dirty="0" err="1"/>
              <a:t>بالالغاء</a:t>
            </a:r>
            <a:r>
              <a:rPr lang="ar-IQ" dirty="0"/>
              <a:t> طعن موضوعي يهدف الى تطهير النظام القانوني من القرارات غير المشروعة بناء على تحقق احد أوجه الإلغاء فيها مما يترتب عليه اعدام القرار الإداري المعيب وباثر رجعي ليس بالنسبة للطاعن وحده، بل في مواجهة الكافة، ولذلك فانه ليس من المنطقي ولا المتصور ان يعد القرار معدوما بالنسبة لشخص وقائما في مواجهة شخص اخر. </a:t>
            </a:r>
            <a:endParaRPr lang="en-US" dirty="0"/>
          </a:p>
        </p:txBody>
      </p:sp>
    </p:spTree>
    <p:extLst>
      <p:ext uri="{BB962C8B-B14F-4D97-AF65-F5344CB8AC3E}">
        <p14:creationId xmlns:p14="http://schemas.microsoft.com/office/powerpoint/2010/main" val="4245051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حجية الحكم الصادر في دعوى الإلغاء</a:t>
            </a:r>
            <a:endParaRPr lang="en-US" dirty="0"/>
          </a:p>
        </p:txBody>
      </p:sp>
      <p:sp>
        <p:nvSpPr>
          <p:cNvPr id="3" name="عنصر نائب للمحتوى 2"/>
          <p:cNvSpPr>
            <a:spLocks noGrp="1"/>
          </p:cNvSpPr>
          <p:nvPr>
            <p:ph idx="1"/>
          </p:nvPr>
        </p:nvSpPr>
        <p:spPr/>
        <p:txBody>
          <a:bodyPr>
            <a:normAutofit lnSpcReduction="10000"/>
          </a:bodyPr>
          <a:lstStyle/>
          <a:p>
            <a:r>
              <a:rPr lang="ar-IQ" dirty="0"/>
              <a:t>الإدارة ملزمة باحترام الحكم الصادر </a:t>
            </a:r>
            <a:r>
              <a:rPr lang="ar-IQ" dirty="0" err="1"/>
              <a:t>بالالغاء</a:t>
            </a:r>
            <a:r>
              <a:rPr lang="ar-IQ" dirty="0"/>
              <a:t> وتنفيذه، فهي ملزمة بالامتناع عن تطبيق القرار المحكومة </a:t>
            </a:r>
            <a:r>
              <a:rPr lang="ar-IQ" dirty="0" err="1"/>
              <a:t>بالغائه</a:t>
            </a:r>
            <a:r>
              <a:rPr lang="ar-IQ" dirty="0"/>
              <a:t> دون اخلال بحقها في إعادة اصدار القرار الملغي في الحالات التي يكون فيها الحكم </a:t>
            </a:r>
            <a:r>
              <a:rPr lang="ar-IQ" dirty="0" err="1"/>
              <a:t>بالالغاء</a:t>
            </a:r>
            <a:r>
              <a:rPr lang="ar-IQ" dirty="0"/>
              <a:t> راجعا الى عيب غير عيب المحل وذلك بعد إزالة العيب الذي كان يشوب القرار الذي صدر </a:t>
            </a:r>
            <a:r>
              <a:rPr lang="ar-IQ" dirty="0" err="1"/>
              <a:t>بشانه</a:t>
            </a:r>
            <a:r>
              <a:rPr lang="ar-IQ" dirty="0"/>
              <a:t> حكم الإلغاء، والامر ذاته يصح – أيضا – في حال صدور القرار المحكوم </a:t>
            </a:r>
            <a:r>
              <a:rPr lang="ar-IQ" dirty="0" err="1"/>
              <a:t>بالغائه</a:t>
            </a:r>
            <a:r>
              <a:rPr lang="ar-IQ" dirty="0"/>
              <a:t> عن سلطة إدارية مقيدة. وبالمقابل تلتزم الإدارة – أيضا – باتخاذ الإجراءات اللازمة كافة </a:t>
            </a:r>
            <a:r>
              <a:rPr lang="ar-IQ" dirty="0" err="1"/>
              <a:t>لاعادة</a:t>
            </a:r>
            <a:r>
              <a:rPr lang="ar-IQ" dirty="0"/>
              <a:t> الوضع الى ما كان عليه، باعتبار القرار كان لم يكن</a:t>
            </a:r>
            <a:endParaRPr lang="en-US" dirty="0"/>
          </a:p>
        </p:txBody>
      </p:sp>
    </p:spTree>
    <p:extLst>
      <p:ext uri="{BB962C8B-B14F-4D97-AF65-F5344CB8AC3E}">
        <p14:creationId xmlns:p14="http://schemas.microsoft.com/office/powerpoint/2010/main" val="172177218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دبوس تثبيت">
  <a:themeElements>
    <a:clrScheme name="دبوس تثبيت">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دبوس تثبيت">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بوس تثبيت">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9</TotalTime>
  <Words>784</Words>
  <Application>Microsoft Office PowerPoint</Application>
  <PresentationFormat>عرض على الشاشة (3:4)‏</PresentationFormat>
  <Paragraphs>20</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دبوس تثبيت</vt:lpstr>
      <vt:lpstr>محاضرات القضاء الاداري  الكورس الثاني</vt:lpstr>
      <vt:lpstr>عرض تقديمي في PowerPoint</vt:lpstr>
      <vt:lpstr>حجية الحكم الصادر في دعوى الإلغاء</vt:lpstr>
      <vt:lpstr>حجية الحكم الصادر في دعوى الإلغاء</vt:lpstr>
      <vt:lpstr>حجية الحكم الصادر في دعوى الإلغاء</vt:lpstr>
      <vt:lpstr>حجية الحكم الصادر في دعوى الإلغاء</vt:lpstr>
      <vt:lpstr>حجية الحكم الصادر في دعوى الإلغاء</vt:lpstr>
      <vt:lpstr>حجية الحكم الصادر في دعوى الإلغاء</vt:lpstr>
      <vt:lpstr>حجية الحكم الصادر في دعوى الإلغاء</vt:lpstr>
      <vt:lpstr>حجية الحكم الصادر في دعوى الإلغاء</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القضاء الاداري  الكورس الثاني</dc:title>
  <dc:creator>Admin</dc:creator>
  <cp:lastModifiedBy>Maher</cp:lastModifiedBy>
  <cp:revision>3</cp:revision>
  <dcterms:created xsi:type="dcterms:W3CDTF">2026-03-08T16:26:51Z</dcterms:created>
  <dcterms:modified xsi:type="dcterms:W3CDTF">2026-03-09T19:04:27Z</dcterms:modified>
</cp:coreProperties>
</file>