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60" r:id="rId4"/>
    <p:sldId id="261" r:id="rId5"/>
    <p:sldId id="262" r:id="rId6"/>
    <p:sldId id="263" r:id="rId7"/>
    <p:sldId id="264" r:id="rId8"/>
    <p:sldId id="265" r:id="rId9"/>
    <p:sldId id="266" r:id="rId10"/>
    <p:sldId id="267" r:id="rId11"/>
    <p:sldId id="268" r:id="rId12"/>
    <p:sldId id="269" r:id="rId13"/>
    <p:sldId id="270"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ar-SA" smtClean="0"/>
              <a:t>انقر لتحرير نمط العنوان الرئيسي</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a:xfrm>
            <a:off x="1174044" y="5357592"/>
            <a:ext cx="5034845" cy="365125"/>
          </a:xfrm>
        </p:spPr>
        <p:txBody>
          <a:bodyPr/>
          <a:lstStyle/>
          <a:p>
            <a:endParaRPr lang="ar-SA"/>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1298448" y="2121407"/>
            <a:ext cx="3200400" cy="360273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1B8ABB09-4A1D-463E-8065-109CC2B7EFAA}" type="datetimeFigureOut">
              <a:rPr lang="ar-SA" smtClean="0"/>
              <a:t>21/09/1447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
        <p:nvSpPr>
          <p:cNvPr id="11" name="Content Placeholder 10"/>
          <p:cNvSpPr>
            <a:spLocks noGrp="1"/>
          </p:cNvSpPr>
          <p:nvPr>
            <p:ph sz="quarter" idx="13"/>
          </p:nvPr>
        </p:nvSpPr>
        <p:spPr>
          <a:xfrm>
            <a:off x="1298448" y="2944368"/>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1B8ABB09-4A1D-463E-8065-109CC2B7EFAA}" type="datetimeFigureOut">
              <a:rPr lang="ar-SA" smtClean="0"/>
              <a:t>21/09/1447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21/09/1447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ar-SA" smtClean="0"/>
              <a:t>انقر لتحرير نمط العنوان الرئيسي</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1698" y="5885672"/>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54" y="5829261"/>
            <a:ext cx="3522607" cy="365125"/>
          </a:xfrm>
        </p:spPr>
        <p:txBody>
          <a:bodyPr/>
          <a:lstStyle/>
          <a:p>
            <a:endParaRPr lang="ar-SA"/>
          </a:p>
        </p:txBody>
      </p:sp>
      <p:sp>
        <p:nvSpPr>
          <p:cNvPr id="7" name="Slide Number Placeholder 6"/>
          <p:cNvSpPr>
            <a:spLocks noGrp="1"/>
          </p:cNvSpPr>
          <p:nvPr>
            <p:ph type="sldNum" sz="quarter" idx="12"/>
          </p:nvPr>
        </p:nvSpPr>
        <p:spPr>
          <a:xfrm rot="60000">
            <a:off x="7557313" y="5896961"/>
            <a:ext cx="554023" cy="365125"/>
          </a:xfrm>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5936" y="5888737"/>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69" y="5831037"/>
            <a:ext cx="3319043" cy="365125"/>
          </a:xfrm>
        </p:spPr>
        <p:txBody>
          <a:bodyPr/>
          <a:lstStyle/>
          <a:p>
            <a:endParaRPr lang="ar-SA"/>
          </a:p>
        </p:txBody>
      </p:sp>
      <p:sp>
        <p:nvSpPr>
          <p:cNvPr id="7" name="Slide Number Placeholder 6"/>
          <p:cNvSpPr>
            <a:spLocks noGrp="1"/>
          </p:cNvSpPr>
          <p:nvPr>
            <p:ph type="sldNum" sz="quarter" idx="12"/>
          </p:nvPr>
        </p:nvSpPr>
        <p:spPr>
          <a:xfrm rot="60000">
            <a:off x="7562089" y="5900026"/>
            <a:ext cx="554023" cy="365125"/>
          </a:xfrm>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1B8ABB09-4A1D-463E-8065-109CC2B7EFAA}" type="datetimeFigureOut">
              <a:rPr lang="ar-SA" smtClean="0"/>
              <a:t>21/09/1447</a:t>
            </a:fld>
            <a:endParaRPr lang="ar-SA"/>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ar-SA"/>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محاضرات القضاء الاداري </a:t>
            </a:r>
            <a:br>
              <a:rPr lang="ar-IQ" dirty="0" smtClean="0"/>
            </a:br>
            <a:r>
              <a:rPr lang="ar-IQ" dirty="0" smtClean="0"/>
              <a:t>الكورس الثاني</a:t>
            </a:r>
            <a:endParaRPr lang="en-US" dirty="0"/>
          </a:p>
        </p:txBody>
      </p:sp>
      <p:sp>
        <p:nvSpPr>
          <p:cNvPr id="3" name="عنوان فرعي 2"/>
          <p:cNvSpPr>
            <a:spLocks noGrp="1"/>
          </p:cNvSpPr>
          <p:nvPr>
            <p:ph type="subTitle" idx="1"/>
          </p:nvPr>
        </p:nvSpPr>
        <p:spPr/>
        <p:txBody>
          <a:bodyPr>
            <a:normAutofit/>
          </a:bodyPr>
          <a:lstStyle/>
          <a:p>
            <a:r>
              <a:rPr lang="ar-IQ" dirty="0" smtClean="0"/>
              <a:t>المرحلة الثالثة</a:t>
            </a:r>
          </a:p>
          <a:p>
            <a:r>
              <a:rPr lang="ar-IQ" dirty="0" smtClean="0"/>
              <a:t>الدكتورة رشا عبدالله </a:t>
            </a:r>
          </a:p>
          <a:p>
            <a:r>
              <a:rPr lang="ar-IQ" dirty="0" smtClean="0"/>
              <a:t>كلية الحقوق – جامعة النهرين</a:t>
            </a:r>
            <a:endParaRPr lang="en-US" dirty="0"/>
          </a:p>
        </p:txBody>
      </p:sp>
    </p:spTree>
    <p:extLst>
      <p:ext uri="{BB962C8B-B14F-4D97-AF65-F5344CB8AC3E}">
        <p14:creationId xmlns:p14="http://schemas.microsoft.com/office/powerpoint/2010/main" val="1491204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ويعد انشاء المحكمة الاتحادية العليا بموجب القانون رقم (30) لسنة 2005 – بناء على قانون إدارة الدولة – فذهب راي في الفقه العراقي الى القول بإمكان إضافة (عدم الدستورية) الى عيوب المشروعية التي تصيب القرار الإداري – في العراق – استنادا الى ان القانون المذكور قد أجاز </a:t>
            </a:r>
            <a:r>
              <a:rPr lang="ar-IQ" dirty="0" err="1"/>
              <a:t>للافراد</a:t>
            </a:r>
            <a:r>
              <a:rPr lang="ar-IQ" dirty="0"/>
              <a:t> الطعن بعدم دستورية القرارات الإدارية المخالفة للدستور امام المحكمة الاتحادية العليا، سواء عن طريق دفع فرعي امام محكمة بمناسبة نظر قضية ما، او عن طريق دعوى مباشرة امام المحكمة الاتحادية ذاتها</a:t>
            </a:r>
            <a:endParaRPr lang="en-US" dirty="0"/>
          </a:p>
        </p:txBody>
      </p:sp>
    </p:spTree>
    <p:extLst>
      <p:ext uri="{BB962C8B-B14F-4D97-AF65-F5344CB8AC3E}">
        <p14:creationId xmlns:p14="http://schemas.microsoft.com/office/powerpoint/2010/main" val="538035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20000"/>
          </a:bodyPr>
          <a:lstStyle/>
          <a:p>
            <a:r>
              <a:rPr lang="ar-IQ" dirty="0"/>
              <a:t>ويعد انشاء المحكمة الاتحادية العليا بموجب القانون رقم (30) لسنة 2005 – بناء على قانون إدارة الدولة – فذهب راي في الفقه العراقي الى القول بإمكان إضافة (عدم الدستورية) الى عيوب المشروعية التي تصيب القرار الإداري – في العراق – استنادا الى ان القانون المذكور قد أجاز </a:t>
            </a:r>
            <a:r>
              <a:rPr lang="ar-IQ" dirty="0" err="1"/>
              <a:t>للافراد</a:t>
            </a:r>
            <a:r>
              <a:rPr lang="ar-IQ" dirty="0"/>
              <a:t> الطعن بعدم دستورية القرارات الإدارية المخالفة للدستور امام المحكمة الاتحادية العليا، سواء عن طريق دفع فرعي امام محكمة بمناسبة نظر قضية ما، او عن طريق دعوى مباشرة امام المحكمة الاتحادية </a:t>
            </a:r>
            <a:r>
              <a:rPr lang="ar-IQ" dirty="0" smtClean="0"/>
              <a:t>ذاتها، </a:t>
            </a:r>
            <a:r>
              <a:rPr lang="ar-IQ" dirty="0"/>
              <a:t>ونحن لا نستطيع ان نوافق هذا الراي </a:t>
            </a:r>
            <a:r>
              <a:rPr lang="ar-IQ" dirty="0" err="1"/>
              <a:t>لاكثر</a:t>
            </a:r>
            <a:r>
              <a:rPr lang="ar-IQ" dirty="0"/>
              <a:t> من </a:t>
            </a:r>
            <a:r>
              <a:rPr lang="ar-IQ" dirty="0" smtClean="0"/>
              <a:t>سبب، </a:t>
            </a:r>
            <a:r>
              <a:rPr lang="ar-IQ" dirty="0"/>
              <a:t>فالمحكمة الاتحادية العليا – والقضاء الدستوري عوما – لا تملك النظر في مشروعية القرارات الإدارية من حيث العيوب التي تحلق بها فصلاحية المحكمة الاتحادية تقتصر على فحص مطابقة هذه القرارات لقواعد </a:t>
            </a:r>
            <a:r>
              <a:rPr lang="ar-IQ" dirty="0" smtClean="0"/>
              <a:t>الدستور</a:t>
            </a:r>
            <a:endParaRPr lang="en-US" dirty="0"/>
          </a:p>
        </p:txBody>
      </p:sp>
    </p:spTree>
    <p:extLst>
      <p:ext uri="{BB962C8B-B14F-4D97-AF65-F5344CB8AC3E}">
        <p14:creationId xmlns:p14="http://schemas.microsoft.com/office/powerpoint/2010/main" val="38770841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77500" lnSpcReduction="20000"/>
          </a:bodyPr>
          <a:lstStyle/>
          <a:p>
            <a:r>
              <a:rPr lang="ar-IQ" dirty="0"/>
              <a:t>وعلى ذلك فان المحكمة لا تملك الغاء قرار اداري لعيب في الاختصاص، او في الشكل او في الغاية او في المحل او في السبب، وهي أوجه </a:t>
            </a:r>
            <a:r>
              <a:rPr lang="ar-IQ" dirty="0" err="1"/>
              <a:t>للالغاء</a:t>
            </a:r>
            <a:r>
              <a:rPr lang="ar-IQ" dirty="0"/>
              <a:t> يرتبط كل منها بركن من اركان القرار الإداري، فالقضاء الإداري يبقى وحده صاحب الاختصاص الأصيل في الغاء القرارات الإدارية غير </a:t>
            </a:r>
            <a:r>
              <a:rPr lang="ar-IQ" dirty="0" smtClean="0"/>
              <a:t>المشروعة. </a:t>
            </a:r>
            <a:r>
              <a:rPr lang="ar-IQ" dirty="0"/>
              <a:t>كما ان عيب عدم المشروعية يتسع لشمل عيب عدم الدستورية، لان عدم المشروعية كما يكون بمخالفة القانون فانه يكون بمخالفة قواعد الدستور من باب أولى، فضلا عن ان العيب المباشر الذي يلحق بالقرارات الإدارية هو عيب عدم المشروعية وليس عيب عدم الدستورية، فمن غير المتصور ان تمتد مخالفة القرار الإداري مباشرة الى الدستور الا في حالات عدم وجود قانون او نظام (لائحة) غير دستورية فيتحقق عدم الدستورية – حينئذ – بالقانون والقرار او بالنظام والقرار معا. ولذلك لا نرى مسوغ </a:t>
            </a:r>
            <a:r>
              <a:rPr lang="ar-IQ" dirty="0" err="1"/>
              <a:t>لاخراج</a:t>
            </a:r>
            <a:r>
              <a:rPr lang="ar-IQ" dirty="0"/>
              <a:t> صلاحية النظر في أي طع من الطعون الموجهة الى القرارات الإدارية عن ولاية القضاء الإداري لاسيما وان هذا القضاء يختص – حتى – بنظر الطعون الموجهة للأنظمة (اللوائح) باعتبارها قرارات إداري</a:t>
            </a:r>
            <a:endParaRPr lang="en-US" dirty="0"/>
          </a:p>
        </p:txBody>
      </p:sp>
    </p:spTree>
    <p:extLst>
      <p:ext uri="{BB962C8B-B14F-4D97-AF65-F5344CB8AC3E}">
        <p14:creationId xmlns:p14="http://schemas.microsoft.com/office/powerpoint/2010/main" val="11711244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وعلى ذلك فلا يبقى ما يمكن ان يكون – منطقيا – ضمن ولاية قضاء المحاكم العليا سوى الأنظمة (اللوائح) </a:t>
            </a:r>
            <a:r>
              <a:rPr lang="ar-IQ" dirty="0" smtClean="0"/>
              <a:t>المستقلة، </a:t>
            </a:r>
            <a:r>
              <a:rPr lang="ar-IQ" dirty="0"/>
              <a:t>التي تتلقى الإدارة صلاحية إصدارها من الدستور مباشرة، فهي وحدها التي يمكن ان يلحقها عيب (عدم الدستورية)، ومع ذلك فان القضاء المصري قد استقر على ان المحاكم الأخرى تستطيع الفصل في عدم دستورية هذه اللوائح حتى بعد تشكيل المحكمة الدستورية العليا التي عهد اليها بمراقبة الدستورية، او بعد تشكيل المحكمة العليا التي سبقتها</a:t>
            </a:r>
            <a:endParaRPr lang="en-US" dirty="0"/>
          </a:p>
        </p:txBody>
      </p:sp>
    </p:spTree>
    <p:extLst>
      <p:ext uri="{BB962C8B-B14F-4D97-AF65-F5344CB8AC3E}">
        <p14:creationId xmlns:p14="http://schemas.microsoft.com/office/powerpoint/2010/main" val="4187091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513931" y="3223895"/>
            <a:ext cx="2095500" cy="1394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3768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اوجه الطعن </a:t>
            </a:r>
            <a:r>
              <a:rPr lang="ar-IQ" dirty="0" err="1" smtClean="0"/>
              <a:t>بالالغاء</a:t>
            </a:r>
            <a:endParaRPr lang="en-US" dirty="0"/>
          </a:p>
        </p:txBody>
      </p:sp>
      <p:sp>
        <p:nvSpPr>
          <p:cNvPr id="3" name="عنصر نائب للمحتوى 2"/>
          <p:cNvSpPr>
            <a:spLocks noGrp="1"/>
          </p:cNvSpPr>
          <p:nvPr>
            <p:ph idx="1"/>
          </p:nvPr>
        </p:nvSpPr>
        <p:spPr/>
        <p:txBody>
          <a:bodyPr>
            <a:normAutofit fontScale="85000" lnSpcReduction="20000"/>
          </a:bodyPr>
          <a:lstStyle/>
          <a:p>
            <a:r>
              <a:rPr lang="ar-IQ" dirty="0"/>
              <a:t>يقصد بأوجه الطعن او أسباب </a:t>
            </a:r>
            <a:r>
              <a:rPr lang="ar-IQ" dirty="0" smtClean="0"/>
              <a:t>الإلغاء، </a:t>
            </a:r>
            <a:r>
              <a:rPr lang="ar-IQ" dirty="0"/>
              <a:t>مختلف العيوب التي تصيب القرار الإداري فتجعله غير مشروع وتسوغ طلب الحكم </a:t>
            </a:r>
            <a:r>
              <a:rPr lang="ar-IQ" dirty="0" err="1"/>
              <a:t>بالغائه</a:t>
            </a:r>
            <a:r>
              <a:rPr lang="ar-IQ" dirty="0"/>
              <a:t>.</a:t>
            </a:r>
          </a:p>
          <a:p>
            <a:endParaRPr lang="ar-IQ" dirty="0"/>
          </a:p>
          <a:p>
            <a:r>
              <a:rPr lang="ar-IQ" dirty="0"/>
              <a:t>1- ظهرت أسباب الإلغاء في احكام مجلس الدولة الفرنسي، بشكل تدريجي، فعيب عدم الاختصاص والاصل في القرارات الإدارية انها تتمتع بقرينة الصحة والمشروعية، أي افتراض ان القرار الإداري صدر صحيحا ومشروعا طبقا لقواعد القانون، وانه خال من كل عيب، ولكن هذه القرينة قابلة </a:t>
            </a:r>
            <a:r>
              <a:rPr lang="ar-IQ" dirty="0" err="1"/>
              <a:t>لاثبات</a:t>
            </a:r>
            <a:r>
              <a:rPr lang="ar-IQ" dirty="0"/>
              <a:t> العكس، أي ان على المدعي ان يثبت عدم مشروعية القرار بان يقم الدليل على وجود عيب فيه او اكثر، فاذا كان هذا العيب مما يتعلق بالنظام العام فللقاضي ان يثيره من تلقاء نفسه ويرتب على ذلك النتائج القانونية. والعبرة في تقرير مشروعية او عدم مشروعية القرار الإداري هي في وقت صدوره، وليس في تاريخ سابق او لاحق لذلك. </a:t>
            </a:r>
            <a:endParaRPr lang="en-US" dirty="0"/>
          </a:p>
        </p:txBody>
      </p:sp>
    </p:spTree>
    <p:extLst>
      <p:ext uri="{BB962C8B-B14F-4D97-AF65-F5344CB8AC3E}">
        <p14:creationId xmlns:p14="http://schemas.microsoft.com/office/powerpoint/2010/main" val="1511132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lnSpcReduction="10000"/>
          </a:bodyPr>
          <a:lstStyle/>
          <a:p>
            <a:r>
              <a:rPr lang="ar-IQ" dirty="0"/>
              <a:t>وقد درج الفقه التقليدي في فرنسا الى تقسيم أوجه الطعن </a:t>
            </a:r>
            <a:r>
              <a:rPr lang="ar-IQ" dirty="0" err="1"/>
              <a:t>بالالغاء</a:t>
            </a:r>
            <a:r>
              <a:rPr lang="ar-IQ" dirty="0"/>
              <a:t> او أسبابه الى عيب عدم الاختصاص، وعيب الشكل والإجراءات، وعيب الانحراف بالسلطة، وعي مخالفة القانون، وقد تعرض التقسيم التقليدي الى انتقادات كثيرة، بعد ان ساد الى وقت قريب، وقد أسهمت هذه </a:t>
            </a:r>
            <a:r>
              <a:rPr lang="ar-IQ" dirty="0" smtClean="0"/>
              <a:t>الانتقادات في </a:t>
            </a:r>
            <a:r>
              <a:rPr lang="ar-IQ" dirty="0"/>
              <a:t>افساح المجال للتقسيم الحديث، الذي يقسم أوجه الإلغاء تبعا </a:t>
            </a:r>
            <a:r>
              <a:rPr lang="ar-IQ" dirty="0" err="1"/>
              <a:t>لاركان</a:t>
            </a:r>
            <a:r>
              <a:rPr lang="ar-IQ" dirty="0"/>
              <a:t> القرار الإداري، وعلى أساس الربط بين عيوب الإلغاء وأركان القرار، الى عيب عدم الاختصاص وعيب الشكل والإجراءات، وعيب الغاية او الانحراف بالسلطة، وعيب المحل او مخالفة القانون، وعيب السبب</a:t>
            </a:r>
            <a:endParaRPr lang="en-US" dirty="0"/>
          </a:p>
        </p:txBody>
      </p:sp>
    </p:spTree>
    <p:extLst>
      <p:ext uri="{BB962C8B-B14F-4D97-AF65-F5344CB8AC3E}">
        <p14:creationId xmlns:p14="http://schemas.microsoft.com/office/powerpoint/2010/main" val="861194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10000"/>
          </a:bodyPr>
          <a:lstStyle/>
          <a:p>
            <a:r>
              <a:rPr lang="ar-IQ" dirty="0"/>
              <a:t>وفي مصر فقد تكفل المشرع في قوانين مجلس الدولة المتعاقبة ببيان أوجه او أسباب الغاء القرارات الإدارية، فقد اشترطت المادة (10) من قانون مجلس الدولة رقم (47) لسنة 1972، في طلبات الغاء القرارات الإدارية النهائية ((ان يكون مرجع الطعن عدم الاختصاص او عيب في الشكل او عيب مخالفة القوانين او اللوائح او </a:t>
            </a:r>
            <a:r>
              <a:rPr lang="ar-IQ" dirty="0" err="1"/>
              <a:t>الخطا</a:t>
            </a:r>
            <a:r>
              <a:rPr lang="ar-IQ" dirty="0"/>
              <a:t> في تطبيقها او </a:t>
            </a:r>
            <a:r>
              <a:rPr lang="ar-IQ" dirty="0" err="1"/>
              <a:t>تاويلها</a:t>
            </a:r>
            <a:r>
              <a:rPr lang="ar-IQ" dirty="0"/>
              <a:t> او إساءة استعمال السلطة)). وهو ما اعتبره اغلب الفقه المصري بانه اخذا بالتقسيم الخماسي </a:t>
            </a:r>
            <a:r>
              <a:rPr lang="ar-IQ" dirty="0" err="1"/>
              <a:t>لاوجه</a:t>
            </a:r>
            <a:r>
              <a:rPr lang="ar-IQ" dirty="0"/>
              <a:t> الإلغاء – تبعا </a:t>
            </a:r>
            <a:r>
              <a:rPr lang="ar-IQ" dirty="0" err="1"/>
              <a:t>لاركان</a:t>
            </a:r>
            <a:r>
              <a:rPr lang="ar-IQ" dirty="0"/>
              <a:t> القرار الإداري وان لم يذكر المشرع صراحة عيب السبب وجهها من أوجه الإلغاء – لان عبار ((</a:t>
            </a:r>
            <a:r>
              <a:rPr lang="ar-IQ" dirty="0" err="1"/>
              <a:t>الخطا</a:t>
            </a:r>
            <a:r>
              <a:rPr lang="ar-IQ" dirty="0"/>
              <a:t> في </a:t>
            </a:r>
            <a:r>
              <a:rPr lang="ar-IQ" dirty="0" err="1"/>
              <a:t>تاويلها</a:t>
            </a:r>
            <a:r>
              <a:rPr lang="ar-IQ" dirty="0"/>
              <a:t>)) في النص المذكور تنصرف الى عيب السبب الذي ينتج من تطبيق القانون او تأويله</a:t>
            </a:r>
            <a:endParaRPr lang="en-US" dirty="0"/>
          </a:p>
        </p:txBody>
      </p:sp>
    </p:spTree>
    <p:extLst>
      <p:ext uri="{BB962C8B-B14F-4D97-AF65-F5344CB8AC3E}">
        <p14:creationId xmlns:p14="http://schemas.microsoft.com/office/powerpoint/2010/main" val="3643055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85000" lnSpcReduction="20000"/>
          </a:bodyPr>
          <a:lstStyle/>
          <a:p>
            <a:r>
              <a:rPr lang="ar-IQ" dirty="0"/>
              <a:t>ما في العراق، فقد بينت المادة (7/ثانيا/ه) من قانون التعديل الثاني لقانون مجلس شورى الدولة، أوجه الطعن التي تجيز الغاء القرار الإداري، اذ نصت على ان: ((يعد من أسباب الطعن بوجه خاص ما يأتي:</a:t>
            </a:r>
          </a:p>
          <a:p>
            <a:endParaRPr lang="ar-IQ" dirty="0"/>
          </a:p>
          <a:p>
            <a:r>
              <a:rPr lang="ar-IQ" dirty="0"/>
              <a:t>1- ان يتضمن الامر او القرار خرقا او مخالفة للقانون او الأنظمة او التعليمات.</a:t>
            </a:r>
          </a:p>
          <a:p>
            <a:endParaRPr lang="ar-IQ" dirty="0"/>
          </a:p>
          <a:p>
            <a:r>
              <a:rPr lang="ar-IQ" dirty="0"/>
              <a:t>2- ان يكون الامر او القرار قد صدر خلافا لقواعد الاختصاص او معيبا في شكله.</a:t>
            </a:r>
          </a:p>
          <a:p>
            <a:endParaRPr lang="ar-IQ" dirty="0"/>
          </a:p>
          <a:p>
            <a:r>
              <a:rPr lang="ar-IQ" dirty="0"/>
              <a:t>3- ان يتضمن الامر او القرار خطا في تطبيق القوانين او الأنظمة او التعليمات او فيه إساءة او تعسف في استعمال السلطة.</a:t>
            </a:r>
            <a:endParaRPr lang="en-US" dirty="0"/>
          </a:p>
        </p:txBody>
      </p:sp>
    </p:spTree>
    <p:extLst>
      <p:ext uri="{BB962C8B-B14F-4D97-AF65-F5344CB8AC3E}">
        <p14:creationId xmlns:p14="http://schemas.microsoft.com/office/powerpoint/2010/main" val="1736764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r>
              <a:rPr lang="ar-IQ" dirty="0"/>
              <a:t>ويعد في حكم القرارات والاوامر التي يجوز الطعن فيها، رفض او امتناع الموظف او الهيئات في دوائر الدولة والقطاع الاشتراكي عن اتخاذ قرار او امر كان من الواجب عليها اتخاذه قانونا)).ويتضح من النص المتقدم ان خطة المشرع العراقي لم تخرج عن خطة نظيرة المصري، فقد حاول ان يحيط بجميع عيوب القرار الإداري، </a:t>
            </a:r>
            <a:endParaRPr lang="en-US" dirty="0"/>
          </a:p>
        </p:txBody>
      </p:sp>
    </p:spTree>
    <p:extLst>
      <p:ext uri="{BB962C8B-B14F-4D97-AF65-F5344CB8AC3E}">
        <p14:creationId xmlns:p14="http://schemas.microsoft.com/office/powerpoint/2010/main" val="2028095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بالرغم من اضطراب النص بسبب استعمال مفردات متشابهة فيه تؤدي الى معنى واحد. وقد تناول قانون التعديل الخامس لقانون مجلس شورى الدولة في المادة (7/خامسا) منه أسباب الطعن في الأوامر والقرارات والإدارية، وهي بمجملها لا تخرج عن التقسيم الحديث لعيوب الإلغاء، حيث نصت المادة المذكورة على انك ((يعد من أسباب الطعن في الأوامر والقرارات بوجه خاص</a:t>
            </a:r>
          </a:p>
          <a:p>
            <a:endParaRPr lang="en-US" dirty="0"/>
          </a:p>
        </p:txBody>
      </p:sp>
    </p:spTree>
    <p:extLst>
      <p:ext uri="{BB962C8B-B14F-4D97-AF65-F5344CB8AC3E}">
        <p14:creationId xmlns:p14="http://schemas.microsoft.com/office/powerpoint/2010/main" val="2218162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62500" lnSpcReduction="20000"/>
          </a:bodyPr>
          <a:lstStyle/>
          <a:p>
            <a:r>
              <a:rPr lang="ar-IQ" dirty="0"/>
              <a:t> ما يأتي:</a:t>
            </a:r>
          </a:p>
          <a:p>
            <a:endParaRPr lang="ar-IQ" dirty="0"/>
          </a:p>
          <a:p>
            <a:r>
              <a:rPr lang="ar-IQ" dirty="0"/>
              <a:t>1- ان يتضمن الامر او القرار خرقا او مخالفة للقانون، او الأنظمة، او التعليمات، او الأنظمة الداخلية.</a:t>
            </a:r>
          </a:p>
          <a:p>
            <a:endParaRPr lang="ar-IQ" dirty="0"/>
          </a:p>
          <a:p>
            <a:r>
              <a:rPr lang="ar-IQ" dirty="0"/>
              <a:t>2- ان يكون الامر، او القرار قد صدر خلافا لقواعد الاختصاص، او معيبا في شكله، او في الإجراءات، او في محله، او سببه.</a:t>
            </a:r>
          </a:p>
          <a:p>
            <a:endParaRPr lang="ar-IQ" dirty="0"/>
          </a:p>
          <a:p>
            <a:r>
              <a:rPr lang="ar-IQ" dirty="0"/>
              <a:t>3- ان يتضمن الامر، او القرار خطا في تطبيق القوانين او الأنظمة، او التعليمات، او الأنظمة الداخلية، او في تفسيرها، او فيه إساءة، او تعسف في استعمال السلطة، او الانحراف عنها)).</a:t>
            </a:r>
          </a:p>
          <a:p>
            <a:endParaRPr lang="ar-IQ" dirty="0"/>
          </a:p>
          <a:p>
            <a:r>
              <a:rPr lang="ar-IQ" dirty="0"/>
              <a:t>ويلاحظ على هذا النص انه لا جديد فيه بالنسبة لمخالفة قواعد الاختصاص، وعيب الشكل او الاجراء، انما الجديد الذي جاء به هذا النص انما يتصل بعيب المحل، وعيب السبب، وعيب الغاية </a:t>
            </a:r>
            <a:r>
              <a:rPr lang="ar-IQ" dirty="0" err="1"/>
              <a:t>كاسباب</a:t>
            </a:r>
            <a:r>
              <a:rPr lang="ar-IQ" dirty="0"/>
              <a:t> تجيز الطعن </a:t>
            </a:r>
            <a:r>
              <a:rPr lang="ar-IQ" dirty="0" err="1"/>
              <a:t>بالالغاء</a:t>
            </a:r>
            <a:r>
              <a:rPr lang="ar-IQ" dirty="0"/>
              <a:t> على ما سياتي بيانه في موضوعه.</a:t>
            </a:r>
            <a:endParaRPr lang="en-US" dirty="0"/>
          </a:p>
        </p:txBody>
      </p:sp>
    </p:spTree>
    <p:extLst>
      <p:ext uri="{BB962C8B-B14F-4D97-AF65-F5344CB8AC3E}">
        <p14:creationId xmlns:p14="http://schemas.microsoft.com/office/powerpoint/2010/main" val="378457145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دبوس تثبيت">
  <a:themeElements>
    <a:clrScheme name="دبوس تثبيت">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دبوس تثبيت">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دبوس تثبيت">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13</TotalTime>
  <Words>1183</Words>
  <Application>Microsoft Office PowerPoint</Application>
  <PresentationFormat>عرض على الشاشة (3:4)‏</PresentationFormat>
  <Paragraphs>32</Paragraphs>
  <Slides>13</Slides>
  <Notes>0</Notes>
  <HiddenSlides>0</HiddenSlides>
  <MMClips>0</MMClips>
  <ScaleCrop>false</ScaleCrop>
  <HeadingPairs>
    <vt:vector size="4" baseType="variant">
      <vt:variant>
        <vt:lpstr>نسق</vt:lpstr>
      </vt:variant>
      <vt:variant>
        <vt:i4>1</vt:i4>
      </vt:variant>
      <vt:variant>
        <vt:lpstr>عناوين الشرائح</vt:lpstr>
      </vt:variant>
      <vt:variant>
        <vt:i4>13</vt:i4>
      </vt:variant>
    </vt:vector>
  </HeadingPairs>
  <TitlesOfParts>
    <vt:vector size="14" baseType="lpstr">
      <vt:lpstr>دبوس تثبيت</vt:lpstr>
      <vt:lpstr>محاضرات القضاء الاداري  الكورس الثاني</vt:lpstr>
      <vt:lpstr>عرض تقديمي في PowerPoint</vt:lpstr>
      <vt:lpstr>اوجه الطعن بالالغاء</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القضاء الاداري  الكورس الثاني</dc:title>
  <dc:creator>Admin</dc:creator>
  <cp:lastModifiedBy>Maher</cp:lastModifiedBy>
  <cp:revision>4</cp:revision>
  <dcterms:created xsi:type="dcterms:W3CDTF">2026-03-08T16:26:51Z</dcterms:created>
  <dcterms:modified xsi:type="dcterms:W3CDTF">2026-03-09T11:03:08Z</dcterms:modified>
</cp:coreProperties>
</file>