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85" d="100"/>
          <a:sy n="85" d="100"/>
        </p:scale>
        <p:origin x="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presProps" Target="presProps.xml" /><Relationship Id="rId5" Type="http://schemas.openxmlformats.org/officeDocument/2006/relationships/slide" Target="slides/slide4.xml" /><Relationship Id="rId4" Type="http://schemas.openxmlformats.org/officeDocument/2006/relationships/slide" Target="slides/slide3.xml" /><Relationship Id="rId9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4/18/2026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4/18/2026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4/18/2026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4/18/2026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4/18/2026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4/18/2026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4/18/2026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21" Type="http://schemas.openxmlformats.org/officeDocument/2006/relationships/image" Target="../media/image4.png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20" Type="http://schemas.openxmlformats.org/officeDocument/2006/relationships/image" Target="../media/image3.png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19" Type="http://schemas.openxmlformats.org/officeDocument/2006/relationships/image" Target="../media/image2.png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Relationship Id="rId22" Type="http://schemas.openxmlformats.org/officeDocument/2006/relationships/image" Target="../media/image5.png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4/18/2026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1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375358"/>
            <a:ext cx="8825658" cy="3329581"/>
          </a:xfrm>
        </p:spPr>
        <p:txBody>
          <a:bodyPr/>
          <a:lstStyle/>
          <a:p>
            <a:pPr algn="ctr"/>
            <a:r>
              <a:rPr lang="ar-SA" sz="2800" dirty="0"/>
              <a:t>محاضرة في </a:t>
            </a:r>
            <a:r>
              <a:rPr lang="ar-IQ" sz="2800" dirty="0"/>
              <a:t>(عقد الايجار)</a:t>
            </a:r>
            <a:br>
              <a:rPr lang="ar-IQ" sz="2800" dirty="0"/>
            </a:br>
            <a:br>
              <a:rPr lang="ar-IQ" sz="2800" dirty="0"/>
            </a:br>
            <a:r>
              <a:rPr lang="ar-IQ" sz="2800" dirty="0"/>
              <a:t>تحديد الاجرة في عقد الايجار</a:t>
            </a:r>
            <a:br>
              <a:rPr lang="ar-IQ" sz="2800" dirty="0"/>
            </a:br>
            <a:br>
              <a:rPr lang="ar-IQ" sz="2800" dirty="0"/>
            </a:br>
            <a:r>
              <a:rPr lang="ar-IQ" sz="2800" dirty="0"/>
              <a:t>الاستاذ الدكتورة شروق عباس فاضل /كلية الحقوق/جامعة النهرين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IQ" dirty="0"/>
          </a:p>
          <a:p>
            <a:endParaRPr lang="ar-IQ" dirty="0"/>
          </a:p>
          <a:p>
            <a:endParaRPr lang="ar-IQ" dirty="0"/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074975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07562"/>
            <a:ext cx="9404723" cy="1400530"/>
          </a:xfrm>
        </p:spPr>
        <p:txBody>
          <a:bodyPr/>
          <a:lstStyle/>
          <a:p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612655"/>
            <a:ext cx="8946541" cy="4195481"/>
          </a:xfrm>
        </p:spPr>
        <p:txBody>
          <a:bodyPr/>
          <a:lstStyle/>
          <a:p>
            <a:r>
              <a:rPr lang="ar-IQ" dirty="0"/>
              <a:t>الاصل ان للمتعاقدين الحرية في تحديد الاجرة في عقد الايجار ،ويجوز ان يحدداها عن مدة الايجار كلها </a:t>
            </a:r>
          </a:p>
          <a:p>
            <a:r>
              <a:rPr lang="ar-IQ" dirty="0"/>
              <a:t>او ان يقتصر على تعيين الفترة او المدة الواحدة  من الفترات التي يشملها عقد الايجار.</a:t>
            </a:r>
          </a:p>
          <a:p>
            <a:r>
              <a:rPr lang="ar-IQ" dirty="0"/>
              <a:t>والاصل ان تتساوى الاجرة عن جميع مدة الايجار .ولا يشترط تعيين الاجرة في العقد بل يكفي ان يتفق </a:t>
            </a:r>
          </a:p>
          <a:p>
            <a:r>
              <a:rPr lang="ar-IQ" dirty="0"/>
              <a:t>المتعاقدان على اسس تعيين الاجرة على ان تكون الاجرة اجرة المثل او ريع الارض المؤجرة او ان يوكل</a:t>
            </a:r>
          </a:p>
          <a:p>
            <a:r>
              <a:rPr lang="ar-IQ" dirty="0"/>
              <a:t> شخص ثالث لتحديد الاجرة .ولا يجوزللمحكمة ان تعين خبير لتحديد الاجرة. كما لا يجوز ترك تحديد </a:t>
            </a:r>
          </a:p>
          <a:p>
            <a:r>
              <a:rPr lang="ar-IQ" dirty="0"/>
              <a:t>الاجرة للمؤجر او للمستأجر لان ذلك تعليق للالتزام على شرط ارادي ويجعل  احدالمتعاقدين تحت</a:t>
            </a:r>
          </a:p>
          <a:p>
            <a:r>
              <a:rPr lang="ar-IQ" dirty="0"/>
              <a:t> رحمة الاخر.</a:t>
            </a:r>
          </a:p>
        </p:txBody>
      </p:sp>
    </p:spTree>
    <p:extLst>
      <p:ext uri="{BB962C8B-B14F-4D97-AF65-F5344CB8AC3E}">
        <p14:creationId xmlns:p14="http://schemas.microsoft.com/office/powerpoint/2010/main" val="3252292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398161"/>
            <a:ext cx="8946541" cy="4195481"/>
          </a:xfrm>
        </p:spPr>
        <p:txBody>
          <a:bodyPr/>
          <a:lstStyle/>
          <a:p>
            <a:pPr marL="0" indent="0" algn="ctr">
              <a:buNone/>
            </a:pPr>
            <a:r>
              <a:rPr lang="ar-IQ" b="1" dirty="0"/>
              <a:t>(الحالات التي يؤخذ فيها باجرة المثل)</a:t>
            </a:r>
            <a:endParaRPr lang="ar-IQ" dirty="0"/>
          </a:p>
          <a:p>
            <a:pPr marL="0" indent="0" algn="ctr">
              <a:buNone/>
            </a:pPr>
            <a:endParaRPr lang="ar-IQ" b="1" dirty="0"/>
          </a:p>
          <a:p>
            <a:pPr marL="0" indent="0" algn="ctr">
              <a:buNone/>
            </a:pPr>
            <a:r>
              <a:rPr lang="ar-IQ" dirty="0"/>
              <a:t>من نص المادة 738 من القانون المدني العراقي يتبين لنا انه قد لا يحدد المتعاقدان الاجرة في العقد ولا الاسس </a:t>
            </a:r>
          </a:p>
          <a:p>
            <a:pPr marL="0" indent="0" algn="ctr">
              <a:buNone/>
            </a:pPr>
            <a:r>
              <a:rPr lang="ar-IQ" dirty="0"/>
              <a:t>التي تتعين بموجبها ،وهنا لا يعد العقد باطلا ،اما لو عرضا للاجرة ولم يتفقا عليها اي اختلفا فيها فيكون العقد </a:t>
            </a:r>
          </a:p>
          <a:p>
            <a:pPr marL="0" indent="0" algn="ctr">
              <a:buNone/>
            </a:pPr>
            <a:r>
              <a:rPr lang="ar-IQ" dirty="0"/>
              <a:t>باطلا في هذه الحالة لتخلف ركن من اركانه.وعلى هذا الاساس فاذا كانت الاجرة غير مقدرة في العقد اما:</a:t>
            </a:r>
          </a:p>
          <a:p>
            <a:pPr marL="0" indent="0" algn="ctr">
              <a:buNone/>
            </a:pPr>
            <a:r>
              <a:rPr lang="ar-IQ" dirty="0"/>
              <a:t>1- لان المتعاقدين قد اغفلا الاتفاق عليها او على بيان اسس تقديرها.</a:t>
            </a:r>
          </a:p>
          <a:p>
            <a:pPr marL="0" indent="0">
              <a:buNone/>
            </a:pPr>
            <a:r>
              <a:rPr lang="ar-IQ" dirty="0"/>
              <a:t>                           2- او اتفقا عليها ولكن تعذر اثباتها .</a:t>
            </a:r>
          </a:p>
          <a:p>
            <a:pPr marL="0" indent="0">
              <a:buNone/>
            </a:pPr>
            <a:r>
              <a:rPr lang="ar-IQ" dirty="0"/>
              <a:t>                           3-او حاولا التفاق عليها فلم يستطيعا.</a:t>
            </a:r>
          </a:p>
        </p:txBody>
      </p:sp>
    </p:spTree>
    <p:extLst>
      <p:ext uri="{BB962C8B-B14F-4D97-AF65-F5344CB8AC3E}">
        <p14:creationId xmlns:p14="http://schemas.microsoft.com/office/powerpoint/2010/main" val="1667577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759404"/>
            <a:ext cx="8946541" cy="4195481"/>
          </a:xfrm>
        </p:spPr>
        <p:txBody>
          <a:bodyPr/>
          <a:lstStyle/>
          <a:p>
            <a:r>
              <a:rPr lang="ar-IQ" dirty="0"/>
              <a:t>ففي الحالتين الاولى والثانية تكون الاجرة هي اجرة المثل في مكان تمام العقد، وفي الحالة الثانية يكون </a:t>
            </a:r>
          </a:p>
          <a:p>
            <a:r>
              <a:rPr lang="ar-IQ" dirty="0"/>
              <a:t>الايجار باطلا لانعدام ركن  من اركان العقد.</a:t>
            </a:r>
          </a:p>
          <a:p>
            <a:r>
              <a:rPr lang="ar-IQ" dirty="0"/>
              <a:t>واجرة المثل تحددها المحكمة مستعينة برأي اهل الخبرة في مكان الشيء المؤجر اذا كان عقارا او مكان </a:t>
            </a:r>
          </a:p>
          <a:p>
            <a:r>
              <a:rPr lang="ar-IQ" dirty="0"/>
              <a:t>تمام العقد اذا كان المأجور منقولا.</a:t>
            </a:r>
          </a:p>
          <a:p>
            <a:r>
              <a:rPr lang="ar-IQ" dirty="0"/>
              <a:t>وبالنسبة لقانون ايجار العقار رقم 87 لسنة 1979 المعدل فقد نص على الحد الاقصى لبدلات الايجار وفق</a:t>
            </a:r>
          </a:p>
          <a:p>
            <a:r>
              <a:rPr lang="ar-IQ" dirty="0"/>
              <a:t> اسلوب رسمه وحدده للتخفيف من حدة الاستغلال والتوفيق بين المصالح المتضاربة واسباغ حماية فعالة </a:t>
            </a:r>
          </a:p>
          <a:p>
            <a:r>
              <a:rPr lang="ar-IQ" dirty="0"/>
              <a:t>للمستأجر ،كما نص على جزاءات جنائية ومدنية في حالة مخالفة احكامه.</a:t>
            </a:r>
          </a:p>
        </p:txBody>
      </p:sp>
    </p:spTree>
    <p:extLst>
      <p:ext uri="{BB962C8B-B14F-4D97-AF65-F5344CB8AC3E}">
        <p14:creationId xmlns:p14="http://schemas.microsoft.com/office/powerpoint/2010/main" val="23727929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27</TotalTime>
  <Words>314</Words>
  <Application>Microsoft Office PowerPoint</Application>
  <PresentationFormat>شاشة عريضة</PresentationFormat>
  <Paragraphs>25</Paragraphs>
  <Slides>4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5" baseType="lpstr">
      <vt:lpstr>Ion</vt:lpstr>
      <vt:lpstr>محاضرة في (عقد الايجار)  تحديد الاجرة في عقد الايجار  الاستاذ الدكتورة شروق عباس فاضل /كلية الحقوق/جامعة النهرين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محاضرة لطلبة المرحلة الثالثة في مادة العقود المسماة (عقد الايجار)  تحديد الاجرة في عقد الايجار  الاستاذ الدكتورة شروق عباس فاضل /كلية الحقوق/جامعة النهرين</dc:title>
  <dc:creator>Firas</dc:creator>
  <cp:lastModifiedBy>Yousif F</cp:lastModifiedBy>
  <cp:revision>5</cp:revision>
  <dcterms:created xsi:type="dcterms:W3CDTF">2019-05-23T01:09:12Z</dcterms:created>
  <dcterms:modified xsi:type="dcterms:W3CDTF">2026-04-18T11:43:28Z</dcterms:modified>
</cp:coreProperties>
</file>