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F6CC712-0E13-46A1-8601-2340CB2AD546}" type="datetimeFigureOut">
              <a:rPr lang="ar-IQ" smtClean="0"/>
              <a:t>24/07/1447</a:t>
            </a:fld>
            <a:endParaRPr lang="ar-IQ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C1AAD0A-6A69-4755-9CD2-49CCFA5944D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C712-0E13-46A1-8601-2340CB2AD546}" type="datetimeFigureOut">
              <a:rPr lang="ar-IQ" smtClean="0"/>
              <a:t>24/07/1447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AD0A-6A69-4755-9CD2-49CCFA5944D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C712-0E13-46A1-8601-2340CB2AD546}" type="datetimeFigureOut">
              <a:rPr lang="ar-IQ" smtClean="0"/>
              <a:t>24/07/1447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AD0A-6A69-4755-9CD2-49CCFA5944D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C712-0E13-46A1-8601-2340CB2AD546}" type="datetimeFigureOut">
              <a:rPr lang="ar-IQ" smtClean="0"/>
              <a:t>24/07/1447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AD0A-6A69-4755-9CD2-49CCFA5944D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C712-0E13-46A1-8601-2340CB2AD546}" type="datetimeFigureOut">
              <a:rPr lang="ar-IQ" smtClean="0"/>
              <a:t>24/07/1447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AD0A-6A69-4755-9CD2-49CCFA5944D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C712-0E13-46A1-8601-2340CB2AD546}" type="datetimeFigureOut">
              <a:rPr lang="ar-IQ" smtClean="0"/>
              <a:t>24/07/1447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AD0A-6A69-4755-9CD2-49CCFA5944D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F6CC712-0E13-46A1-8601-2340CB2AD546}" type="datetimeFigureOut">
              <a:rPr lang="ar-IQ" smtClean="0"/>
              <a:t>24/07/1447</a:t>
            </a:fld>
            <a:endParaRPr lang="ar-IQ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C1AAD0A-6A69-4755-9CD2-49CCFA5944D1}" type="slidenum">
              <a:rPr lang="ar-IQ" smtClean="0"/>
              <a:t>‹#›</a:t>
            </a:fld>
            <a:endParaRPr lang="ar-IQ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F6CC712-0E13-46A1-8601-2340CB2AD546}" type="datetimeFigureOut">
              <a:rPr lang="ar-IQ" smtClean="0"/>
              <a:t>24/07/1447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C1AAD0A-6A69-4755-9CD2-49CCFA5944D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C712-0E13-46A1-8601-2340CB2AD546}" type="datetimeFigureOut">
              <a:rPr lang="ar-IQ" smtClean="0"/>
              <a:t>24/07/1447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AD0A-6A69-4755-9CD2-49CCFA5944D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C712-0E13-46A1-8601-2340CB2AD546}" type="datetimeFigureOut">
              <a:rPr lang="ar-IQ" smtClean="0"/>
              <a:t>24/07/1447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AD0A-6A69-4755-9CD2-49CCFA5944D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C712-0E13-46A1-8601-2340CB2AD546}" type="datetimeFigureOut">
              <a:rPr lang="ar-IQ" smtClean="0"/>
              <a:t>24/07/1447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AD0A-6A69-4755-9CD2-49CCFA5944D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F6CC712-0E13-46A1-8601-2340CB2AD546}" type="datetimeFigureOut">
              <a:rPr lang="ar-IQ" smtClean="0"/>
              <a:t>24/07/1447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IQ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C1AAD0A-6A69-4755-9CD2-49CCFA5944D1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OXggFe4wohU?si=LEE6ksDS182xuZc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LaNiOH2YyPo?si=yYeprhau8h0IFwgQ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مصادر الالتزام في القانون المدني 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b="1" dirty="0" smtClean="0">
                <a:solidFill>
                  <a:schemeClr val="tx1"/>
                </a:solidFill>
              </a:rPr>
              <a:t>الاستاذ المساعد الدكتورة </a:t>
            </a:r>
          </a:p>
          <a:p>
            <a:r>
              <a:rPr lang="ar-IQ" b="1" dirty="0" smtClean="0">
                <a:solidFill>
                  <a:schemeClr val="tx1"/>
                </a:solidFill>
              </a:rPr>
              <a:t>زينة حسين علوان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Nahrainuniv.edu.iq</a:t>
            </a:r>
            <a:r>
              <a:rPr lang="ar-IQ" b="1" dirty="0" smtClean="0">
                <a:solidFill>
                  <a:schemeClr val="tx1"/>
                </a:solidFill>
              </a:rPr>
              <a:t>@</a:t>
            </a:r>
            <a:r>
              <a:rPr lang="en-US" b="1" dirty="0" err="1" smtClean="0">
                <a:solidFill>
                  <a:schemeClr val="tx1"/>
                </a:solidFill>
              </a:rPr>
              <a:t>Zena.</a:t>
            </a:r>
            <a:r>
              <a:rPr lang="en-US" b="1" dirty="0" err="1" smtClean="0"/>
              <a:t>h</a:t>
            </a:r>
            <a:endParaRPr lang="ar-IQ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933056"/>
            <a:ext cx="3923928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9144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ar-IQ" dirty="0">
              <a:solidFill>
                <a:schemeClr val="accent2"/>
              </a:solidFill>
            </a:endParaRPr>
          </a:p>
          <a:p>
            <a:pPr algn="ctr"/>
            <a:endParaRPr lang="ar-IQ" dirty="0" smtClean="0">
              <a:solidFill>
                <a:schemeClr val="accent2"/>
              </a:solidFill>
            </a:endParaRPr>
          </a:p>
          <a:p>
            <a:pPr algn="ctr"/>
            <a:endParaRPr lang="ar-IQ" dirty="0">
              <a:solidFill>
                <a:schemeClr val="accent2"/>
              </a:solidFill>
            </a:endParaRPr>
          </a:p>
          <a:p>
            <a:pPr algn="ctr"/>
            <a:r>
              <a:rPr lang="ar-IQ" dirty="0" smtClean="0">
                <a:solidFill>
                  <a:schemeClr val="accent4"/>
                </a:solidFill>
              </a:rPr>
              <a:t>شكرا لحسن اصغائكم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2508250"/>
            <a:ext cx="6912768" cy="2792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1234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sz="3600" dirty="0" smtClean="0">
                <a:solidFill>
                  <a:schemeClr val="tx1"/>
                </a:solidFill>
              </a:rPr>
              <a:t>الاهداف التعليمية</a:t>
            </a:r>
            <a:endParaRPr lang="ar-IQ" sz="3600" dirty="0">
              <a:solidFill>
                <a:schemeClr val="tx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1.فهم نشأة الالتزام وأسبابه</a:t>
            </a:r>
          </a:p>
          <a:p>
            <a:r>
              <a:rPr lang="ar-IQ" dirty="0" smtClean="0"/>
              <a:t>2.التمييز بين مصادر الالتزام </a:t>
            </a:r>
          </a:p>
          <a:p>
            <a:r>
              <a:rPr lang="ar-IQ" dirty="0" smtClean="0"/>
              <a:t>3.ادراك الاثر القانوني </a:t>
            </a:r>
            <a:r>
              <a:rPr lang="ar-IQ" dirty="0" err="1" smtClean="0"/>
              <a:t>للألتزام</a:t>
            </a:r>
            <a:r>
              <a:rPr lang="ar-IQ" dirty="0" smtClean="0"/>
              <a:t> </a:t>
            </a:r>
          </a:p>
          <a:p>
            <a:r>
              <a:rPr lang="ar-IQ" dirty="0" smtClean="0"/>
              <a:t>4.تحليل التطبيقات العملية للمصادر</a:t>
            </a:r>
          </a:p>
          <a:p>
            <a:r>
              <a:rPr lang="ar-IQ" dirty="0" smtClean="0"/>
              <a:t>5.ربط النظرية بالواقع العملي </a:t>
            </a:r>
            <a:endParaRPr lang="ar-IQ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2420888"/>
            <a:ext cx="3456384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7427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sz="3600" dirty="0" smtClean="0">
                <a:solidFill>
                  <a:schemeClr val="tx1"/>
                </a:solidFill>
              </a:rPr>
              <a:t>فهم نشأة </a:t>
            </a:r>
            <a:r>
              <a:rPr lang="ar-IQ" sz="3600" dirty="0" err="1" smtClean="0">
                <a:solidFill>
                  <a:schemeClr val="tx1"/>
                </a:solidFill>
              </a:rPr>
              <a:t>الألتزام</a:t>
            </a:r>
            <a:r>
              <a:rPr lang="ar-IQ" sz="3600" dirty="0" smtClean="0">
                <a:solidFill>
                  <a:schemeClr val="tx1"/>
                </a:solidFill>
              </a:rPr>
              <a:t> وأسبابه </a:t>
            </a:r>
            <a:endParaRPr lang="ar-IQ" sz="3600" dirty="0">
              <a:solidFill>
                <a:schemeClr val="tx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يقصد بفهم نشأة </a:t>
            </a:r>
            <a:r>
              <a:rPr lang="ar-IQ" dirty="0" err="1" smtClean="0"/>
              <a:t>الألتزام</a:t>
            </a:r>
            <a:r>
              <a:rPr lang="ar-IQ" dirty="0" smtClean="0"/>
              <a:t> وأسبابه التعرف على الاساس القانوني الذي يولد </a:t>
            </a:r>
            <a:r>
              <a:rPr lang="ar-IQ" dirty="0" err="1" smtClean="0"/>
              <a:t>الألتزام</a:t>
            </a:r>
            <a:r>
              <a:rPr lang="ar-IQ" dirty="0" smtClean="0"/>
              <a:t> بين الاطراف </a:t>
            </a:r>
          </a:p>
          <a:p>
            <a:r>
              <a:rPr lang="ar-IQ" dirty="0" smtClean="0"/>
              <a:t>ويساعد ذلك على ادراك كيفية قيام</a:t>
            </a:r>
          </a:p>
          <a:p>
            <a:r>
              <a:rPr lang="ar-IQ" dirty="0" smtClean="0"/>
              <a:t> </a:t>
            </a:r>
            <a:r>
              <a:rPr lang="ar-IQ" dirty="0" err="1" smtClean="0"/>
              <a:t>الألتزام</a:t>
            </a:r>
            <a:r>
              <a:rPr lang="ar-IQ" dirty="0" smtClean="0"/>
              <a:t> واثاره منذ لحظة تكوينه </a:t>
            </a:r>
          </a:p>
          <a:p>
            <a:r>
              <a:rPr lang="en-US" dirty="0">
                <a:hlinkClick r:id="rId2"/>
              </a:rPr>
              <a:t>https://youtu.be/OXggFe4wohU?si=LEE6ksDS182xuZcg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18708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>
                <a:solidFill>
                  <a:schemeClr val="tx1"/>
                </a:solidFill>
              </a:rPr>
              <a:t>أ</a:t>
            </a:r>
            <a:r>
              <a:rPr lang="ar-IQ" dirty="0" smtClean="0">
                <a:solidFill>
                  <a:schemeClr val="tx1"/>
                </a:solidFill>
              </a:rPr>
              <a:t>نواع مصادر الالتزام 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25112"/>
          </a:xfrm>
        </p:spPr>
        <p:txBody>
          <a:bodyPr/>
          <a:lstStyle/>
          <a:p>
            <a:r>
              <a:rPr lang="ar-IQ" dirty="0" smtClean="0"/>
              <a:t>1.العقد</a:t>
            </a:r>
          </a:p>
          <a:p>
            <a:r>
              <a:rPr lang="ar-IQ" dirty="0" smtClean="0"/>
              <a:t>2.الارادة المنفردة </a:t>
            </a:r>
          </a:p>
          <a:p>
            <a:r>
              <a:rPr lang="ar-IQ" dirty="0" smtClean="0"/>
              <a:t>3.الفعل الضار</a:t>
            </a:r>
          </a:p>
          <a:p>
            <a:r>
              <a:rPr lang="ar-IQ" dirty="0" smtClean="0"/>
              <a:t>4.العمل النافع </a:t>
            </a:r>
          </a:p>
          <a:p>
            <a:r>
              <a:rPr lang="ar-IQ" dirty="0" smtClean="0"/>
              <a:t>5.القانون </a:t>
            </a:r>
            <a:endParaRPr lang="ar-IQ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060848"/>
            <a:ext cx="3240360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607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sz="3600" dirty="0" smtClean="0">
                <a:solidFill>
                  <a:schemeClr val="tx1"/>
                </a:solidFill>
              </a:rPr>
              <a:t>نشاط تعلمي : عصف ذهني تعاوني </a:t>
            </a:r>
            <a:endParaRPr lang="ar-IQ" sz="3600" dirty="0">
              <a:solidFill>
                <a:schemeClr val="tx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س/ما أبرز مصادر </a:t>
            </a:r>
            <a:r>
              <a:rPr lang="ar-IQ" dirty="0" err="1" smtClean="0"/>
              <a:t>الألتزام</a:t>
            </a:r>
            <a:r>
              <a:rPr lang="ar-IQ" dirty="0" smtClean="0"/>
              <a:t> في حياتنا اليومية </a:t>
            </a:r>
            <a:endParaRPr lang="ar-IQ" dirty="0"/>
          </a:p>
          <a:p>
            <a:endParaRPr lang="ar-IQ" dirty="0" smtClean="0"/>
          </a:p>
          <a:p>
            <a:endParaRPr lang="ar-IQ" dirty="0"/>
          </a:p>
          <a:p>
            <a:endParaRPr lang="ar-IQ" dirty="0" smtClean="0"/>
          </a:p>
          <a:p>
            <a:endParaRPr lang="ar-IQ" dirty="0"/>
          </a:p>
          <a:p>
            <a:r>
              <a:rPr lang="ar-IQ" sz="2400" dirty="0" smtClean="0"/>
              <a:t>ناتج التعلم</a:t>
            </a:r>
          </a:p>
          <a:p>
            <a:r>
              <a:rPr lang="ar-IQ" sz="2400" dirty="0" smtClean="0"/>
              <a:t>تحديد مصادر </a:t>
            </a:r>
            <a:r>
              <a:rPr lang="ar-IQ" sz="2400" dirty="0" err="1" smtClean="0"/>
              <a:t>الألتزام</a:t>
            </a:r>
            <a:endParaRPr lang="ar-IQ" sz="2400" dirty="0" smtClean="0"/>
          </a:p>
          <a:p>
            <a:r>
              <a:rPr lang="ar-IQ" sz="2400" dirty="0" smtClean="0"/>
              <a:t>الربط بين النظرية والواقع العملي</a:t>
            </a:r>
          </a:p>
          <a:p>
            <a:r>
              <a:rPr lang="ar-IQ" sz="2400" dirty="0" smtClean="0"/>
              <a:t>                                       الزمن 5ـ7 دقائق </a:t>
            </a:r>
            <a:endParaRPr lang="ar-IQ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149080"/>
            <a:ext cx="2737296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8305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sz="3600" dirty="0" smtClean="0">
                <a:solidFill>
                  <a:schemeClr val="tx1"/>
                </a:solidFill>
              </a:rPr>
              <a:t>الاثر القانوني </a:t>
            </a:r>
            <a:r>
              <a:rPr lang="ar-IQ" sz="3600" dirty="0" err="1" smtClean="0">
                <a:solidFill>
                  <a:schemeClr val="tx1"/>
                </a:solidFill>
              </a:rPr>
              <a:t>للألتزام</a:t>
            </a:r>
            <a:r>
              <a:rPr lang="ar-IQ" sz="3600" dirty="0" smtClean="0">
                <a:solidFill>
                  <a:schemeClr val="tx1"/>
                </a:solidFill>
              </a:rPr>
              <a:t> </a:t>
            </a:r>
            <a:endParaRPr lang="ar-IQ" sz="3600" dirty="0">
              <a:solidFill>
                <a:schemeClr val="tx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ar-IQ" dirty="0" smtClean="0"/>
              <a:t>1.يلتزم المدين بتنفيذ </a:t>
            </a:r>
            <a:r>
              <a:rPr lang="ar-IQ" dirty="0" err="1" smtClean="0"/>
              <a:t>الألتزام</a:t>
            </a:r>
            <a:endParaRPr lang="ar-IQ" dirty="0" smtClean="0"/>
          </a:p>
          <a:p>
            <a:pPr marL="109728" indent="0">
              <a:buNone/>
            </a:pPr>
            <a:r>
              <a:rPr lang="ar-IQ" dirty="0" smtClean="0"/>
              <a:t>2.يحصل الدائن على حق المطالبة</a:t>
            </a:r>
          </a:p>
          <a:p>
            <a:pPr marL="109728" indent="0">
              <a:buNone/>
            </a:pPr>
            <a:r>
              <a:rPr lang="ar-IQ" dirty="0" smtClean="0"/>
              <a:t>3.الأخلال يؤدي الى المسؤولية القانونية</a:t>
            </a:r>
          </a:p>
          <a:p>
            <a:pPr marL="109728" indent="0">
              <a:buNone/>
            </a:pPr>
            <a:r>
              <a:rPr lang="ar-IQ" dirty="0" smtClean="0"/>
              <a:t>4.يجوز اللجوء للقضاء التنفيذ</a:t>
            </a:r>
          </a:p>
          <a:p>
            <a:pPr marL="109728" indent="0">
              <a:buNone/>
            </a:pPr>
            <a:r>
              <a:rPr lang="ar-IQ" dirty="0" smtClean="0"/>
              <a:t>5.الالتزام رابطة قانونية ملزمة </a:t>
            </a:r>
            <a:endParaRPr lang="ar-IQ" dirty="0"/>
          </a:p>
        </p:txBody>
      </p:sp>
      <p:sp>
        <p:nvSpPr>
          <p:cNvPr id="4" name="مستطيل 3"/>
          <p:cNvSpPr/>
          <p:nvPr/>
        </p:nvSpPr>
        <p:spPr>
          <a:xfrm>
            <a:off x="2123728" y="530120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2"/>
              </a:rPr>
              <a:t>https://youtu.be/LaNiOH2YyPo?si=yYeprhau8h0IFwgQ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05589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chemeClr val="tx1"/>
                </a:solidFill>
              </a:rPr>
              <a:t>الخاتمة 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ar-IQ" dirty="0" smtClean="0"/>
              <a:t>1.مصادر الالتزام تحدد واجبات الأفراد</a:t>
            </a:r>
          </a:p>
          <a:p>
            <a:pPr marL="109728" indent="0">
              <a:buNone/>
            </a:pPr>
            <a:r>
              <a:rPr lang="ar-IQ" dirty="0" smtClean="0"/>
              <a:t>2.تعزز الالتزام بالنظام القانوني </a:t>
            </a:r>
          </a:p>
          <a:p>
            <a:pPr marL="109728" indent="0">
              <a:buNone/>
            </a:pPr>
            <a:r>
              <a:rPr lang="ar-IQ" dirty="0" smtClean="0"/>
              <a:t>3.تربط النظرية بالتطبيق العملي </a:t>
            </a:r>
          </a:p>
          <a:p>
            <a:pPr marL="109728" indent="0">
              <a:buNone/>
            </a:pPr>
            <a:r>
              <a:rPr lang="ar-IQ" dirty="0" smtClean="0"/>
              <a:t>4.تضمن حقوق الدائن والمدين</a:t>
            </a:r>
          </a:p>
          <a:p>
            <a:pPr marL="109728" indent="0">
              <a:buNone/>
            </a:pPr>
            <a:r>
              <a:rPr lang="ar-IQ" dirty="0" smtClean="0"/>
              <a:t>5.فهمها يطور التفكير القانوني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210675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IQ" dirty="0" smtClean="0"/>
              <a:t>التغذية الراجعة </a:t>
            </a:r>
            <a:br>
              <a:rPr lang="ar-IQ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اذا مصادر الالتزام هي الأسباب القانونية التي تنشئ الالتزام بين الاطراف</a:t>
            </a:r>
          </a:p>
          <a:p>
            <a:r>
              <a:rPr lang="ar-IQ" dirty="0" smtClean="0"/>
              <a:t>امثلة واقعية </a:t>
            </a:r>
          </a:p>
          <a:p>
            <a:r>
              <a:rPr lang="ar-IQ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توقيع عقد بيع يلتزم البائع بتسليم </a:t>
            </a:r>
            <a:r>
              <a:rPr lang="ar-IQ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السلعه</a:t>
            </a:r>
            <a:r>
              <a:rPr lang="ar-IQ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والمشتري بالدفع </a:t>
            </a:r>
          </a:p>
          <a:p>
            <a:r>
              <a:rPr lang="ar-IQ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شخص تسبب في ضرر </a:t>
            </a:r>
            <a:r>
              <a:rPr lang="ar-IQ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للاخر</a:t>
            </a:r>
            <a:r>
              <a:rPr lang="ar-IQ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يلتزم بالتعويض </a:t>
            </a:r>
          </a:p>
          <a:p>
            <a:r>
              <a:rPr lang="ar-IQ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القانون ينشئ </a:t>
            </a:r>
            <a:r>
              <a:rPr lang="ar-IQ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التزامابدفع</a:t>
            </a:r>
            <a:r>
              <a:rPr lang="ar-IQ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الضريبة في الوقت المحدد</a:t>
            </a:r>
          </a:p>
          <a:p>
            <a:pPr marL="109728" indent="0">
              <a:buNone/>
            </a:pPr>
            <a:endParaRPr lang="ar-IQ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794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النشاط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ما أبرز ما تعلمته اليوم عن مصادر </a:t>
            </a:r>
            <a:r>
              <a:rPr lang="ar-IQ" dirty="0" err="1" smtClean="0"/>
              <a:t>الألتزام</a:t>
            </a:r>
            <a:r>
              <a:rPr lang="ar-IQ" dirty="0" smtClean="0"/>
              <a:t> ؟</a:t>
            </a:r>
            <a:endParaRPr lang="ar-IQ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157" y="2708920"/>
            <a:ext cx="2143125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886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ضري">
  <a:themeElements>
    <a:clrScheme name="حضري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حضري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103</TotalTime>
  <Words>208</Words>
  <Application>Microsoft Office PowerPoint</Application>
  <PresentationFormat>عرض على الشاشة (3:4)‏</PresentationFormat>
  <Paragraphs>56</Paragraphs>
  <Slides>10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حضري</vt:lpstr>
      <vt:lpstr>مصادر الالتزام في القانون المدني </vt:lpstr>
      <vt:lpstr>الاهداف التعليمية</vt:lpstr>
      <vt:lpstr>فهم نشأة الألتزام وأسبابه </vt:lpstr>
      <vt:lpstr>أنواع مصادر الالتزام </vt:lpstr>
      <vt:lpstr>نشاط تعلمي : عصف ذهني تعاوني </vt:lpstr>
      <vt:lpstr>الاثر القانوني للألتزام </vt:lpstr>
      <vt:lpstr>الخاتمة </vt:lpstr>
      <vt:lpstr>التغذية الراجعة  </vt:lpstr>
      <vt:lpstr>النشاط 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مصادر الالتزام في القانون المدني</dc:title>
  <dc:creator>sww</dc:creator>
  <cp:lastModifiedBy>sww</cp:lastModifiedBy>
  <cp:revision>9</cp:revision>
  <dcterms:created xsi:type="dcterms:W3CDTF">2026-01-12T18:22:56Z</dcterms:created>
  <dcterms:modified xsi:type="dcterms:W3CDTF">2026-01-12T20:06:39Z</dcterms:modified>
</cp:coreProperties>
</file>