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4956" r:id="rId1"/>
  </p:sldMasterIdLst>
  <p:notesMasterIdLst>
    <p:notesMasterId r:id="rId7"/>
  </p:notesMasterIdLst>
  <p:sldIdLst>
    <p:sldId id="256" r:id="rId2"/>
    <p:sldId id="257" r:id="rId3"/>
    <p:sldId id="298" r:id="rId4"/>
    <p:sldId id="294" r:id="rId5"/>
    <p:sldId id="297" r:id="rId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0441" autoAdjust="0"/>
    <p:restoredTop sz="86415" autoAdjust="0"/>
  </p:normalViewPr>
  <p:slideViewPr>
    <p:cSldViewPr>
      <p:cViewPr>
        <p:scale>
          <a:sx n="50" d="100"/>
          <a:sy n="50" d="100"/>
        </p:scale>
        <p:origin x="-1138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34B214B-5324-4E3F-AAA9-4AF0C035F17C}" type="datetimeFigureOut">
              <a:rPr lang="ar-IQ" smtClean="0"/>
              <a:pPr/>
              <a:t>10/09/1444</a:t>
            </a:fld>
            <a:endParaRPr lang="ar-IQ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4101CD1-3F74-41B4-A5E7-682678AE8264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xmlns="" val="4039268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01CD1-3F74-41B4-A5E7-682678AE8264}" type="slidenum">
              <a:rPr lang="ar-IQ" smtClean="0"/>
              <a:pPr/>
              <a:t>1</a:t>
            </a:fld>
            <a:endParaRPr lang="ar-IQ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01CD1-3F74-41B4-A5E7-682678AE8264}" type="slidenum">
              <a:rPr lang="ar-IQ" smtClean="0"/>
              <a:pPr/>
              <a:t>4</a:t>
            </a:fld>
            <a:endParaRPr lang="ar-IQ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57" r:id="rId1"/>
    <p:sldLayoutId id="2147484958" r:id="rId2"/>
    <p:sldLayoutId id="2147484959" r:id="rId3"/>
    <p:sldLayoutId id="2147484960" r:id="rId4"/>
    <p:sldLayoutId id="2147484961" r:id="rId5"/>
    <p:sldLayoutId id="2147484962" r:id="rId6"/>
    <p:sldLayoutId id="2147484963" r:id="rId7"/>
    <p:sldLayoutId id="2147484964" r:id="rId8"/>
    <p:sldLayoutId id="2147484965" r:id="rId9"/>
    <p:sldLayoutId id="2147484966" r:id="rId10"/>
    <p:sldLayoutId id="2147484967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48000"/>
                <a:satMod val="300000"/>
              </a:schemeClr>
            </a:gs>
            <a:gs pos="12000">
              <a:schemeClr val="bg2">
                <a:tint val="48000"/>
                <a:satMod val="300000"/>
              </a:schemeClr>
            </a:gs>
            <a:gs pos="20000">
              <a:schemeClr val="bg2">
                <a:tint val="49000"/>
                <a:satMod val="300000"/>
              </a:schemeClr>
            </a:gs>
            <a:gs pos="100000">
              <a:schemeClr val="bg2">
                <a:shade val="30000"/>
              </a:schemeClr>
            </a:gs>
          </a:gsLst>
          <a:path path="circle">
            <a:fillToRect l="10000" t="-25000" r="10000" b="12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920880" cy="3744416"/>
          </a:xfrm>
        </p:spPr>
        <p:txBody>
          <a:bodyPr>
            <a:normAutofit fontScale="90000"/>
          </a:bodyPr>
          <a:lstStyle/>
          <a:p>
            <a:pPr algn="ctr"/>
            <a:r>
              <a:rPr lang="ar-IQ" sz="3200" b="1" dirty="0" smtClean="0">
                <a:solidFill>
                  <a:schemeClr val="bg2"/>
                </a:solidFill>
              </a:rPr>
              <a:t/>
            </a:r>
            <a:br>
              <a:rPr lang="ar-IQ" sz="3200" b="1" dirty="0" smtClean="0">
                <a:solidFill>
                  <a:schemeClr val="bg2"/>
                </a:solidFill>
              </a:rPr>
            </a:br>
            <a:r>
              <a:rPr lang="ar-IQ" sz="3200" dirty="0" smtClean="0">
                <a:solidFill>
                  <a:schemeClr val="bg2"/>
                </a:solidFill>
              </a:rPr>
              <a:t/>
            </a:r>
            <a:br>
              <a:rPr lang="ar-IQ" sz="3200" dirty="0" smtClean="0">
                <a:solidFill>
                  <a:schemeClr val="bg2"/>
                </a:solidFill>
              </a:rPr>
            </a:br>
            <a:r>
              <a:rPr lang="ar-IQ" sz="3200" dirty="0" smtClean="0">
                <a:solidFill>
                  <a:schemeClr val="bg2"/>
                </a:solidFill>
              </a:rPr>
              <a:t/>
            </a:r>
            <a:br>
              <a:rPr lang="ar-IQ" sz="3200" dirty="0" smtClean="0">
                <a:solidFill>
                  <a:schemeClr val="bg2"/>
                </a:solidFill>
              </a:rPr>
            </a:br>
            <a:r>
              <a:rPr lang="ar-IQ" sz="3200" dirty="0" smtClean="0">
                <a:solidFill>
                  <a:schemeClr val="bg2"/>
                </a:solidFill>
              </a:rPr>
              <a:t/>
            </a:r>
            <a:br>
              <a:rPr lang="ar-IQ" sz="3200" dirty="0" smtClean="0">
                <a:solidFill>
                  <a:schemeClr val="bg2"/>
                </a:solidFill>
              </a:rPr>
            </a:br>
            <a:r>
              <a:rPr lang="ar-IQ" sz="3200" dirty="0" smtClean="0">
                <a:solidFill>
                  <a:schemeClr val="bg2"/>
                </a:solidFill>
              </a:rPr>
              <a:t/>
            </a:r>
            <a:br>
              <a:rPr lang="ar-IQ" sz="3200" dirty="0" smtClean="0">
                <a:solidFill>
                  <a:schemeClr val="bg2"/>
                </a:solidFill>
              </a:rPr>
            </a:br>
            <a:r>
              <a:rPr lang="ar-IQ" sz="3200" b="1" dirty="0" smtClean="0">
                <a:solidFill>
                  <a:srgbClr val="C00000"/>
                </a:solidFill>
              </a:rPr>
              <a:t/>
            </a:r>
            <a:br>
              <a:rPr lang="ar-IQ" sz="3200" b="1" dirty="0" smtClean="0">
                <a:solidFill>
                  <a:srgbClr val="C00000"/>
                </a:solidFill>
              </a:rPr>
            </a:br>
            <a:r>
              <a:rPr lang="ar-IQ" sz="3200" b="1" dirty="0" smtClean="0">
                <a:solidFill>
                  <a:srgbClr val="C00000"/>
                </a:solidFill>
              </a:rPr>
              <a:t/>
            </a:r>
            <a:br>
              <a:rPr lang="ar-IQ" sz="3200" b="1" dirty="0" smtClean="0">
                <a:solidFill>
                  <a:srgbClr val="C00000"/>
                </a:solidFill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323528" y="692696"/>
            <a:ext cx="8458200" cy="4824536"/>
          </a:xfrm>
        </p:spPr>
        <p:txBody>
          <a:bodyPr>
            <a:noAutofit/>
          </a:bodyPr>
          <a:lstStyle/>
          <a:p>
            <a:pPr algn="ctr"/>
            <a:endParaRPr lang="ar-IQ" b="1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ar-IQ" sz="3200" b="1" dirty="0" smtClean="0">
                <a:solidFill>
                  <a:schemeClr val="tx1"/>
                </a:solidFill>
              </a:rPr>
              <a:t>المحاضرة الرابعة</a:t>
            </a:r>
            <a:r>
              <a:rPr lang="en-US" sz="3200" b="1" dirty="0" smtClean="0">
                <a:solidFill>
                  <a:schemeClr val="tx1"/>
                </a:solidFill>
              </a:rPr>
              <a:t/>
            </a:r>
            <a:br>
              <a:rPr lang="en-US" sz="3200" b="1" dirty="0" smtClean="0">
                <a:solidFill>
                  <a:schemeClr val="tx1"/>
                </a:solidFill>
              </a:rPr>
            </a:br>
            <a:r>
              <a:rPr lang="ar-IQ" sz="3200" b="1" dirty="0" smtClean="0">
                <a:solidFill>
                  <a:schemeClr val="tx1"/>
                </a:solidFill>
              </a:rPr>
              <a:t>مادة القانون الدولي </a:t>
            </a:r>
            <a:r>
              <a:rPr lang="ar-IQ" sz="3200" b="1" dirty="0" smtClean="0">
                <a:solidFill>
                  <a:schemeClr val="tx1"/>
                </a:solidFill>
              </a:rPr>
              <a:t>الانساني / الفصل الثاني </a:t>
            </a:r>
            <a:endParaRPr lang="ar-IQ" sz="3200" b="1" dirty="0" smtClean="0">
              <a:solidFill>
                <a:schemeClr val="tx1"/>
              </a:solidFill>
            </a:endParaRPr>
          </a:p>
          <a:p>
            <a:pPr algn="ctr"/>
            <a:r>
              <a:rPr lang="ar-IQ" sz="3200" b="1" dirty="0" smtClean="0">
                <a:solidFill>
                  <a:schemeClr val="tx1"/>
                </a:solidFill>
                <a:cs typeface="+mj-cs"/>
              </a:rPr>
              <a:t>المرحلة الثالثة</a:t>
            </a:r>
          </a:p>
          <a:p>
            <a:pPr algn="ctr"/>
            <a:endParaRPr lang="ar-IQ" b="1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ar-IQ" b="1" dirty="0" smtClean="0">
                <a:solidFill>
                  <a:schemeClr val="tx1"/>
                </a:solidFill>
                <a:cs typeface="+mj-cs"/>
              </a:rPr>
              <a:t>  </a:t>
            </a:r>
            <a:r>
              <a:rPr lang="ar-IQ" b="1" dirty="0" smtClean="0">
                <a:solidFill>
                  <a:schemeClr val="tx1"/>
                </a:solidFill>
              </a:rPr>
              <a:t>المدرس</a:t>
            </a:r>
          </a:p>
          <a:p>
            <a:pPr algn="ctr"/>
            <a:r>
              <a:rPr lang="ar-IQ" b="1" dirty="0" smtClean="0">
                <a:solidFill>
                  <a:schemeClr val="tx1"/>
                </a:solidFill>
              </a:rPr>
              <a:t> فادية حافظ جاسم</a:t>
            </a:r>
          </a:p>
          <a:p>
            <a:pPr algn="ctr"/>
            <a:r>
              <a:rPr lang="ar-IQ" b="1" dirty="0" smtClean="0">
                <a:solidFill>
                  <a:schemeClr val="tx1"/>
                </a:solidFill>
              </a:rPr>
              <a:t>كلية الحقوق / جامعة النهرين  </a:t>
            </a:r>
            <a:endParaRPr lang="ar-IQ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971600" y="836712"/>
            <a:ext cx="7067128" cy="5030019"/>
          </a:xfrm>
        </p:spPr>
        <p:txBody>
          <a:bodyPr>
            <a:normAutofit/>
          </a:bodyPr>
          <a:lstStyle/>
          <a:p>
            <a:pPr lvl="1" algn="ctr"/>
            <a:endParaRPr lang="ar-IQ" sz="3200" b="1" dirty="0" smtClean="0">
              <a:solidFill>
                <a:srgbClr val="FF0000"/>
              </a:solidFill>
            </a:endParaRPr>
          </a:p>
          <a:p>
            <a:pPr lvl="1" algn="ctr"/>
            <a:r>
              <a:rPr lang="ar-IQ" sz="3200" b="1" dirty="0" smtClean="0">
                <a:solidFill>
                  <a:srgbClr val="FF0000"/>
                </a:solidFill>
              </a:rPr>
              <a:t>أليات تطبيق القانون الدولي الانساني </a:t>
            </a:r>
            <a:endParaRPr lang="ar-IQ" sz="3200" b="1" dirty="0" smtClean="0">
              <a:solidFill>
                <a:srgbClr val="FF0000"/>
              </a:solidFill>
            </a:endParaRPr>
          </a:p>
          <a:p>
            <a:pPr lvl="1" algn="ctr"/>
            <a:endParaRPr lang="ar-IQ" sz="3200" b="1" dirty="0" smtClean="0">
              <a:solidFill>
                <a:srgbClr val="FF0000"/>
              </a:solidFill>
            </a:endParaRPr>
          </a:p>
          <a:p>
            <a:pPr lvl="1"/>
            <a:r>
              <a:rPr lang="ar-IQ" sz="2800" b="1" dirty="0" smtClean="0">
                <a:solidFill>
                  <a:srgbClr val="002060"/>
                </a:solidFill>
              </a:rPr>
              <a:t>1- </a:t>
            </a:r>
            <a:r>
              <a:rPr lang="ar-IQ" sz="2800" b="1" dirty="0" smtClean="0">
                <a:solidFill>
                  <a:srgbClr val="002060"/>
                </a:solidFill>
              </a:rPr>
              <a:t>الاليات الوقائية لتنفيذ القانون الدولي الانساني </a:t>
            </a:r>
            <a:endParaRPr lang="ar-IQ" sz="2800" b="1" dirty="0" smtClean="0">
              <a:solidFill>
                <a:srgbClr val="002060"/>
              </a:solidFill>
            </a:endParaRPr>
          </a:p>
          <a:p>
            <a:pPr lvl="1"/>
            <a:r>
              <a:rPr lang="ar-IQ" sz="2800" b="1" dirty="0" smtClean="0">
                <a:solidFill>
                  <a:srgbClr val="002060"/>
                </a:solidFill>
              </a:rPr>
              <a:t>2- </a:t>
            </a:r>
            <a:r>
              <a:rPr lang="ar-IQ" sz="2800" b="1" dirty="0" smtClean="0">
                <a:solidFill>
                  <a:srgbClr val="002060"/>
                </a:solidFill>
              </a:rPr>
              <a:t>الاليات </a:t>
            </a:r>
            <a:r>
              <a:rPr lang="ar-IQ" sz="2800" b="1" dirty="0" smtClean="0">
                <a:solidFill>
                  <a:srgbClr val="002060"/>
                </a:solidFill>
              </a:rPr>
              <a:t>الرقابية </a:t>
            </a:r>
            <a:r>
              <a:rPr lang="ar-IQ" sz="2800" b="1" dirty="0" smtClean="0">
                <a:solidFill>
                  <a:srgbClr val="002060"/>
                </a:solidFill>
              </a:rPr>
              <a:t>لتنفيذ القانون الدولي الانساني </a:t>
            </a:r>
            <a:r>
              <a:rPr lang="ar-IQ" sz="2800" b="1" dirty="0" smtClean="0">
                <a:solidFill>
                  <a:srgbClr val="002060"/>
                </a:solidFill>
              </a:rPr>
              <a:t>.</a:t>
            </a:r>
          </a:p>
          <a:p>
            <a:pPr lvl="1"/>
            <a:r>
              <a:rPr lang="ar-IQ" sz="2800" b="1" dirty="0" smtClean="0">
                <a:solidFill>
                  <a:srgbClr val="002060"/>
                </a:solidFill>
              </a:rPr>
              <a:t>3- الاليات </a:t>
            </a:r>
            <a:r>
              <a:rPr lang="ar-IQ" sz="2800" b="1" dirty="0" smtClean="0">
                <a:solidFill>
                  <a:srgbClr val="002060"/>
                </a:solidFill>
              </a:rPr>
              <a:t>القمعية للقانون </a:t>
            </a:r>
            <a:r>
              <a:rPr lang="ar-IQ" sz="2800" b="1" dirty="0" smtClean="0">
                <a:solidFill>
                  <a:srgbClr val="002060"/>
                </a:solidFill>
              </a:rPr>
              <a:t>الدولي الانساني </a:t>
            </a:r>
            <a:endParaRPr lang="ar-IQ" sz="2800" b="1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ctr"/>
            <a:endParaRPr lang="ar-IQ" sz="3200" b="1" dirty="0" smtClean="0">
              <a:solidFill>
                <a:srgbClr val="FF0000"/>
              </a:solidFill>
            </a:endParaRPr>
          </a:p>
          <a:p>
            <a:pPr lvl="1"/>
            <a:r>
              <a:rPr lang="ar-IQ" sz="2800" b="1" dirty="0" smtClean="0">
                <a:solidFill>
                  <a:srgbClr val="002060"/>
                </a:solidFill>
              </a:rPr>
              <a:t>1- </a:t>
            </a:r>
            <a:r>
              <a:rPr lang="ar-IQ" sz="3200" b="1" dirty="0" smtClean="0">
                <a:solidFill>
                  <a:srgbClr val="002060"/>
                </a:solidFill>
              </a:rPr>
              <a:t>نشر</a:t>
            </a:r>
            <a:r>
              <a:rPr lang="ar-IQ" sz="3200" dirty="0" smtClean="0">
                <a:solidFill>
                  <a:srgbClr val="FF0000"/>
                </a:solidFill>
              </a:rPr>
              <a:t> </a:t>
            </a:r>
            <a:r>
              <a:rPr lang="ar-IQ" sz="3200" b="1" dirty="0" smtClean="0"/>
              <a:t>القانون الدولي الانساني</a:t>
            </a:r>
            <a:endParaRPr lang="ar-IQ" sz="3200" b="1" dirty="0" smtClean="0"/>
          </a:p>
          <a:p>
            <a:pPr lvl="1"/>
            <a:r>
              <a:rPr lang="ar-IQ" sz="3200" b="1" dirty="0" smtClean="0">
                <a:solidFill>
                  <a:srgbClr val="002060"/>
                </a:solidFill>
              </a:rPr>
              <a:t>أ- التعريف بالنشر.</a:t>
            </a:r>
            <a:endParaRPr lang="ar-IQ" sz="3200" b="1" dirty="0" smtClean="0">
              <a:solidFill>
                <a:srgbClr val="002060"/>
              </a:solidFill>
            </a:endParaRPr>
          </a:p>
          <a:p>
            <a:pPr lvl="1"/>
            <a:r>
              <a:rPr lang="ar-IQ" sz="3200" b="1" dirty="0" smtClean="0">
                <a:solidFill>
                  <a:srgbClr val="002060"/>
                </a:solidFill>
              </a:rPr>
              <a:t>ب- أهمية النشر</a:t>
            </a:r>
          </a:p>
          <a:p>
            <a:pPr lvl="1"/>
            <a:r>
              <a:rPr lang="ar-IQ" sz="3200" b="1" dirty="0" smtClean="0">
                <a:solidFill>
                  <a:srgbClr val="002060"/>
                </a:solidFill>
              </a:rPr>
              <a:t>ج- الطابع الالزامي للنشر </a:t>
            </a:r>
            <a:r>
              <a:rPr lang="ar-IQ" sz="3200" b="1" dirty="0" smtClean="0">
                <a:solidFill>
                  <a:srgbClr val="002060"/>
                </a:solidFill>
              </a:rPr>
              <a:t>.</a:t>
            </a:r>
            <a:endParaRPr lang="ar-IQ" sz="3200" b="1" dirty="0" smtClean="0"/>
          </a:p>
          <a:p>
            <a:endParaRPr lang="ar-IQ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IQ" sz="4400" dirty="0" smtClean="0">
                <a:solidFill>
                  <a:srgbClr val="FF0000"/>
                </a:solidFill>
              </a:rPr>
              <a:t>الاليات الوقائية لتنفيذ القانون الدولي الانساني</a:t>
            </a:r>
            <a:endParaRPr lang="ar-IQ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83568" y="1916832"/>
            <a:ext cx="8075240" cy="3600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ar-IQ" sz="3200" b="1" dirty="0" smtClean="0">
                <a:solidFill>
                  <a:srgbClr val="FF0000"/>
                </a:solidFill>
              </a:rPr>
              <a:t> تشمل الاتي : - </a:t>
            </a:r>
          </a:p>
          <a:p>
            <a:pPr>
              <a:buNone/>
            </a:pPr>
            <a:endParaRPr lang="ar-IQ" sz="3200" b="1" dirty="0" smtClean="0">
              <a:solidFill>
                <a:srgbClr val="FF0000"/>
              </a:solidFill>
            </a:endParaRPr>
          </a:p>
          <a:p>
            <a:pPr marL="624078" indent="-514350">
              <a:buNone/>
            </a:pPr>
            <a:r>
              <a:rPr lang="ar-IQ" sz="3200" b="1" dirty="0" smtClean="0">
                <a:solidFill>
                  <a:srgbClr val="0070C0"/>
                </a:solidFill>
              </a:rPr>
              <a:t> أ- السكان المدنيون </a:t>
            </a:r>
          </a:p>
          <a:p>
            <a:pPr marL="624078" indent="-514350">
              <a:buNone/>
            </a:pPr>
            <a:endParaRPr lang="ar-IQ" sz="3200" b="1" dirty="0" smtClean="0">
              <a:solidFill>
                <a:srgbClr val="0070C0"/>
              </a:solidFill>
            </a:endParaRPr>
          </a:p>
          <a:p>
            <a:pPr marL="624078" indent="-514350">
              <a:buNone/>
            </a:pPr>
            <a:r>
              <a:rPr lang="ar-IQ" sz="3200" b="1" dirty="0" smtClean="0">
                <a:solidFill>
                  <a:srgbClr val="0070C0"/>
                </a:solidFill>
              </a:rPr>
              <a:t> ب- القوات المسلحة </a:t>
            </a:r>
            <a:endParaRPr lang="ar-IQ" sz="32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ar-IQ" sz="28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ar-IQ" sz="2800" b="1" dirty="0" smtClean="0"/>
          </a:p>
          <a:p>
            <a:pPr>
              <a:buNone/>
            </a:pPr>
            <a:endParaRPr lang="ar-IQ" sz="2800" b="1" dirty="0" smtClean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IQ" sz="4400" dirty="0" smtClean="0">
                <a:solidFill>
                  <a:srgbClr val="FF0000"/>
                </a:solidFill>
              </a:rPr>
              <a:t>الفئات المستهدفة بالنشر </a:t>
            </a:r>
            <a:r>
              <a:rPr lang="ar-IQ" sz="4400" dirty="0" smtClean="0">
                <a:solidFill>
                  <a:srgbClr val="FF0000"/>
                </a:solidFill>
              </a:rPr>
              <a:t/>
            </a:r>
            <a:br>
              <a:rPr lang="ar-IQ" sz="4400" dirty="0" smtClean="0">
                <a:solidFill>
                  <a:srgbClr val="FF0000"/>
                </a:solidFill>
              </a:rPr>
            </a:br>
            <a:endParaRPr lang="ar-IQ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2050" name="Picture 2" descr="C:\Users\فادية الدباغ\Desktop\ملف بور بوينت\downlo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60648"/>
            <a:ext cx="8352928" cy="4608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852</TotalTime>
  <Words>69</Words>
  <Application>Microsoft Office PowerPoint</Application>
  <PresentationFormat>On-screen Show (4:3)</PresentationFormat>
  <Paragraphs>29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Concourse</vt:lpstr>
      <vt:lpstr>        </vt:lpstr>
      <vt:lpstr>Slide 2</vt:lpstr>
      <vt:lpstr>الاليات الوقائية لتنفيذ القانون الدولي الانساني</vt:lpstr>
      <vt:lpstr>الفئات المستهدفة بالنشر  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المحاضرة القانون الدولي الانساني واليآت تطبيقه في النزاعات المسلحة </dc:title>
  <dc:creator>الاءء</dc:creator>
  <cp:lastModifiedBy>فادية الدباغ</cp:lastModifiedBy>
  <cp:revision>107</cp:revision>
  <dcterms:created xsi:type="dcterms:W3CDTF">2017-11-23T10:04:52Z</dcterms:created>
  <dcterms:modified xsi:type="dcterms:W3CDTF">2023-03-31T13:28:20Z</dcterms:modified>
</cp:coreProperties>
</file>