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956" r:id="rId1"/>
  </p:sldMasterIdLst>
  <p:notesMasterIdLst>
    <p:notesMasterId r:id="rId7"/>
  </p:notesMasterIdLst>
  <p:sldIdLst>
    <p:sldId id="256" r:id="rId2"/>
    <p:sldId id="257" r:id="rId3"/>
    <p:sldId id="294" r:id="rId4"/>
    <p:sldId id="259" r:id="rId5"/>
    <p:sldId id="297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ar-IQ" smtClean="0"/>
              <a:pPr/>
              <a:t>10/09/1444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403926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3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200" b="1" dirty="0" smtClean="0">
                <a:solidFill>
                  <a:schemeClr val="bg2"/>
                </a:solidFill>
              </a:rPr>
              <a:t/>
            </a:r>
            <a:br>
              <a:rPr lang="ar-IQ" sz="3200" b="1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</a:rPr>
              <a:t>المحاضرة الاولى 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IQ" sz="3200" b="1" dirty="0" smtClean="0">
                <a:solidFill>
                  <a:schemeClr val="tx1"/>
                </a:solidFill>
              </a:rPr>
              <a:t>مادة القانون الدولي </a:t>
            </a:r>
            <a:r>
              <a:rPr lang="ar-IQ" sz="3200" b="1" dirty="0" smtClean="0">
                <a:solidFill>
                  <a:schemeClr val="tx1"/>
                </a:solidFill>
              </a:rPr>
              <a:t>الانساني / الفصل الثاني </a:t>
            </a:r>
            <a:endParaRPr lang="ar-IQ" sz="3200" b="1" dirty="0" smtClean="0">
              <a:solidFill>
                <a:schemeClr val="tx1"/>
              </a:solidFill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</a:p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b="1" dirty="0" smtClean="0">
                <a:solidFill>
                  <a:schemeClr val="tx1"/>
                </a:solidFill>
                <a:cs typeface="+mj-cs"/>
              </a:rPr>
              <a:t>المدرس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  <a:cs typeface="+mj-cs"/>
              </a:rPr>
              <a:t> فادية حافظ جاسم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  <a:cs typeface="+mj-cs"/>
              </a:rPr>
              <a:t>كلية الحقوق / جامعة النهرين  </a:t>
            </a:r>
            <a:endParaRPr lang="ar-IQ" b="1" dirty="0">
              <a:solidFill>
                <a:schemeClr val="tx1"/>
              </a:solidFill>
              <a:cs typeface="+mj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1412776"/>
            <a:ext cx="7067128" cy="4453955"/>
          </a:xfrm>
        </p:spPr>
        <p:txBody>
          <a:bodyPr>
            <a:normAutofit fontScale="85000" lnSpcReduction="20000"/>
          </a:bodyPr>
          <a:lstStyle/>
          <a:p>
            <a:pPr lvl="1" algn="ctr"/>
            <a:r>
              <a:rPr lang="ar-IQ" sz="3600" b="1" u="sng" dirty="0" smtClean="0">
                <a:solidFill>
                  <a:srgbClr val="FF0000"/>
                </a:solidFill>
              </a:rPr>
              <a:t>النطاق المكاني للقانون الدولي الانساني</a:t>
            </a:r>
          </a:p>
          <a:p>
            <a:pPr lvl="1" algn="ctr"/>
            <a:r>
              <a:rPr lang="ar-IQ" sz="3600" b="1" u="sng" dirty="0" smtClean="0">
                <a:solidFill>
                  <a:srgbClr val="FF0000"/>
                </a:solidFill>
              </a:rPr>
              <a:t> </a:t>
            </a:r>
            <a:endParaRPr lang="ar-IQ" sz="3600" b="1" u="sng" dirty="0" smtClean="0">
              <a:solidFill>
                <a:srgbClr val="FF0000"/>
              </a:solidFill>
            </a:endParaRPr>
          </a:p>
          <a:p>
            <a:pPr lvl="1"/>
            <a:r>
              <a:rPr lang="ar-IQ" sz="2800" b="1" dirty="0" smtClean="0">
                <a:solidFill>
                  <a:schemeClr val="accent1"/>
                </a:solidFill>
              </a:rPr>
              <a:t>اولاً </a:t>
            </a:r>
            <a:r>
              <a:rPr lang="ar-IQ" sz="2800" b="1" dirty="0" smtClean="0">
                <a:solidFill>
                  <a:schemeClr val="accent1"/>
                </a:solidFill>
              </a:rPr>
              <a:t>إماكن يحظر استهدافها لطبيعتها الخاصة </a:t>
            </a:r>
            <a:endParaRPr lang="ar-IQ" sz="2800" b="1" dirty="0" smtClean="0">
              <a:solidFill>
                <a:schemeClr val="accent1"/>
              </a:solidFill>
            </a:endParaRPr>
          </a:p>
          <a:p>
            <a:pPr lvl="1"/>
            <a:r>
              <a:rPr lang="ar-IQ" sz="2800" dirty="0" smtClean="0">
                <a:solidFill>
                  <a:schemeClr val="accent2"/>
                </a:solidFill>
              </a:rPr>
              <a:t>أ-حماية الممتلكات الثقافية</a:t>
            </a:r>
          </a:p>
          <a:p>
            <a:pPr lvl="1"/>
            <a:r>
              <a:rPr lang="ar-IQ" sz="2800" dirty="0" smtClean="0"/>
              <a:t>* مفهوم الممتلكات الثقافية </a:t>
            </a:r>
          </a:p>
          <a:p>
            <a:pPr lvl="1"/>
            <a:r>
              <a:rPr lang="ar-IQ" sz="2800" dirty="0" smtClean="0"/>
              <a:t>تعريف </a:t>
            </a:r>
            <a:r>
              <a:rPr lang="ar-IQ" sz="2800" dirty="0" smtClean="0"/>
              <a:t>الممتلكات الثقافية :- هي كل انواع المنقولات والعقارات التي تمثل أهمية التراث الثقافي لشعب ما ,مثل الجامعات والمتاحف ودور العبادة كالاضرحة الدينية ,مواقع الاثارواماكن حفظ الاعمال الفنية . </a:t>
            </a:r>
          </a:p>
          <a:p>
            <a:pPr lvl="1"/>
            <a:r>
              <a:rPr lang="ar-IQ" sz="2800" dirty="0" smtClean="0">
                <a:solidFill>
                  <a:schemeClr val="accent2"/>
                </a:solidFill>
              </a:rPr>
              <a:t>مظاهر الحماية :</a:t>
            </a:r>
          </a:p>
          <a:p>
            <a:pPr lvl="1"/>
            <a:r>
              <a:rPr lang="ar-IQ" sz="2800" dirty="0" smtClean="0"/>
              <a:t>أ- </a:t>
            </a:r>
            <a:r>
              <a:rPr lang="ar-IQ" sz="2800" dirty="0" smtClean="0"/>
              <a:t> كالحماية الخاصة </a:t>
            </a:r>
          </a:p>
          <a:p>
            <a:pPr lvl="1"/>
            <a:r>
              <a:rPr lang="ar-IQ" sz="2800" dirty="0" smtClean="0"/>
              <a:t>ب- العامة </a:t>
            </a:r>
          </a:p>
          <a:p>
            <a:pPr lvl="1"/>
            <a:r>
              <a:rPr lang="ar-IQ" sz="2800" dirty="0" smtClean="0"/>
              <a:t>ج- المعززة .</a:t>
            </a:r>
            <a:endParaRPr lang="ar-IQ" sz="2800" dirty="0" smtClean="0"/>
          </a:p>
          <a:p>
            <a:pPr lvl="1"/>
            <a:endParaRPr lang="ar-IQ" sz="36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11560" y="1916832"/>
            <a:ext cx="8075240" cy="3600400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ar-IQ" sz="2800" b="1" dirty="0" smtClean="0">
                <a:solidFill>
                  <a:schemeClr val="accent1"/>
                </a:solidFill>
              </a:rPr>
              <a:t>الحماية الخاصة للمتلكات الثقافية  : تشمل الاتي :- </a:t>
            </a:r>
          </a:p>
          <a:p>
            <a:pPr lvl="1"/>
            <a:r>
              <a:rPr lang="ar-IQ" sz="2800" b="1" dirty="0" smtClean="0">
                <a:solidFill>
                  <a:schemeClr val="accent2"/>
                </a:solidFill>
              </a:rPr>
              <a:t>أ -  </a:t>
            </a:r>
            <a:r>
              <a:rPr lang="ar-IQ" sz="2800" dirty="0" smtClean="0"/>
              <a:t>شروط الحماية الخاصة</a:t>
            </a:r>
          </a:p>
          <a:p>
            <a:pPr lvl="1"/>
            <a:r>
              <a:rPr lang="ar-IQ" sz="2800" dirty="0" smtClean="0"/>
              <a:t>ب- مضمون الحماية الخاصة </a:t>
            </a:r>
          </a:p>
          <a:p>
            <a:pPr lvl="1"/>
            <a:r>
              <a:rPr lang="ar-IQ" sz="2800" dirty="0" smtClean="0"/>
              <a:t>ج- فقدان الحماية الخاصة </a:t>
            </a:r>
            <a:endParaRPr lang="ar-IQ" sz="2800" dirty="0" smtClean="0"/>
          </a:p>
          <a:p>
            <a:pPr lvl="1"/>
            <a:r>
              <a:rPr lang="ar-IQ" sz="2800" b="1" dirty="0" smtClean="0">
                <a:solidFill>
                  <a:schemeClr val="accent2"/>
                </a:solidFill>
              </a:rPr>
              <a:t>أما الحماية المعززة للمتلكات الثقافية فتشمل :- </a:t>
            </a:r>
          </a:p>
          <a:p>
            <a:pPr lvl="1"/>
            <a:r>
              <a:rPr lang="ar-IQ" sz="2800" b="1" dirty="0" smtClean="0">
                <a:solidFill>
                  <a:schemeClr val="accent2"/>
                </a:solidFill>
              </a:rPr>
              <a:t>أ- </a:t>
            </a:r>
            <a:r>
              <a:rPr lang="ar-IQ" sz="2800" dirty="0" smtClean="0"/>
              <a:t>مضمون الحماية </a:t>
            </a:r>
            <a:r>
              <a:rPr lang="ar-IQ" sz="2800" dirty="0" smtClean="0"/>
              <a:t>المعززة</a:t>
            </a:r>
            <a:endParaRPr lang="ar-IQ" sz="3200" dirty="0" smtClean="0"/>
          </a:p>
          <a:p>
            <a:pPr lvl="1"/>
            <a:r>
              <a:rPr lang="ar-IQ" sz="3200" dirty="0" smtClean="0"/>
              <a:t>ب-</a:t>
            </a:r>
            <a:r>
              <a:rPr lang="ar-IQ" sz="3200" dirty="0" smtClean="0"/>
              <a:t> شروط الحماية </a:t>
            </a:r>
            <a:r>
              <a:rPr lang="ar-IQ" sz="3200" dirty="0" smtClean="0"/>
              <a:t>المعززة</a:t>
            </a:r>
            <a:endParaRPr lang="ar-IQ" sz="3200" dirty="0" smtClean="0"/>
          </a:p>
          <a:p>
            <a:pPr lvl="1"/>
            <a:r>
              <a:rPr lang="ar-IQ" sz="3200" dirty="0" smtClean="0"/>
              <a:t>ج- فقدان الحماية </a:t>
            </a:r>
            <a:r>
              <a:rPr lang="ar-IQ" sz="3200" dirty="0" smtClean="0"/>
              <a:t>المعززة </a:t>
            </a:r>
            <a:endParaRPr lang="ar-IQ" sz="3200" dirty="0" smtClean="0"/>
          </a:p>
          <a:p>
            <a:pPr lvl="1"/>
            <a:endParaRPr lang="ar-IQ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ar-IQ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ar-IQ" sz="2800" b="1" dirty="0" smtClean="0"/>
          </a:p>
          <a:p>
            <a:pPr>
              <a:buNone/>
            </a:pPr>
            <a:endParaRPr lang="ar-IQ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844824"/>
            <a:ext cx="7272808" cy="3960440"/>
          </a:xfrm>
        </p:spPr>
        <p:txBody>
          <a:bodyPr>
            <a:normAutofit/>
          </a:bodyPr>
          <a:lstStyle/>
          <a:p>
            <a:pPr algn="ctr"/>
            <a:endParaRPr lang="ar-IQ" sz="2800" b="1" dirty="0" smtClean="0">
              <a:solidFill>
                <a:srgbClr val="FF0000"/>
              </a:solidFill>
            </a:endParaRPr>
          </a:p>
          <a:p>
            <a:r>
              <a:rPr lang="ar-IQ" sz="3200" b="1" dirty="0" smtClean="0">
                <a:solidFill>
                  <a:schemeClr val="accent1"/>
                </a:solidFill>
              </a:rPr>
              <a:t>ثانياً :  حماية الاعيان الضرورية لبقاء السكان المدنيين</a:t>
            </a:r>
          </a:p>
          <a:p>
            <a:pPr lvl="1"/>
            <a:r>
              <a:rPr lang="ar-IQ" sz="2800" dirty="0" smtClean="0"/>
              <a:t>أ- مفهوم الاعيان الضرورية لبقاء السكان المدنيين</a:t>
            </a:r>
          </a:p>
          <a:p>
            <a:pPr lvl="1"/>
            <a:r>
              <a:rPr lang="ar-IQ" sz="2800" dirty="0" smtClean="0"/>
              <a:t>ب- فقدان الحماية  </a:t>
            </a:r>
          </a:p>
          <a:p>
            <a:pPr algn="ctr">
              <a:buNone/>
            </a:pPr>
            <a:endParaRPr lang="ar-IQ" sz="3200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endParaRPr lang="ar-IQ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841</TotalTime>
  <Words>123</Words>
  <Application>Microsoft Office PowerPoint</Application>
  <PresentationFormat>On-screen Show (4:3)</PresentationFormat>
  <Paragraphs>34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        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فادية الدباغ</cp:lastModifiedBy>
  <cp:revision>101</cp:revision>
  <dcterms:created xsi:type="dcterms:W3CDTF">2017-11-23T10:04:52Z</dcterms:created>
  <dcterms:modified xsi:type="dcterms:W3CDTF">2023-03-31T13:05:07Z</dcterms:modified>
</cp:coreProperties>
</file>