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956" r:id="rId1"/>
  </p:sldMasterIdLst>
  <p:notesMasterIdLst>
    <p:notesMasterId r:id="rId7"/>
  </p:notesMasterIdLst>
  <p:sldIdLst>
    <p:sldId id="256" r:id="rId2"/>
    <p:sldId id="257" r:id="rId3"/>
    <p:sldId id="294" r:id="rId4"/>
    <p:sldId id="298" r:id="rId5"/>
    <p:sldId id="297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41" autoAdjust="0"/>
    <p:restoredTop sz="86415" autoAdjust="0"/>
  </p:normalViewPr>
  <p:slideViewPr>
    <p:cSldViewPr>
      <p:cViewPr>
        <p:scale>
          <a:sx n="50" d="100"/>
          <a:sy n="50" d="100"/>
        </p:scale>
        <p:origin x="-1138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4B214B-5324-4E3F-AAA9-4AF0C035F17C}" type="datetimeFigureOut">
              <a:rPr lang="ar-IQ" smtClean="0"/>
              <a:pPr/>
              <a:t>10/09/1444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4101CD1-3F74-41B4-A5E7-682678AE8264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="" xmlns:p14="http://schemas.microsoft.com/office/powerpoint/2010/main" val="403926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1</a:t>
            </a:fld>
            <a:endParaRPr lang="ar-IQ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01CD1-3F74-41B4-A5E7-682678AE8264}" type="slidenum">
              <a:rPr lang="ar-IQ" smtClean="0"/>
              <a:pPr/>
              <a:t>3</a:t>
            </a:fld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10/09/1444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57" r:id="rId1"/>
    <p:sldLayoutId id="2147484958" r:id="rId2"/>
    <p:sldLayoutId id="2147484959" r:id="rId3"/>
    <p:sldLayoutId id="2147484960" r:id="rId4"/>
    <p:sldLayoutId id="2147484961" r:id="rId5"/>
    <p:sldLayoutId id="2147484962" r:id="rId6"/>
    <p:sldLayoutId id="2147484963" r:id="rId7"/>
    <p:sldLayoutId id="2147484964" r:id="rId8"/>
    <p:sldLayoutId id="2147484965" r:id="rId9"/>
    <p:sldLayoutId id="2147484966" r:id="rId10"/>
    <p:sldLayoutId id="2147484967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48000"/>
                <a:satMod val="300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920880" cy="3744416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200" b="1" dirty="0" smtClean="0">
                <a:solidFill>
                  <a:schemeClr val="bg2"/>
                </a:solidFill>
              </a:rPr>
              <a:t/>
            </a:r>
            <a:br>
              <a:rPr lang="ar-IQ" sz="3200" b="1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dirty="0" smtClean="0">
                <a:solidFill>
                  <a:schemeClr val="bg2"/>
                </a:solidFill>
              </a:rPr>
              <a:t/>
            </a:r>
            <a:br>
              <a:rPr lang="ar-IQ" sz="3200" dirty="0" smtClean="0">
                <a:solidFill>
                  <a:schemeClr val="bg2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ar-IQ" sz="3200" b="1" dirty="0" smtClean="0">
                <a:solidFill>
                  <a:srgbClr val="C00000"/>
                </a:solidFill>
              </a:rPr>
              <a:t/>
            </a:r>
            <a:br>
              <a:rPr lang="ar-IQ" sz="3200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58200" cy="4824536"/>
          </a:xfrm>
        </p:spPr>
        <p:txBody>
          <a:bodyPr>
            <a:noAutofit/>
          </a:bodyPr>
          <a:lstStyle/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sz="3200" b="1" dirty="0" smtClean="0">
                <a:solidFill>
                  <a:schemeClr val="tx1"/>
                </a:solidFill>
              </a:rPr>
              <a:t>المحاضرة الثامنة</a:t>
            </a:r>
            <a:r>
              <a:rPr lang="en-US" sz="3200" b="1" dirty="0" smtClean="0">
                <a:solidFill>
                  <a:schemeClr val="tx1"/>
                </a:solidFill>
              </a:rPr>
              <a:t/>
            </a:r>
            <a:br>
              <a:rPr lang="en-US" sz="3200" b="1" dirty="0" smtClean="0">
                <a:solidFill>
                  <a:schemeClr val="tx1"/>
                </a:solidFill>
              </a:rPr>
            </a:br>
            <a:r>
              <a:rPr lang="ar-IQ" sz="3200" b="1" dirty="0" smtClean="0">
                <a:solidFill>
                  <a:schemeClr val="tx1"/>
                </a:solidFill>
              </a:rPr>
              <a:t>مادة القانون الدولي </a:t>
            </a:r>
            <a:r>
              <a:rPr lang="ar-IQ" sz="3200" b="1" dirty="0" smtClean="0">
                <a:solidFill>
                  <a:schemeClr val="tx1"/>
                </a:solidFill>
              </a:rPr>
              <a:t>الانساني / الفصل الثاني </a:t>
            </a:r>
            <a:endParaRPr lang="ar-IQ" sz="3200" b="1" dirty="0" smtClean="0">
              <a:solidFill>
                <a:schemeClr val="tx1"/>
              </a:solidFill>
            </a:endParaRPr>
          </a:p>
          <a:p>
            <a:pPr algn="ctr"/>
            <a:endParaRPr lang="ar-IQ" b="1" dirty="0" smtClean="0">
              <a:solidFill>
                <a:schemeClr val="tx1"/>
              </a:solidFill>
              <a:cs typeface="+mj-cs"/>
            </a:endParaRPr>
          </a:p>
          <a:p>
            <a:pPr algn="ctr"/>
            <a:r>
              <a:rPr lang="ar-IQ" b="1" dirty="0" smtClean="0">
                <a:solidFill>
                  <a:schemeClr val="tx1"/>
                </a:solidFill>
                <a:cs typeface="+mj-cs"/>
              </a:rPr>
              <a:t>  </a:t>
            </a:r>
            <a:r>
              <a:rPr lang="ar-IQ" b="1" dirty="0" smtClean="0">
                <a:solidFill>
                  <a:schemeClr val="tx1"/>
                </a:solidFill>
              </a:rPr>
              <a:t>المدرس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 فادية حافظ جاسم</a:t>
            </a:r>
          </a:p>
          <a:p>
            <a:pPr algn="ctr"/>
            <a:r>
              <a:rPr lang="ar-IQ" b="1" dirty="0" smtClean="0">
                <a:solidFill>
                  <a:schemeClr val="tx1"/>
                </a:solidFill>
              </a:rPr>
              <a:t>كلية الحقوق / جامعة النهرين  </a:t>
            </a:r>
            <a:endParaRPr lang="ar-IQ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71600" y="908720"/>
            <a:ext cx="7355160" cy="5030019"/>
          </a:xfrm>
        </p:spPr>
        <p:txBody>
          <a:bodyPr>
            <a:normAutofit fontScale="92500" lnSpcReduction="10000"/>
          </a:bodyPr>
          <a:lstStyle/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  <a:p>
            <a:pPr marL="365760" lvl="1" indent="-256032" algn="ctr">
              <a:spcBef>
                <a:spcPts val="400"/>
              </a:spcBef>
              <a:buSzPct val="68000"/>
              <a:buNone/>
            </a:pPr>
            <a:r>
              <a:rPr lang="ar-IQ" sz="3200" b="1" dirty="0" smtClean="0">
                <a:solidFill>
                  <a:srgbClr val="FF0000"/>
                </a:solidFill>
              </a:rPr>
              <a:t>ثانياً – اجراءات اللجنة في حال انتهاك القانون الدولي الانساني </a:t>
            </a:r>
            <a:endParaRPr lang="ar-IQ" sz="3200" b="1" dirty="0" smtClean="0">
              <a:solidFill>
                <a:srgbClr val="FF0000"/>
              </a:solidFill>
            </a:endParaRPr>
          </a:p>
          <a:p>
            <a:pPr marL="365760" lvl="1" indent="-256032" algn="ctr">
              <a:spcBef>
                <a:spcPts val="400"/>
              </a:spcBef>
              <a:buSzPct val="68000"/>
              <a:buNone/>
            </a:pPr>
            <a:endParaRPr lang="ar-IQ" sz="3200" b="1" dirty="0" smtClean="0">
              <a:solidFill>
                <a:srgbClr val="FF0000"/>
              </a:solidFill>
            </a:endParaRPr>
          </a:p>
          <a:p>
            <a:pPr marL="365760" lvl="1" indent="-256032" algn="just">
              <a:spcBef>
                <a:spcPts val="400"/>
              </a:spcBef>
              <a:buSzPct val="68000"/>
              <a:buNone/>
            </a:pPr>
            <a:r>
              <a:rPr lang="ar-IQ" sz="3000" dirty="0" smtClean="0"/>
              <a:t>لاتزال المراقبة من اصعب المشكلات في مجال القانون الدولي العام , وبالاخص مايتعلق بالقانون الدولي الانساني في وقت النزاع المسلح , ولعدم وجود سلطة فوق سلطات الدولة كثيراً ماترتكب انتهاكات خطيرة , وتمر بدون عقاب او مسالة , ودور اللجنة الدولية دور مهم باتخاذها بعض الاجراءات الضرورية بمبادرة منها من خلال النقاط التالية .</a:t>
            </a:r>
            <a:endParaRPr lang="ar-IQ" sz="3000" dirty="0" smtClean="0"/>
          </a:p>
          <a:p>
            <a:pPr marL="365760" lvl="1" indent="-256032" algn="justLow">
              <a:spcBef>
                <a:spcPts val="400"/>
              </a:spcBef>
              <a:buSzPct val="68000"/>
              <a:buNone/>
            </a:pPr>
            <a:r>
              <a:rPr lang="ar-IQ" sz="3200" dirty="0" smtClean="0"/>
              <a:t> </a:t>
            </a:r>
            <a:endParaRPr lang="ar-IQ" sz="2800" dirty="0" smtClean="0"/>
          </a:p>
          <a:p>
            <a:pPr lvl="1" algn="ctr"/>
            <a:endParaRPr lang="ar-IQ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83568" y="1556792"/>
            <a:ext cx="8075240" cy="39604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IQ" sz="2800" b="1" dirty="0" smtClean="0"/>
              <a:t>تشمل الاتي :- </a:t>
            </a:r>
          </a:p>
          <a:p>
            <a:pPr>
              <a:buNone/>
            </a:pPr>
            <a:r>
              <a:rPr lang="ar-IQ" sz="2800" b="1" dirty="0" smtClean="0"/>
              <a:t>الفرع الاول / اجر اءات تتخذها اللجنة بمبادرة منها </a:t>
            </a:r>
          </a:p>
          <a:p>
            <a:pPr>
              <a:buNone/>
            </a:pPr>
            <a:r>
              <a:rPr lang="ar-IQ" sz="2800" b="1" dirty="0" smtClean="0"/>
              <a:t>الفرع الثاني / تلقي ونقل الشكاوى </a:t>
            </a:r>
          </a:p>
          <a:p>
            <a:pPr>
              <a:buNone/>
            </a:pPr>
            <a:r>
              <a:rPr lang="ar-IQ" sz="2800" b="1" dirty="0" smtClean="0"/>
              <a:t>الفرع الثالث / طلبات التحقيق </a:t>
            </a:r>
            <a:endParaRPr lang="ar-IQ" sz="2800" b="1" dirty="0" smtClean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65760" lvl="1" indent="-256032">
              <a:spcBef>
                <a:spcPts val="400"/>
              </a:spcBef>
            </a:pPr>
            <a:r>
              <a:rPr lang="ar-IQ" sz="3200" b="1" dirty="0" smtClean="0">
                <a:solidFill>
                  <a:srgbClr val="FF0000"/>
                </a:solidFill>
              </a:rPr>
              <a:t>اجراءات اللجنة في حال انتهاك القانون الدولي الانساني </a:t>
            </a:r>
            <a:endParaRPr lang="ar-IQ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ar-IQ" sz="3200" b="1" dirty="0" smtClean="0">
              <a:solidFill>
                <a:schemeClr val="accent1"/>
              </a:solidFill>
            </a:endParaRPr>
          </a:p>
          <a:p>
            <a:pPr lvl="1">
              <a:buNone/>
            </a:pPr>
            <a:r>
              <a:rPr lang="ar-IQ" sz="3200" b="1" dirty="0" smtClean="0">
                <a:solidFill>
                  <a:schemeClr val="accent1"/>
                </a:solidFill>
              </a:rPr>
              <a:t>الفرع الاول : حماية ضحايا النزاعات المسلحة</a:t>
            </a:r>
          </a:p>
          <a:p>
            <a:pPr lvl="1">
              <a:buNone/>
            </a:pPr>
            <a:r>
              <a:rPr lang="ar-IQ" sz="3200" b="1" dirty="0" smtClean="0">
                <a:solidFill>
                  <a:schemeClr val="accent1"/>
                </a:solidFill>
              </a:rPr>
              <a:t> </a:t>
            </a:r>
          </a:p>
          <a:p>
            <a:pPr lvl="1">
              <a:buNone/>
            </a:pPr>
            <a:r>
              <a:rPr lang="ar-IQ" sz="3200" b="1" dirty="0" smtClean="0">
                <a:solidFill>
                  <a:schemeClr val="accent1"/>
                </a:solidFill>
              </a:rPr>
              <a:t>الفرع الثاني :- مساعدة ضحايا النزاعات المسلحة </a:t>
            </a:r>
            <a:endParaRPr lang="ar-IQ" sz="3200" b="1" dirty="0" smtClean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أنشطة اللجنة الدولية للصليب الاحمر 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  <p:pic>
        <p:nvPicPr>
          <p:cNvPr id="2050" name="Picture 2" descr="C:\Users\فادية الدباغ\Desktop\ملف بور بوينت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35292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896</TotalTime>
  <Words>120</Words>
  <Application>Microsoft Office PowerPoint</Application>
  <PresentationFormat>On-screen Show (4:3)</PresentationFormat>
  <Paragraphs>24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Concourse</vt:lpstr>
      <vt:lpstr>        </vt:lpstr>
      <vt:lpstr>Slide 2</vt:lpstr>
      <vt:lpstr>اجراءات اللجنة في حال انتهاك القانون الدولي الانساني </vt:lpstr>
      <vt:lpstr>أنشطة اللجنة الدولية للصليب الاحمر 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المحاضرة القانون الدولي الانساني واليآت تطبيقه في النزاعات المسلحة </dc:title>
  <dc:creator>الاءء</dc:creator>
  <cp:lastModifiedBy>فادية الدباغ</cp:lastModifiedBy>
  <cp:revision>114</cp:revision>
  <dcterms:created xsi:type="dcterms:W3CDTF">2017-11-23T10:04:52Z</dcterms:created>
  <dcterms:modified xsi:type="dcterms:W3CDTF">2023-03-31T14:23:57Z</dcterms:modified>
</cp:coreProperties>
</file>