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6"/>
  </p:notesMasterIdLst>
  <p:sldIdLst>
    <p:sldId id="256" r:id="rId2"/>
    <p:sldId id="257" r:id="rId3"/>
    <p:sldId id="294" r:id="rId4"/>
    <p:sldId id="297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10/09/1444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3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</a:rPr>
              <a:t>المحاضرة الخامسة 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</a:t>
            </a:r>
            <a:r>
              <a:rPr lang="ar-IQ" sz="3200" b="1" dirty="0" smtClean="0">
                <a:solidFill>
                  <a:schemeClr val="tx1"/>
                </a:solidFill>
              </a:rPr>
              <a:t>الانساني / الفصل الثاني </a:t>
            </a:r>
            <a:endParaRPr lang="ar-IQ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  <a:cs typeface="+mj-cs"/>
              </a:rPr>
              <a:t>المرحلة الثالثة </a:t>
            </a:r>
          </a:p>
          <a:p>
            <a:pPr algn="ctr"/>
            <a:r>
              <a:rPr lang="ar-IQ" sz="32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ar-IQ" b="1" dirty="0" smtClean="0">
                <a:solidFill>
                  <a:schemeClr val="tx1"/>
                </a:solidFill>
              </a:rPr>
              <a:t>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ar-IQ" sz="3200" b="1" dirty="0" smtClean="0">
                <a:solidFill>
                  <a:srgbClr val="FF0000"/>
                </a:solidFill>
              </a:rPr>
              <a:t>تفعيل الدول التزاماتها الدولية </a:t>
            </a:r>
            <a:endParaRPr lang="ar-IQ" sz="3200" b="1" dirty="0" smtClean="0">
              <a:solidFill>
                <a:srgbClr val="FF0000"/>
              </a:solidFill>
            </a:endParaRPr>
          </a:p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أولاً :- </a:t>
            </a:r>
            <a:r>
              <a:rPr lang="ar-IQ" sz="3200" b="1" dirty="0" smtClean="0">
                <a:solidFill>
                  <a:srgbClr val="0070C0"/>
                </a:solidFill>
              </a:rPr>
              <a:t>االتدابير التشريعية </a:t>
            </a:r>
            <a:endParaRPr lang="ar-IQ" sz="3200" b="1" dirty="0" smtClean="0">
              <a:solidFill>
                <a:srgbClr val="0070C0"/>
              </a:solidFill>
            </a:endParaRPr>
          </a:p>
          <a:p>
            <a:pPr marL="624078" indent="-514350"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  ثانياً :- </a:t>
            </a:r>
            <a:r>
              <a:rPr lang="ar-IQ" sz="3200" b="1" dirty="0" smtClean="0">
                <a:solidFill>
                  <a:srgbClr val="0070C0"/>
                </a:solidFill>
              </a:rPr>
              <a:t>واجبات القادة والاشخاص المتخصصين </a:t>
            </a:r>
            <a:endParaRPr lang="ar-IQ" sz="32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ar-IQ" sz="2800" b="1" dirty="0" smtClean="0">
              <a:solidFill>
                <a:srgbClr val="0070C0"/>
              </a:solidFill>
            </a:endParaRPr>
          </a:p>
          <a:p>
            <a:pPr lvl="1"/>
            <a:endParaRPr lang="ar-IQ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 lvl="1"/>
            <a:r>
              <a:rPr lang="ar-IQ" sz="3200" b="1" dirty="0" smtClean="0">
                <a:solidFill>
                  <a:srgbClr val="0070C0"/>
                </a:solidFill>
              </a:rPr>
              <a:t>تنقسم </a:t>
            </a:r>
            <a:r>
              <a:rPr lang="ar-IQ" sz="3200" b="1" dirty="0" smtClean="0">
                <a:solidFill>
                  <a:srgbClr val="0070C0"/>
                </a:solidFill>
              </a:rPr>
              <a:t>الى :- </a:t>
            </a:r>
            <a:endParaRPr lang="ar-IQ" sz="3200" b="1" dirty="0" smtClean="0">
              <a:solidFill>
                <a:srgbClr val="FF0000"/>
              </a:solidFill>
            </a:endParaRPr>
          </a:p>
          <a:p>
            <a:pPr lvl="1"/>
            <a:r>
              <a:rPr lang="ar-IQ" sz="2800" b="1" dirty="0" smtClean="0"/>
              <a:t>أ- </a:t>
            </a:r>
            <a:r>
              <a:rPr lang="ar-IQ" sz="2800" b="1" dirty="0" smtClean="0"/>
              <a:t>اسلوب النص الجزائي الخاص </a:t>
            </a:r>
            <a:endParaRPr lang="ar-IQ" sz="2800" b="1" dirty="0" smtClean="0"/>
          </a:p>
          <a:p>
            <a:pPr lvl="1"/>
            <a:r>
              <a:rPr lang="ar-IQ" sz="2800" b="1" dirty="0" smtClean="0"/>
              <a:t>ب- أسلوب الادراج </a:t>
            </a:r>
          </a:p>
          <a:p>
            <a:pPr lvl="1"/>
            <a:r>
              <a:rPr lang="ar-IQ" sz="2800" b="1" dirty="0" smtClean="0"/>
              <a:t>ج- اسلوب الاحالة </a:t>
            </a:r>
          </a:p>
          <a:p>
            <a:pPr lvl="1"/>
            <a:r>
              <a:rPr lang="ar-IQ" sz="2800" b="1" dirty="0" smtClean="0"/>
              <a:t>د- اسلوب المماثلة </a:t>
            </a:r>
          </a:p>
          <a:p>
            <a:pPr lvl="1"/>
            <a:r>
              <a:rPr lang="ar-IQ" sz="2800" b="1" dirty="0" smtClean="0"/>
              <a:t>هـ- اسلوب الاكتفاء بالتشريع الوطني القائم . </a:t>
            </a:r>
            <a:r>
              <a:rPr lang="ar-IQ" sz="2800" b="1" dirty="0" smtClean="0"/>
              <a:t> </a:t>
            </a:r>
          </a:p>
          <a:p>
            <a:pPr lvl="1"/>
            <a:endParaRPr lang="ar-IQ" sz="2800" b="1" dirty="0" smtClean="0"/>
          </a:p>
          <a:p>
            <a:pPr>
              <a:buNone/>
            </a:pPr>
            <a:endParaRPr lang="ar-IQ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/>
            <a:r>
              <a:rPr lang="ar-IQ" sz="3200" b="1" dirty="0" smtClean="0">
                <a:solidFill>
                  <a:srgbClr val="FF0000"/>
                </a:solidFill>
              </a:rPr>
              <a:t/>
            </a:r>
            <a:br>
              <a:rPr lang="ar-IQ" sz="3200" b="1" dirty="0" smtClean="0">
                <a:solidFill>
                  <a:srgbClr val="FF0000"/>
                </a:solidFill>
              </a:rPr>
            </a:br>
            <a:r>
              <a:rPr lang="ar-IQ" sz="3600" b="1" dirty="0" smtClean="0">
                <a:solidFill>
                  <a:srgbClr val="FF0000"/>
                </a:solidFill>
                <a:latin typeface="Aharoni" pitchFamily="2" charset="-79"/>
                <a:cs typeface="+mj-cs"/>
              </a:rPr>
              <a:t>أولاً :- االتدابير التشريعية </a:t>
            </a:r>
            <a:r>
              <a:rPr lang="ar-IQ" sz="3200" b="1" dirty="0" smtClean="0">
                <a:solidFill>
                  <a:srgbClr val="0070C0"/>
                </a:solidFill>
              </a:rPr>
              <a:t/>
            </a:r>
            <a:br>
              <a:rPr lang="ar-IQ" sz="3200" b="1" dirty="0" smtClean="0">
                <a:solidFill>
                  <a:srgbClr val="0070C0"/>
                </a:solidFill>
              </a:rPr>
            </a:br>
            <a:endParaRPr lang="ar-IQ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878</TotalTime>
  <Words>43</Words>
  <Application>Microsoft Office PowerPoint</Application>
  <PresentationFormat>On-screen Show (4:3)</PresentationFormat>
  <Paragraphs>21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        </vt:lpstr>
      <vt:lpstr>Slide 2</vt:lpstr>
      <vt:lpstr> أولاً :- االتدابير التشريعية  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110</cp:revision>
  <dcterms:created xsi:type="dcterms:W3CDTF">2017-11-23T10:04:52Z</dcterms:created>
  <dcterms:modified xsi:type="dcterms:W3CDTF">2023-03-31T13:35:01Z</dcterms:modified>
</cp:coreProperties>
</file>