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6/22/2026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6/22/2026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ar-IQ" sz="8000" dirty="0" smtClean="0">
                <a:cs typeface="+mn-cs"/>
              </a:rPr>
              <a:t>محاضرات الجرائم المعلوماتية</a:t>
            </a:r>
            <a:endParaRPr lang="ar-IQ" sz="8000" dirty="0">
              <a:cs typeface="+mn-cs"/>
            </a:endParaRPr>
          </a:p>
        </p:txBody>
      </p:sp>
      <p:sp>
        <p:nvSpPr>
          <p:cNvPr id="3" name="Subtitle 2"/>
          <p:cNvSpPr>
            <a:spLocks noGrp="1"/>
          </p:cNvSpPr>
          <p:nvPr>
            <p:ph type="subTitle" idx="1"/>
          </p:nvPr>
        </p:nvSpPr>
        <p:spPr>
          <a:xfrm>
            <a:off x="1295400" y="3331698"/>
            <a:ext cx="6477000" cy="2764302"/>
          </a:xfrm>
        </p:spPr>
        <p:txBody>
          <a:bodyPr>
            <a:noAutofit/>
          </a:bodyPr>
          <a:lstStyle/>
          <a:p>
            <a:r>
              <a:rPr lang="ar-IQ" sz="4800" b="1" dirty="0" smtClean="0">
                <a:solidFill>
                  <a:srgbClr val="FFFF00"/>
                </a:solidFill>
              </a:rPr>
              <a:t>المرحلة الثالثة</a:t>
            </a:r>
          </a:p>
          <a:p>
            <a:r>
              <a:rPr lang="ar-IQ" sz="4800" b="1" dirty="0" smtClean="0">
                <a:solidFill>
                  <a:srgbClr val="FFFF00"/>
                </a:solidFill>
              </a:rPr>
              <a:t>الفصل الدراسي الأول</a:t>
            </a:r>
          </a:p>
          <a:p>
            <a:r>
              <a:rPr lang="ar-IQ" sz="4800" b="1" dirty="0" smtClean="0">
                <a:solidFill>
                  <a:srgbClr val="92D050"/>
                </a:solidFill>
              </a:rPr>
              <a:t>م. د. علياء طه محمود</a:t>
            </a:r>
          </a:p>
          <a:p>
            <a:r>
              <a:rPr lang="en-US" sz="5400" b="1" dirty="0" smtClean="0">
                <a:solidFill>
                  <a:srgbClr val="FF0000"/>
                </a:solidFill>
              </a:rPr>
              <a:t>2026_2025</a:t>
            </a:r>
            <a:endParaRPr lang="ar-IQ" sz="5400" b="1" dirty="0">
              <a:solidFill>
                <a:srgbClr val="FF0000"/>
              </a:solidFill>
            </a:endParaRPr>
          </a:p>
        </p:txBody>
      </p:sp>
    </p:spTree>
    <p:extLst>
      <p:ext uri="{BB962C8B-B14F-4D97-AF65-F5344CB8AC3E}">
        <p14:creationId xmlns:p14="http://schemas.microsoft.com/office/powerpoint/2010/main" val="2690496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cs typeface="+mn-cs"/>
              </a:rPr>
              <a:t>2. تحدي اختلاف القوانين والعقوبات بين الدول </a:t>
            </a:r>
            <a:endParaRPr lang="ar-IQ" sz="5400" dirty="0">
              <a:solidFill>
                <a:srgbClr val="FF0000"/>
              </a:solidFill>
              <a:cs typeface="+mn-cs"/>
            </a:endParaRPr>
          </a:p>
        </p:txBody>
      </p:sp>
      <p:sp>
        <p:nvSpPr>
          <p:cNvPr id="3" name="Content Placeholder 2"/>
          <p:cNvSpPr>
            <a:spLocks noGrp="1"/>
          </p:cNvSpPr>
          <p:nvPr>
            <p:ph idx="1"/>
          </p:nvPr>
        </p:nvSpPr>
        <p:spPr>
          <a:xfrm>
            <a:off x="0" y="1600200"/>
            <a:ext cx="9144000" cy="5257800"/>
          </a:xfrm>
        </p:spPr>
        <p:txBody>
          <a:bodyPr>
            <a:normAutofit lnSpcReduction="10000"/>
          </a:bodyPr>
          <a:lstStyle/>
          <a:p>
            <a:pPr algn="ctr">
              <a:lnSpc>
                <a:spcPct val="115000"/>
              </a:lnSpc>
              <a:spcAft>
                <a:spcPts val="1000"/>
              </a:spcAft>
            </a:pPr>
            <a:r>
              <a:rPr lang="ar-IQ" sz="4800" b="1" dirty="0">
                <a:solidFill>
                  <a:srgbClr val="FF0000"/>
                </a:solidFill>
                <a:latin typeface="Calibri"/>
                <a:ea typeface="Calibri"/>
              </a:rPr>
              <a:t>· التحدي: </a:t>
            </a:r>
            <a:r>
              <a:rPr lang="ar-IQ" sz="4000" b="1" dirty="0">
                <a:latin typeface="Calibri"/>
                <a:ea typeface="Calibri"/>
              </a:rPr>
              <a:t>ما يعتبر جريمة في دولة </a:t>
            </a:r>
            <a:r>
              <a:rPr lang="ar-IQ" sz="4000" b="1" dirty="0" smtClean="0">
                <a:latin typeface="Calibri"/>
                <a:ea typeface="Calibri"/>
              </a:rPr>
              <a:t>ما، قد </a:t>
            </a:r>
            <a:r>
              <a:rPr lang="ar-IQ" sz="4000" b="1" dirty="0">
                <a:latin typeface="Calibri"/>
                <a:ea typeface="Calibri"/>
              </a:rPr>
              <a:t>لا يكون جريمة في دولة أخرى، والعقوبات تختلف بشكل كبير. هذا يخلق "ملاذات آمنة" للمجرمين الإلكترونيين.</a:t>
            </a:r>
            <a:endParaRPr lang="en-US" sz="4000" b="1" dirty="0">
              <a:latin typeface="Calibri"/>
              <a:ea typeface="Calibri"/>
            </a:endParaRPr>
          </a:p>
          <a:p>
            <a:pPr algn="ctr">
              <a:lnSpc>
                <a:spcPct val="115000"/>
              </a:lnSpc>
              <a:spcAft>
                <a:spcPts val="1000"/>
              </a:spcAft>
            </a:pPr>
            <a:r>
              <a:rPr lang="ar-IQ" sz="4400" b="1" dirty="0">
                <a:latin typeface="Calibri"/>
                <a:ea typeface="Calibri"/>
              </a:rPr>
              <a:t>   </a:t>
            </a:r>
            <a:r>
              <a:rPr lang="ar-IQ" sz="4400" b="1" dirty="0">
                <a:solidFill>
                  <a:srgbClr val="FFFF00"/>
                </a:solidFill>
                <a:latin typeface="Calibri"/>
                <a:ea typeface="Calibri"/>
              </a:rPr>
              <a:t>· المثال: </a:t>
            </a:r>
            <a:r>
              <a:rPr lang="ar-IQ" sz="4000" b="1" dirty="0">
                <a:latin typeface="Calibri"/>
                <a:ea typeface="Calibri"/>
              </a:rPr>
              <a:t>قد تكون عقوبة اختراق نظام حكومي الإعدام في دولة، بينما تكون الغرامة بضعة آلاف من الدولارات في دولة أخرى.</a:t>
            </a:r>
            <a:endParaRPr lang="en-US" sz="4000" b="1" dirty="0">
              <a:latin typeface="Calibri"/>
              <a:ea typeface="Calibri"/>
            </a:endParaRPr>
          </a:p>
          <a:p>
            <a:endParaRPr lang="ar-IQ" dirty="0"/>
          </a:p>
        </p:txBody>
      </p:sp>
    </p:spTree>
    <p:extLst>
      <p:ext uri="{BB962C8B-B14F-4D97-AF65-F5344CB8AC3E}">
        <p14:creationId xmlns:p14="http://schemas.microsoft.com/office/powerpoint/2010/main" val="3644894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15000"/>
              </a:lnSpc>
              <a:spcAft>
                <a:spcPts val="1000"/>
              </a:spcAft>
            </a:pPr>
            <a:r>
              <a:rPr lang="ar-IQ" sz="4400" dirty="0">
                <a:effectLst/>
                <a:latin typeface="Calibri"/>
                <a:ea typeface="Calibri"/>
                <a:cs typeface="Arial"/>
              </a:rPr>
              <a:t> </a:t>
            </a:r>
            <a:r>
              <a:rPr lang="en-US" sz="4400" dirty="0">
                <a:effectLst/>
                <a:latin typeface="Calibri"/>
                <a:ea typeface="Calibri"/>
                <a:cs typeface="Arial"/>
              </a:rPr>
              <a:t/>
            </a:r>
            <a:br>
              <a:rPr lang="en-US" sz="4400" dirty="0">
                <a:effectLst/>
                <a:latin typeface="Calibri"/>
                <a:ea typeface="Calibri"/>
                <a:cs typeface="Arial"/>
              </a:rPr>
            </a:br>
            <a:r>
              <a:rPr lang="ar-IQ" sz="6000" dirty="0">
                <a:solidFill>
                  <a:srgbClr val="FFFF00"/>
                </a:solidFill>
                <a:effectLst/>
                <a:latin typeface="Calibri"/>
                <a:ea typeface="Calibri"/>
                <a:cs typeface="+mn-cs"/>
              </a:rPr>
              <a:t>رابعاً: التحديات </a:t>
            </a:r>
            <a:r>
              <a:rPr lang="ar-IQ" sz="6000" dirty="0" smtClean="0">
                <a:solidFill>
                  <a:srgbClr val="FFFF00"/>
                </a:solidFill>
                <a:effectLst/>
                <a:latin typeface="Calibri"/>
                <a:ea typeface="Calibri"/>
                <a:cs typeface="+mn-cs"/>
              </a:rPr>
              <a:t>المؤسسيةوالتعاونية</a:t>
            </a:r>
            <a:r>
              <a:rPr lang="en-US" sz="4400" dirty="0">
                <a:effectLst/>
                <a:latin typeface="Calibri"/>
                <a:ea typeface="Calibri"/>
                <a:cs typeface="Arial"/>
              </a:rPr>
              <a:t/>
            </a:r>
            <a:br>
              <a:rPr lang="en-US" sz="4400" dirty="0">
                <a:effectLst/>
                <a:latin typeface="Calibri"/>
                <a:ea typeface="Calibri"/>
                <a:cs typeface="Arial"/>
              </a:rPr>
            </a:br>
            <a:endParaRPr lang="ar-IQ" dirty="0"/>
          </a:p>
        </p:txBody>
      </p:sp>
      <p:sp>
        <p:nvSpPr>
          <p:cNvPr id="3" name="Content Placeholder 2"/>
          <p:cNvSpPr>
            <a:spLocks noGrp="1"/>
          </p:cNvSpPr>
          <p:nvPr>
            <p:ph idx="1"/>
          </p:nvPr>
        </p:nvSpPr>
        <p:spPr>
          <a:xfrm>
            <a:off x="0" y="1295400"/>
            <a:ext cx="9144000" cy="5562600"/>
          </a:xfrm>
        </p:spPr>
        <p:txBody>
          <a:bodyPr>
            <a:normAutofit/>
          </a:bodyPr>
          <a:lstStyle/>
          <a:p>
            <a:r>
              <a:rPr lang="ar-IQ" sz="5400" b="1" dirty="0">
                <a:solidFill>
                  <a:srgbClr val="FF0000"/>
                </a:solidFill>
                <a:latin typeface="Calibri"/>
                <a:ea typeface="Calibri"/>
              </a:rPr>
              <a:t>1</a:t>
            </a:r>
            <a:r>
              <a:rPr lang="ar-IQ" sz="5400" b="1" dirty="0" smtClean="0">
                <a:solidFill>
                  <a:srgbClr val="FF0000"/>
                </a:solidFill>
                <a:latin typeface="Calibri"/>
                <a:ea typeface="Calibri"/>
              </a:rPr>
              <a:t>. </a:t>
            </a:r>
            <a:r>
              <a:rPr lang="ar-IQ" sz="5400" b="1" dirty="0">
                <a:solidFill>
                  <a:srgbClr val="FF0000"/>
                </a:solidFill>
                <a:latin typeface="Calibri"/>
                <a:ea typeface="Calibri"/>
              </a:rPr>
              <a:t>نقص الكوادر المتخصصة </a:t>
            </a:r>
            <a:r>
              <a:rPr lang="en-US" sz="5400" b="1" dirty="0" smtClean="0">
                <a:solidFill>
                  <a:srgbClr val="FF0000"/>
                </a:solidFill>
                <a:latin typeface="Calibri"/>
                <a:ea typeface="Calibri"/>
              </a:rPr>
              <a:t> </a:t>
            </a:r>
            <a:r>
              <a:rPr lang="en-US" sz="4800" dirty="0" smtClean="0">
                <a:solidFill>
                  <a:srgbClr val="FF0000"/>
                </a:solidFill>
                <a:latin typeface="Calibri"/>
                <a:ea typeface="Calibri"/>
                <a:cs typeface="Arial"/>
              </a:rPr>
              <a:t>:</a:t>
            </a:r>
            <a:r>
              <a:rPr lang="ar-IQ" sz="4800" dirty="0">
                <a:latin typeface="Calibri"/>
                <a:ea typeface="Calibri"/>
                <a:cs typeface="Arial"/>
              </a:rPr>
              <a:t> </a:t>
            </a:r>
            <a:endParaRPr lang="ar-IQ" sz="4800" dirty="0" smtClean="0">
              <a:latin typeface="Calibri"/>
              <a:ea typeface="Calibri"/>
              <a:cs typeface="Arial"/>
            </a:endParaRPr>
          </a:p>
          <a:p>
            <a:pPr algn="ctr"/>
            <a:r>
              <a:rPr lang="ar-IQ" sz="5400" b="1" dirty="0" smtClean="0">
                <a:solidFill>
                  <a:srgbClr val="FF0000"/>
                </a:solidFill>
                <a:latin typeface="Calibri"/>
                <a:ea typeface="Calibri"/>
              </a:rPr>
              <a:t>· </a:t>
            </a:r>
            <a:r>
              <a:rPr lang="ar-IQ" sz="5400" b="1" dirty="0">
                <a:solidFill>
                  <a:srgbClr val="FF0000"/>
                </a:solidFill>
                <a:latin typeface="Calibri"/>
                <a:ea typeface="Calibri"/>
              </a:rPr>
              <a:t>التحدي: </a:t>
            </a:r>
            <a:r>
              <a:rPr lang="ar-IQ" sz="5400" b="1" dirty="0">
                <a:latin typeface="Calibri"/>
                <a:ea typeface="Calibri"/>
                <a:cs typeface="Arial"/>
              </a:rPr>
              <a:t>الحاجة إلى قضاة ومدعين عامين ومحققين يفهمون التعقيدات التقنية للجرائم المعلوماتية. هذا النقص يؤدي إلى بطء في الفصل في القضايا وربما أحكام غير عادلة.</a:t>
            </a:r>
            <a:endParaRPr lang="ar-IQ" sz="5400" b="1" dirty="0">
              <a:solidFill>
                <a:srgbClr val="FF0000"/>
              </a:solidFill>
            </a:endParaRPr>
          </a:p>
        </p:txBody>
      </p:sp>
    </p:spTree>
    <p:extLst>
      <p:ext uri="{BB962C8B-B14F-4D97-AF65-F5344CB8AC3E}">
        <p14:creationId xmlns:p14="http://schemas.microsoft.com/office/powerpoint/2010/main" val="2235028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5400" dirty="0">
                <a:solidFill>
                  <a:srgbClr val="FF0000"/>
                </a:solidFill>
                <a:effectLst/>
                <a:latin typeface="Calibri"/>
                <a:ea typeface="Calibri"/>
                <a:cs typeface="Arial"/>
              </a:rPr>
              <a:t>2. ضعف التعاون </a:t>
            </a:r>
            <a:r>
              <a:rPr lang="ar-IQ" sz="5400" dirty="0">
                <a:solidFill>
                  <a:srgbClr val="FF0000"/>
                </a:solidFill>
                <a:effectLst/>
                <a:latin typeface="Calibri"/>
                <a:ea typeface="Calibri"/>
                <a:cs typeface="+mn-cs"/>
              </a:rPr>
              <a:t>الدولي</a:t>
            </a:r>
            <a:r>
              <a:rPr lang="ar-IQ" sz="5400" dirty="0">
                <a:solidFill>
                  <a:srgbClr val="FF0000"/>
                </a:solidFill>
                <a:effectLst/>
                <a:latin typeface="Calibri"/>
                <a:ea typeface="Calibri"/>
                <a:cs typeface="Arial"/>
              </a:rPr>
              <a:t> </a:t>
            </a:r>
            <a:endParaRPr lang="ar-IQ" sz="4800" dirty="0">
              <a:solidFill>
                <a:srgbClr val="FF0000"/>
              </a:solidFill>
            </a:endParaRPr>
          </a:p>
        </p:txBody>
      </p:sp>
      <p:sp>
        <p:nvSpPr>
          <p:cNvPr id="3" name="Content Placeholder 2"/>
          <p:cNvSpPr>
            <a:spLocks noGrp="1"/>
          </p:cNvSpPr>
          <p:nvPr>
            <p:ph idx="1"/>
          </p:nvPr>
        </p:nvSpPr>
        <p:spPr>
          <a:xfrm>
            <a:off x="0" y="1143000"/>
            <a:ext cx="9144000" cy="5715000"/>
          </a:xfrm>
        </p:spPr>
        <p:txBody>
          <a:bodyPr>
            <a:normAutofit/>
          </a:bodyPr>
          <a:lstStyle/>
          <a:p>
            <a:pPr algn="ctr"/>
            <a:r>
              <a:rPr lang="ar-IQ" sz="5400" dirty="0">
                <a:solidFill>
                  <a:srgbClr val="FF0000"/>
                </a:solidFill>
                <a:latin typeface="Calibri"/>
                <a:ea typeface="Calibri"/>
              </a:rPr>
              <a:t> </a:t>
            </a:r>
            <a:r>
              <a:rPr lang="ar-IQ" sz="5400" b="1" dirty="0">
                <a:solidFill>
                  <a:srgbClr val="FF0000"/>
                </a:solidFill>
                <a:latin typeface="Calibri"/>
                <a:ea typeface="Calibri"/>
              </a:rPr>
              <a:t>· التحدي: </a:t>
            </a:r>
            <a:r>
              <a:rPr lang="ar-IQ" sz="5400" b="1" dirty="0">
                <a:latin typeface="Calibri"/>
                <a:ea typeface="Calibri"/>
              </a:rPr>
              <a:t>على الرغم من وجود اتفاقيات مثل "اتفاقية بودابست" لمكافحة الجريمة الإلكترونية، إلا أن التطبيق العملي للتعاون بطيء ومعقد. تتدخل اعتبارات السياسة والعلاقات الدولية.</a:t>
            </a:r>
            <a:endParaRPr lang="ar-IQ" sz="5400" b="1" dirty="0"/>
          </a:p>
        </p:txBody>
      </p:sp>
    </p:spTree>
    <p:extLst>
      <p:ext uri="{BB962C8B-B14F-4D97-AF65-F5344CB8AC3E}">
        <p14:creationId xmlns:p14="http://schemas.microsoft.com/office/powerpoint/2010/main" val="3236593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FF00"/>
                </a:solidFill>
                <a:cs typeface="+mn-cs"/>
              </a:rPr>
              <a:t>الخاتمة: آليات المواجهة الفاعلة</a:t>
            </a:r>
            <a:endParaRPr lang="ar-IQ" sz="5400" dirty="0">
              <a:solidFill>
                <a:srgbClr val="FFFF00"/>
              </a:solidFill>
              <a:cs typeface="+mn-cs"/>
            </a:endParaRPr>
          </a:p>
        </p:txBody>
      </p:sp>
      <p:sp>
        <p:nvSpPr>
          <p:cNvPr id="3" name="Content Placeholder 2"/>
          <p:cNvSpPr>
            <a:spLocks noGrp="1"/>
          </p:cNvSpPr>
          <p:nvPr>
            <p:ph idx="1"/>
          </p:nvPr>
        </p:nvSpPr>
        <p:spPr>
          <a:xfrm>
            <a:off x="0" y="1219200"/>
            <a:ext cx="9144000" cy="5638800"/>
          </a:xfrm>
        </p:spPr>
        <p:txBody>
          <a:bodyPr>
            <a:normAutofit/>
          </a:bodyPr>
          <a:lstStyle/>
          <a:p>
            <a:pPr>
              <a:lnSpc>
                <a:spcPct val="115000"/>
              </a:lnSpc>
              <a:spcAft>
                <a:spcPts val="1000"/>
              </a:spcAft>
            </a:pPr>
            <a:r>
              <a:rPr lang="ar-IQ" dirty="0">
                <a:latin typeface="Calibri"/>
                <a:ea typeface="Calibri"/>
                <a:cs typeface="Arial"/>
              </a:rPr>
              <a:t> </a:t>
            </a:r>
            <a:endParaRPr lang="en-US" sz="3800" b="1" dirty="0">
              <a:latin typeface="Calibri"/>
              <a:ea typeface="Calibri"/>
              <a:cs typeface="Arial"/>
            </a:endParaRPr>
          </a:p>
          <a:p>
            <a:pPr algn="ctr">
              <a:lnSpc>
                <a:spcPct val="115000"/>
              </a:lnSpc>
              <a:spcAft>
                <a:spcPts val="1000"/>
              </a:spcAft>
            </a:pPr>
            <a:r>
              <a:rPr lang="ar-IQ" sz="5400" b="1" dirty="0" smtClean="0">
                <a:solidFill>
                  <a:srgbClr val="FF0000"/>
                </a:solidFill>
              </a:rPr>
              <a:t>1. </a:t>
            </a:r>
            <a:r>
              <a:rPr lang="ar-IQ" sz="5400" b="1" dirty="0" smtClean="0">
                <a:solidFill>
                  <a:srgbClr val="FF0000"/>
                </a:solidFill>
                <a:latin typeface="Calibri"/>
                <a:ea typeface="Calibri"/>
              </a:rPr>
              <a:t> </a:t>
            </a:r>
            <a:r>
              <a:rPr lang="ar-IQ" sz="5400" b="1" dirty="0">
                <a:solidFill>
                  <a:srgbClr val="FF0000"/>
                </a:solidFill>
                <a:latin typeface="Calibri"/>
                <a:ea typeface="Calibri"/>
              </a:rPr>
              <a:t>تحديث التشريعات: </a:t>
            </a:r>
            <a:endParaRPr lang="ar-IQ" sz="5400" b="1" dirty="0" smtClean="0">
              <a:solidFill>
                <a:srgbClr val="FF0000"/>
              </a:solidFill>
              <a:latin typeface="Calibri"/>
              <a:ea typeface="Calibri"/>
            </a:endParaRPr>
          </a:p>
          <a:p>
            <a:pPr algn="ctr">
              <a:lnSpc>
                <a:spcPct val="115000"/>
              </a:lnSpc>
              <a:spcAft>
                <a:spcPts val="1000"/>
              </a:spcAft>
            </a:pPr>
            <a:r>
              <a:rPr lang="ar-IQ" sz="5400" b="1" dirty="0" smtClean="0">
                <a:solidFill>
                  <a:srgbClr val="FFFF00"/>
                </a:solidFill>
                <a:latin typeface="Calibri"/>
                <a:ea typeface="Calibri"/>
              </a:rPr>
              <a:t>سن </a:t>
            </a:r>
            <a:r>
              <a:rPr lang="ar-IQ" sz="5400" b="1" dirty="0">
                <a:solidFill>
                  <a:srgbClr val="FFFF00"/>
                </a:solidFill>
                <a:latin typeface="Calibri"/>
                <a:ea typeface="Calibri"/>
              </a:rPr>
              <a:t>قوانين مرنة وقادرة على استيعاب التطورات التكنولوجية المستقبلية، مع تحديد واضح للمفاهيم والعقوبات.</a:t>
            </a:r>
            <a:endParaRPr lang="en-US" sz="5400" b="1" dirty="0">
              <a:solidFill>
                <a:srgbClr val="FFFF00"/>
              </a:solidFill>
              <a:latin typeface="Calibri"/>
              <a:ea typeface="Calibri"/>
            </a:endParaRPr>
          </a:p>
          <a:p>
            <a:endParaRPr lang="ar-IQ" dirty="0"/>
          </a:p>
        </p:txBody>
      </p:sp>
    </p:spTree>
    <p:extLst>
      <p:ext uri="{BB962C8B-B14F-4D97-AF65-F5344CB8AC3E}">
        <p14:creationId xmlns:p14="http://schemas.microsoft.com/office/powerpoint/2010/main" val="3507561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5400" dirty="0" smtClean="0">
                <a:solidFill>
                  <a:srgbClr val="FF0000"/>
                </a:solidFill>
                <a:cs typeface="+mn-cs"/>
              </a:rPr>
              <a:t>2. </a:t>
            </a:r>
            <a:r>
              <a:rPr lang="ar-IQ" sz="6000" dirty="0">
                <a:solidFill>
                  <a:srgbClr val="FF0000"/>
                </a:solidFill>
                <a:effectLst/>
                <a:latin typeface="Calibri"/>
                <a:ea typeface="Calibri"/>
                <a:cs typeface="+mn-cs"/>
              </a:rPr>
              <a:t>بناء </a:t>
            </a:r>
            <a:r>
              <a:rPr lang="ar-IQ" sz="6000" dirty="0" smtClean="0">
                <a:solidFill>
                  <a:srgbClr val="FF0000"/>
                </a:solidFill>
                <a:effectLst/>
                <a:latin typeface="Calibri"/>
                <a:ea typeface="Calibri"/>
                <a:cs typeface="+mn-cs"/>
              </a:rPr>
              <a:t>القدرات </a:t>
            </a:r>
            <a:endParaRPr lang="ar-IQ" sz="5400" dirty="0">
              <a:solidFill>
                <a:srgbClr val="FF0000"/>
              </a:solidFill>
              <a:cs typeface="+mn-cs"/>
            </a:endParaRPr>
          </a:p>
        </p:txBody>
      </p:sp>
      <p:sp>
        <p:nvSpPr>
          <p:cNvPr id="3" name="Content Placeholder 2"/>
          <p:cNvSpPr>
            <a:spLocks noGrp="1"/>
          </p:cNvSpPr>
          <p:nvPr>
            <p:ph idx="1"/>
          </p:nvPr>
        </p:nvSpPr>
        <p:spPr>
          <a:xfrm>
            <a:off x="0" y="1219200"/>
            <a:ext cx="9144000" cy="5638800"/>
          </a:xfrm>
        </p:spPr>
        <p:txBody>
          <a:bodyPr/>
          <a:lstStyle/>
          <a:p>
            <a:pPr algn="ctr">
              <a:lnSpc>
                <a:spcPct val="115000"/>
              </a:lnSpc>
              <a:spcAft>
                <a:spcPts val="1000"/>
              </a:spcAft>
            </a:pPr>
            <a:endParaRPr lang="ar-IQ" sz="6000" b="1" dirty="0" smtClean="0">
              <a:latin typeface="Calibri"/>
              <a:ea typeface="Calibri"/>
            </a:endParaRPr>
          </a:p>
          <a:p>
            <a:pPr algn="ctr">
              <a:lnSpc>
                <a:spcPct val="115000"/>
              </a:lnSpc>
              <a:spcAft>
                <a:spcPts val="1000"/>
              </a:spcAft>
            </a:pPr>
            <a:r>
              <a:rPr lang="ar-IQ" sz="6000" b="1" dirty="0" smtClean="0">
                <a:solidFill>
                  <a:srgbClr val="FFFF00"/>
                </a:solidFill>
                <a:latin typeface="Calibri"/>
                <a:ea typeface="Calibri"/>
              </a:rPr>
              <a:t>تدريب </a:t>
            </a:r>
            <a:r>
              <a:rPr lang="ar-IQ" sz="6000" b="1" dirty="0">
                <a:solidFill>
                  <a:srgbClr val="FFFF00"/>
                </a:solidFill>
                <a:latin typeface="Calibri"/>
                <a:ea typeface="Calibri"/>
              </a:rPr>
              <a:t>الكوادر القضائية والأمنية على أساليب التحقيق الرقمي وجمع الأدلة</a:t>
            </a:r>
            <a:r>
              <a:rPr lang="ar-IQ" dirty="0">
                <a:solidFill>
                  <a:srgbClr val="FFFF00"/>
                </a:solidFill>
                <a:latin typeface="Calibri"/>
                <a:ea typeface="Calibri"/>
                <a:cs typeface="Arial"/>
              </a:rPr>
              <a:t>.</a:t>
            </a:r>
            <a:endParaRPr lang="en-US" dirty="0">
              <a:solidFill>
                <a:srgbClr val="FFFF00"/>
              </a:solidFill>
              <a:latin typeface="Calibri"/>
              <a:ea typeface="Calibri"/>
              <a:cs typeface="Arial"/>
            </a:endParaRPr>
          </a:p>
          <a:p>
            <a:endParaRPr lang="ar-IQ" dirty="0"/>
          </a:p>
        </p:txBody>
      </p:sp>
    </p:spTree>
    <p:extLst>
      <p:ext uri="{BB962C8B-B14F-4D97-AF65-F5344CB8AC3E}">
        <p14:creationId xmlns:p14="http://schemas.microsoft.com/office/powerpoint/2010/main" val="3024151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5400" dirty="0" smtClean="0">
                <a:solidFill>
                  <a:srgbClr val="FF0000"/>
                </a:solidFill>
                <a:cs typeface="+mn-cs"/>
              </a:rPr>
              <a:t>3. </a:t>
            </a:r>
            <a:r>
              <a:rPr lang="ar-IQ" sz="6000" dirty="0">
                <a:solidFill>
                  <a:srgbClr val="FF0000"/>
                </a:solidFill>
                <a:effectLst/>
                <a:latin typeface="Calibri"/>
                <a:ea typeface="Calibri"/>
                <a:cs typeface="+mn-cs"/>
              </a:rPr>
              <a:t>تعزيز </a:t>
            </a:r>
            <a:r>
              <a:rPr lang="ar-IQ" sz="6000" dirty="0" smtClean="0">
                <a:solidFill>
                  <a:srgbClr val="FF0000"/>
                </a:solidFill>
                <a:effectLst/>
                <a:latin typeface="Calibri"/>
                <a:ea typeface="Calibri"/>
                <a:cs typeface="+mn-cs"/>
              </a:rPr>
              <a:t>التعاون</a:t>
            </a:r>
            <a:endParaRPr lang="ar-IQ" sz="5400" dirty="0">
              <a:solidFill>
                <a:srgbClr val="FF0000"/>
              </a:solidFill>
              <a:cs typeface="+mn-cs"/>
            </a:endParaRPr>
          </a:p>
        </p:txBody>
      </p:sp>
      <p:sp>
        <p:nvSpPr>
          <p:cNvPr id="3" name="Content Placeholder 2"/>
          <p:cNvSpPr>
            <a:spLocks noGrp="1"/>
          </p:cNvSpPr>
          <p:nvPr>
            <p:ph idx="1"/>
          </p:nvPr>
        </p:nvSpPr>
        <p:spPr>
          <a:xfrm>
            <a:off x="0" y="1219200"/>
            <a:ext cx="9144000" cy="5638800"/>
          </a:xfrm>
        </p:spPr>
        <p:txBody>
          <a:bodyPr>
            <a:normAutofit/>
          </a:bodyPr>
          <a:lstStyle/>
          <a:p>
            <a:pPr algn="ctr"/>
            <a:endParaRPr lang="ar-IQ" sz="5400" b="1" dirty="0" smtClean="0">
              <a:latin typeface="Calibri"/>
              <a:ea typeface="Calibri"/>
            </a:endParaRPr>
          </a:p>
          <a:p>
            <a:pPr algn="ctr"/>
            <a:r>
              <a:rPr lang="ar-IQ" sz="5400" b="1" dirty="0" smtClean="0">
                <a:solidFill>
                  <a:srgbClr val="FFFF00"/>
                </a:solidFill>
                <a:latin typeface="Calibri"/>
                <a:ea typeface="Calibri"/>
              </a:rPr>
              <a:t>إنشاء </a:t>
            </a:r>
            <a:r>
              <a:rPr lang="ar-IQ" sz="5400" b="1" dirty="0">
                <a:solidFill>
                  <a:srgbClr val="FFFF00"/>
                </a:solidFill>
                <a:latin typeface="Calibri"/>
                <a:ea typeface="Calibri"/>
              </a:rPr>
              <a:t>قنوات اتصال مباشرة وسريعة بين أجهزة إنفاذ القانون في مختلف الدول، والتصديق على اتفاقيات دولية أكثر فاعلية.</a:t>
            </a:r>
            <a:endParaRPr lang="ar-IQ" sz="5400" b="1" dirty="0">
              <a:solidFill>
                <a:srgbClr val="FFFF00"/>
              </a:solidFill>
            </a:endParaRPr>
          </a:p>
        </p:txBody>
      </p:sp>
    </p:spTree>
    <p:extLst>
      <p:ext uri="{BB962C8B-B14F-4D97-AF65-F5344CB8AC3E}">
        <p14:creationId xmlns:p14="http://schemas.microsoft.com/office/powerpoint/2010/main" val="4263337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5400" dirty="0" smtClean="0">
                <a:solidFill>
                  <a:srgbClr val="FF0000"/>
                </a:solidFill>
                <a:cs typeface="+mn-cs"/>
              </a:rPr>
              <a:t>4. التوعية المجتمعية</a:t>
            </a:r>
            <a:endParaRPr lang="ar-IQ" sz="5400" dirty="0">
              <a:solidFill>
                <a:srgbClr val="FF0000"/>
              </a:solidFill>
              <a:cs typeface="+mn-cs"/>
            </a:endParaRPr>
          </a:p>
        </p:txBody>
      </p:sp>
      <p:sp>
        <p:nvSpPr>
          <p:cNvPr id="3" name="Content Placeholder 2"/>
          <p:cNvSpPr>
            <a:spLocks noGrp="1"/>
          </p:cNvSpPr>
          <p:nvPr>
            <p:ph idx="1"/>
          </p:nvPr>
        </p:nvSpPr>
        <p:spPr>
          <a:xfrm>
            <a:off x="0" y="1219200"/>
            <a:ext cx="9144000" cy="5638800"/>
          </a:xfrm>
        </p:spPr>
        <p:txBody>
          <a:bodyPr>
            <a:normAutofit/>
          </a:bodyPr>
          <a:lstStyle/>
          <a:p>
            <a:pPr algn="ctr"/>
            <a:endParaRPr lang="ar-IQ" sz="5400" b="1" dirty="0" smtClean="0">
              <a:latin typeface="Calibri"/>
              <a:ea typeface="Calibri"/>
            </a:endParaRPr>
          </a:p>
          <a:p>
            <a:pPr algn="ctr"/>
            <a:r>
              <a:rPr lang="ar-IQ" sz="5400" b="1" dirty="0" smtClean="0">
                <a:solidFill>
                  <a:srgbClr val="FFFF00"/>
                </a:solidFill>
                <a:latin typeface="Calibri"/>
                <a:ea typeface="Calibri"/>
              </a:rPr>
              <a:t>رفع </a:t>
            </a:r>
            <a:r>
              <a:rPr lang="ar-IQ" sz="5400" b="1" dirty="0">
                <a:solidFill>
                  <a:srgbClr val="FFFF00"/>
                </a:solidFill>
                <a:latin typeface="Calibri"/>
                <a:ea typeface="Calibri"/>
              </a:rPr>
              <a:t>مستوى الوعي حول مخاطر الجرائم المعلوماتية وكيفية الوقاية منها، مما يقلل من عدد الضحايا ويصعب عمل المجرمين.</a:t>
            </a:r>
            <a:endParaRPr lang="ar-IQ" sz="5400" b="1" dirty="0">
              <a:solidFill>
                <a:srgbClr val="FFFF00"/>
              </a:solidFill>
            </a:endParaRPr>
          </a:p>
        </p:txBody>
      </p:sp>
    </p:spTree>
    <p:extLst>
      <p:ext uri="{BB962C8B-B14F-4D97-AF65-F5344CB8AC3E}">
        <p14:creationId xmlns:p14="http://schemas.microsoft.com/office/powerpoint/2010/main" val="2591922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cs typeface="+mn-cs"/>
              </a:rPr>
              <a:t>5. الشراكة بين القطاعين العام والخاص</a:t>
            </a:r>
            <a:endParaRPr lang="ar-IQ" sz="5400" dirty="0">
              <a:solidFill>
                <a:srgbClr val="FF0000"/>
              </a:solidFill>
              <a:cs typeface="+mn-cs"/>
            </a:endParaRPr>
          </a:p>
        </p:txBody>
      </p:sp>
      <p:sp>
        <p:nvSpPr>
          <p:cNvPr id="3" name="Content Placeholder 2"/>
          <p:cNvSpPr>
            <a:spLocks noGrp="1"/>
          </p:cNvSpPr>
          <p:nvPr>
            <p:ph idx="1"/>
          </p:nvPr>
        </p:nvSpPr>
        <p:spPr>
          <a:xfrm>
            <a:off x="0" y="1524000"/>
            <a:ext cx="9144000" cy="5334000"/>
          </a:xfrm>
        </p:spPr>
        <p:txBody>
          <a:bodyPr>
            <a:normAutofit/>
          </a:bodyPr>
          <a:lstStyle/>
          <a:p>
            <a:endParaRPr lang="ar-IQ" sz="5400" b="1" dirty="0" smtClean="0">
              <a:latin typeface="Calibri"/>
              <a:ea typeface="Calibri"/>
            </a:endParaRPr>
          </a:p>
          <a:p>
            <a:pPr algn="ctr"/>
            <a:r>
              <a:rPr lang="ar-IQ" sz="5400" b="1" dirty="0" smtClean="0">
                <a:solidFill>
                  <a:srgbClr val="FFFF00"/>
                </a:solidFill>
                <a:latin typeface="Calibri"/>
                <a:ea typeface="Calibri"/>
              </a:rPr>
              <a:t>التعاون </a:t>
            </a:r>
            <a:r>
              <a:rPr lang="ar-IQ" sz="5400" b="1" dirty="0">
                <a:solidFill>
                  <a:srgbClr val="FFFF00"/>
                </a:solidFill>
                <a:latin typeface="Calibri"/>
                <a:ea typeface="Calibri"/>
              </a:rPr>
              <a:t>مع شركات التكنولوجيا ومقدمي الخدمات لتطوير حلول أمنية وتسهيل تقديم الأدلة عند الحاجة.</a:t>
            </a:r>
            <a:endParaRPr lang="ar-IQ" sz="5400" b="1" dirty="0">
              <a:solidFill>
                <a:srgbClr val="FFFF00"/>
              </a:solidFill>
            </a:endParaRPr>
          </a:p>
        </p:txBody>
      </p:sp>
    </p:spTree>
    <p:extLst>
      <p:ext uri="{BB962C8B-B14F-4D97-AF65-F5344CB8AC3E}">
        <p14:creationId xmlns:p14="http://schemas.microsoft.com/office/powerpoint/2010/main" val="3899455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639762"/>
          </a:xfrm>
        </p:spPr>
        <p:txBody>
          <a:bodyPr>
            <a:noAutofit/>
          </a:bodyPr>
          <a:lstStyle/>
          <a:p>
            <a:r>
              <a:rPr lang="ar-IQ" sz="5400" dirty="0" smtClean="0">
                <a:solidFill>
                  <a:srgbClr val="FFFF00"/>
                </a:solidFill>
                <a:cs typeface="+mn-cs"/>
              </a:rPr>
              <a:t>المحور الأول: التحديات العقابية</a:t>
            </a:r>
            <a:endParaRPr lang="ar-IQ" sz="5400" dirty="0">
              <a:solidFill>
                <a:srgbClr val="FFFF00"/>
              </a:solidFill>
              <a:cs typeface="+mn-cs"/>
            </a:endParaRPr>
          </a:p>
        </p:txBody>
      </p:sp>
      <p:sp>
        <p:nvSpPr>
          <p:cNvPr id="3" name="Content Placeholder 2"/>
          <p:cNvSpPr>
            <a:spLocks noGrp="1"/>
          </p:cNvSpPr>
          <p:nvPr>
            <p:ph idx="1"/>
          </p:nvPr>
        </p:nvSpPr>
        <p:spPr>
          <a:xfrm>
            <a:off x="0" y="1219200"/>
            <a:ext cx="9067800" cy="5638800"/>
          </a:xfrm>
        </p:spPr>
        <p:txBody>
          <a:bodyPr>
            <a:normAutofit fontScale="70000" lnSpcReduction="20000"/>
          </a:bodyPr>
          <a:lstStyle/>
          <a:p>
            <a:pPr algn="r" rtl="1">
              <a:lnSpc>
                <a:spcPct val="115000"/>
              </a:lnSpc>
              <a:spcAft>
                <a:spcPts val="1000"/>
              </a:spcAft>
            </a:pPr>
            <a:r>
              <a:rPr lang="ar-IQ" sz="4600" b="1" dirty="0">
                <a:solidFill>
                  <a:srgbClr val="002060"/>
                </a:solidFill>
                <a:ea typeface="Calibri"/>
              </a:rPr>
              <a:t>أولاً: التحديات المتعلقة بالطبيعة الخاصة للجريمة </a:t>
            </a:r>
            <a:r>
              <a:rPr lang="ar-IQ" sz="4600" b="1" dirty="0" smtClean="0">
                <a:solidFill>
                  <a:srgbClr val="002060"/>
                </a:solidFill>
                <a:ea typeface="Calibri"/>
              </a:rPr>
              <a:t>المعلوماتية:</a:t>
            </a:r>
            <a:endParaRPr lang="en-US" sz="4600" b="1" dirty="0">
              <a:solidFill>
                <a:srgbClr val="002060"/>
              </a:solidFill>
              <a:ea typeface="Calibri"/>
            </a:endParaRPr>
          </a:p>
          <a:p>
            <a:pPr algn="ctr" rtl="1">
              <a:lnSpc>
                <a:spcPct val="115000"/>
              </a:lnSpc>
              <a:spcAft>
                <a:spcPts val="1000"/>
              </a:spcAft>
            </a:pPr>
            <a:r>
              <a:rPr lang="ar-IQ" sz="5700" b="1" dirty="0">
                <a:solidFill>
                  <a:srgbClr val="FF0000"/>
                </a:solidFill>
                <a:ea typeface="Calibri"/>
              </a:rPr>
              <a:t>1. الطبيعة العابرة للحدود </a:t>
            </a:r>
            <a:endParaRPr lang="ar-IQ" sz="5700" b="1" dirty="0" smtClean="0">
              <a:solidFill>
                <a:srgbClr val="FF0000"/>
              </a:solidFill>
              <a:ea typeface="Calibri"/>
            </a:endParaRPr>
          </a:p>
          <a:p>
            <a:pPr algn="ctr" rtl="1">
              <a:lnSpc>
                <a:spcPct val="115000"/>
              </a:lnSpc>
              <a:spcAft>
                <a:spcPts val="1000"/>
              </a:spcAft>
            </a:pPr>
            <a:r>
              <a:rPr lang="ar-IQ" sz="4700" b="1" dirty="0" smtClean="0">
                <a:solidFill>
                  <a:srgbClr val="FF0000"/>
                </a:solidFill>
                <a:ea typeface="Calibri"/>
              </a:rPr>
              <a:t>التحدي</a:t>
            </a:r>
            <a:r>
              <a:rPr lang="ar-IQ" sz="4700" b="1" dirty="0">
                <a:solidFill>
                  <a:srgbClr val="FF0000"/>
                </a:solidFill>
                <a:ea typeface="Calibri"/>
              </a:rPr>
              <a:t>: </a:t>
            </a:r>
            <a:r>
              <a:rPr lang="ar-IQ" sz="3400" b="1" dirty="0">
                <a:ea typeface="Calibri"/>
              </a:rPr>
              <a:t>يمكن ارتكاب الجريمة المعلوماتية من دولة ما، مستهدفًا ضحايا في دولة ثانية، عبر خوادم موجودة في دولة ثالثة. هذا يُربك مسألة الاختصاص القضائي والسيادة الوطنية.</a:t>
            </a:r>
            <a:endParaRPr lang="en-US" sz="3400" b="1" dirty="0">
              <a:ea typeface="Calibri"/>
              <a:cs typeface="Arial"/>
            </a:endParaRPr>
          </a:p>
          <a:p>
            <a:pPr algn="ctr" rtl="1">
              <a:lnSpc>
                <a:spcPct val="115000"/>
              </a:lnSpc>
              <a:spcAft>
                <a:spcPts val="1000"/>
              </a:spcAft>
            </a:pPr>
            <a:r>
              <a:rPr lang="ar-IQ" sz="3400" b="1" dirty="0">
                <a:ea typeface="Calibri"/>
              </a:rPr>
              <a:t>  </a:t>
            </a:r>
            <a:r>
              <a:rPr lang="ar-IQ" sz="4600" b="1" dirty="0" smtClean="0">
                <a:solidFill>
                  <a:srgbClr val="FFC000"/>
                </a:solidFill>
                <a:ea typeface="Calibri"/>
              </a:rPr>
              <a:t>المثال</a:t>
            </a:r>
            <a:r>
              <a:rPr lang="ar-IQ" sz="4600" b="1" dirty="0">
                <a:solidFill>
                  <a:srgbClr val="FFC000"/>
                </a:solidFill>
                <a:ea typeface="Calibri"/>
              </a:rPr>
              <a:t>: </a:t>
            </a:r>
            <a:r>
              <a:rPr lang="ar-IQ" sz="3400" b="1" dirty="0">
                <a:ea typeface="Calibri"/>
              </a:rPr>
              <a:t>قرصان من دولة "</a:t>
            </a:r>
            <a:r>
              <a:rPr lang="ar-IQ" sz="5100" b="1" dirty="0">
                <a:solidFill>
                  <a:srgbClr val="FF0000"/>
                </a:solidFill>
                <a:ea typeface="Calibri"/>
              </a:rPr>
              <a:t>أ</a:t>
            </a:r>
            <a:r>
              <a:rPr lang="ar-IQ" sz="3400" b="1" dirty="0">
                <a:ea typeface="Calibri"/>
              </a:rPr>
              <a:t>" يخترق شبكة بنك في دولة "</a:t>
            </a:r>
            <a:r>
              <a:rPr lang="ar-IQ" sz="5100" b="1" dirty="0">
                <a:solidFill>
                  <a:srgbClr val="FF0000"/>
                </a:solidFill>
                <a:ea typeface="Calibri"/>
              </a:rPr>
              <a:t>ب</a:t>
            </a:r>
            <a:r>
              <a:rPr lang="ar-IQ" sz="3400" b="1" dirty="0">
                <a:ea typeface="Calibri"/>
              </a:rPr>
              <a:t>" مستخدمًا خادمًا مؤجرًا في دولة "</a:t>
            </a:r>
            <a:r>
              <a:rPr lang="ar-IQ" sz="4600" b="1" dirty="0">
                <a:solidFill>
                  <a:srgbClr val="FF0000"/>
                </a:solidFill>
                <a:ea typeface="Calibri"/>
              </a:rPr>
              <a:t>ج</a:t>
            </a:r>
            <a:r>
              <a:rPr lang="ar-IQ" sz="3400" b="1" dirty="0">
                <a:ea typeface="Calibri"/>
              </a:rPr>
              <a:t>". </a:t>
            </a:r>
            <a:r>
              <a:rPr lang="ar-IQ" sz="3400" b="1" dirty="0">
                <a:solidFill>
                  <a:srgbClr val="FFFF00"/>
                </a:solidFill>
                <a:ea typeface="Calibri"/>
              </a:rPr>
              <a:t>أي دولة لها الحق في محاكمته؟ وأي قانون يُطبق؟</a:t>
            </a:r>
            <a:endParaRPr lang="en-US" sz="3400" b="1" dirty="0">
              <a:solidFill>
                <a:srgbClr val="FFFF00"/>
              </a:solidFill>
              <a:ea typeface="Calibri"/>
              <a:cs typeface="Arial"/>
            </a:endParaRPr>
          </a:p>
          <a:p>
            <a:pPr algn="ctr" rtl="1">
              <a:lnSpc>
                <a:spcPct val="115000"/>
              </a:lnSpc>
              <a:spcAft>
                <a:spcPts val="1000"/>
              </a:spcAft>
            </a:pPr>
            <a:r>
              <a:rPr lang="ar-IQ" sz="5200" b="1" dirty="0" smtClean="0">
                <a:solidFill>
                  <a:srgbClr val="00B050"/>
                </a:solidFill>
                <a:ea typeface="Calibri"/>
              </a:rPr>
              <a:t>الآثار: </a:t>
            </a:r>
            <a:r>
              <a:rPr lang="ar-IQ" sz="3400" b="1" dirty="0">
                <a:ea typeface="Calibri"/>
              </a:rPr>
              <a:t>صعوبة التنسيق بين الدول واختلاف القوانين وعدم وجود اتفاقيات تسليم مجرمين شاملة.</a:t>
            </a:r>
            <a:endParaRPr lang="en-US" sz="3400" b="1" dirty="0">
              <a:ea typeface="Calibri"/>
              <a:cs typeface="Arial"/>
            </a:endParaRPr>
          </a:p>
          <a:p>
            <a:pPr algn="r" rtl="1"/>
            <a:endParaRPr lang="ar-IQ" dirty="0"/>
          </a:p>
        </p:txBody>
      </p:sp>
    </p:spTree>
    <p:extLst>
      <p:ext uri="{BB962C8B-B14F-4D97-AF65-F5344CB8AC3E}">
        <p14:creationId xmlns:p14="http://schemas.microsoft.com/office/powerpoint/2010/main" val="2721959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rPr>
              <a:t>2. صعوبة التعريف القانوني</a:t>
            </a:r>
            <a:endParaRPr lang="ar-IQ" sz="5400" dirty="0">
              <a:solidFill>
                <a:srgbClr val="FF0000"/>
              </a:solidFill>
            </a:endParaRPr>
          </a:p>
        </p:txBody>
      </p:sp>
      <p:sp>
        <p:nvSpPr>
          <p:cNvPr id="3" name="Content Placeholder 2"/>
          <p:cNvSpPr>
            <a:spLocks noGrp="1"/>
          </p:cNvSpPr>
          <p:nvPr>
            <p:ph idx="1"/>
          </p:nvPr>
        </p:nvSpPr>
        <p:spPr>
          <a:xfrm>
            <a:off x="0" y="1600200"/>
            <a:ext cx="9144000" cy="5257800"/>
          </a:xfrm>
        </p:spPr>
        <p:txBody>
          <a:bodyPr>
            <a:normAutofit lnSpcReduction="10000"/>
          </a:bodyPr>
          <a:lstStyle/>
          <a:p>
            <a:pPr algn="ctr">
              <a:lnSpc>
                <a:spcPct val="115000"/>
              </a:lnSpc>
              <a:spcAft>
                <a:spcPts val="1000"/>
              </a:spcAft>
            </a:pPr>
            <a:r>
              <a:rPr lang="ar-IQ" sz="5400" b="1" dirty="0">
                <a:solidFill>
                  <a:srgbClr val="FF0000"/>
                </a:solidFill>
                <a:latin typeface="Calibri"/>
                <a:ea typeface="Calibri"/>
              </a:rPr>
              <a:t>التحدي: </a:t>
            </a:r>
            <a:r>
              <a:rPr lang="ar-IQ" sz="3600" b="1" dirty="0">
                <a:latin typeface="Calibri"/>
                <a:ea typeface="Calibri"/>
              </a:rPr>
              <a:t>التطور السريع للتكنولوجيا يتفوق على سرعة التشريع. مصطلحات مثل "القرصنة" و "التجسس الإلكتروني" و "الإرهاب السيبراني" قد لا تكون محددة بدقة كافية في القوانين القديمة.</a:t>
            </a:r>
            <a:endParaRPr lang="en-US" sz="3600" b="1" dirty="0">
              <a:latin typeface="Calibri"/>
              <a:ea typeface="Calibri"/>
            </a:endParaRPr>
          </a:p>
          <a:p>
            <a:pPr algn="ctr">
              <a:lnSpc>
                <a:spcPct val="115000"/>
              </a:lnSpc>
              <a:spcAft>
                <a:spcPts val="1000"/>
              </a:spcAft>
            </a:pPr>
            <a:r>
              <a:rPr lang="ar-IQ" sz="5400" b="1" dirty="0" smtClean="0">
                <a:solidFill>
                  <a:srgbClr val="00B050"/>
                </a:solidFill>
                <a:latin typeface="Calibri"/>
                <a:ea typeface="Calibri"/>
              </a:rPr>
              <a:t>· الآثار : </a:t>
            </a:r>
            <a:r>
              <a:rPr lang="ar-IQ" sz="3600" b="1" dirty="0">
                <a:latin typeface="Calibri"/>
                <a:ea typeface="Calibri"/>
              </a:rPr>
              <a:t>يؤدي الغموض إلى صعوبة في تطبيق النصوص القانونية، وقد يتمكن الجناة من تفادي العقاب بسبب ثغرات في التعريف.</a:t>
            </a:r>
            <a:endParaRPr lang="en-US" sz="3600" b="1" dirty="0">
              <a:latin typeface="Calibri"/>
              <a:ea typeface="Calibri"/>
            </a:endParaRPr>
          </a:p>
          <a:p>
            <a:endParaRPr lang="ar-IQ" dirty="0"/>
          </a:p>
        </p:txBody>
      </p:sp>
    </p:spTree>
    <p:extLst>
      <p:ext uri="{BB962C8B-B14F-4D97-AF65-F5344CB8AC3E}">
        <p14:creationId xmlns:p14="http://schemas.microsoft.com/office/powerpoint/2010/main" val="556282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48640" lvl="0" indent="-411480">
              <a:lnSpc>
                <a:spcPct val="115000"/>
              </a:lnSpc>
              <a:spcBef>
                <a:spcPct val="20000"/>
              </a:spcBef>
              <a:spcAft>
                <a:spcPts val="1000"/>
              </a:spcAft>
            </a:pPr>
            <a:r>
              <a:rPr lang="ar-IQ" sz="6000" dirty="0" smtClean="0">
                <a:solidFill>
                  <a:srgbClr val="FF0000"/>
                </a:solidFill>
              </a:rPr>
              <a:t>3. تحدي نطاق التجريم</a:t>
            </a:r>
            <a:r>
              <a:rPr lang="ar-IQ" sz="2800" b="0" dirty="0">
                <a:ln>
                  <a:noFill/>
                </a:ln>
                <a:solidFill>
                  <a:prstClr val="white"/>
                </a:solidFill>
                <a:effectLst/>
                <a:latin typeface="Calibri"/>
                <a:ea typeface="Calibri"/>
                <a:cs typeface="Arial"/>
              </a:rPr>
              <a:t/>
            </a:r>
            <a:br>
              <a:rPr lang="ar-IQ" sz="2800" b="0" dirty="0">
                <a:ln>
                  <a:noFill/>
                </a:ln>
                <a:solidFill>
                  <a:prstClr val="white"/>
                </a:solidFill>
                <a:effectLst/>
                <a:latin typeface="Calibri"/>
                <a:ea typeface="Calibri"/>
                <a:cs typeface="Arial"/>
              </a:rPr>
            </a:br>
            <a:endParaRPr lang="ar-IQ" dirty="0"/>
          </a:p>
        </p:txBody>
      </p:sp>
      <p:sp>
        <p:nvSpPr>
          <p:cNvPr id="3" name="Content Placeholder 2"/>
          <p:cNvSpPr>
            <a:spLocks noGrp="1"/>
          </p:cNvSpPr>
          <p:nvPr>
            <p:ph idx="1"/>
          </p:nvPr>
        </p:nvSpPr>
        <p:spPr>
          <a:xfrm>
            <a:off x="0" y="1219200"/>
            <a:ext cx="9144000" cy="5638800"/>
          </a:xfrm>
        </p:spPr>
        <p:txBody>
          <a:bodyPr>
            <a:noAutofit/>
          </a:bodyPr>
          <a:lstStyle/>
          <a:p>
            <a:pPr algn="ctr">
              <a:lnSpc>
                <a:spcPct val="115000"/>
              </a:lnSpc>
              <a:spcAft>
                <a:spcPts val="1000"/>
              </a:spcAft>
            </a:pPr>
            <a:r>
              <a:rPr lang="ar-IQ" sz="5400" b="1" dirty="0" smtClean="0">
                <a:solidFill>
                  <a:srgbClr val="FF0000"/>
                </a:solidFill>
                <a:latin typeface="Calibri"/>
                <a:ea typeface="Calibri"/>
                <a:cs typeface="Arial"/>
              </a:rPr>
              <a:t>· </a:t>
            </a:r>
            <a:r>
              <a:rPr lang="ar-IQ" sz="5400" b="1" dirty="0">
                <a:solidFill>
                  <a:srgbClr val="FF0000"/>
                </a:solidFill>
                <a:latin typeface="Calibri"/>
                <a:ea typeface="Calibri"/>
                <a:cs typeface="Arial"/>
              </a:rPr>
              <a:t>التحدي: </a:t>
            </a:r>
            <a:r>
              <a:rPr lang="ar-IQ" sz="3600" b="1" dirty="0">
                <a:latin typeface="Calibri"/>
                <a:ea typeface="Calibri"/>
                <a:cs typeface="Arial"/>
              </a:rPr>
              <a:t>أين يتم رسم الخط الفاصل بين النشاط الإجرامي وبين الاحتجاج الإلكتروني (مثل "الإختراق الأخلاقي") أو حتى الأخطاء الفنية؟ بعض الأفعال مثل "التشهير" على الإنترنت تتداخل مع حق حرية التعبير.</a:t>
            </a:r>
            <a:endParaRPr lang="en-US" sz="3600" b="1" dirty="0">
              <a:latin typeface="Calibri"/>
              <a:ea typeface="Calibri"/>
              <a:cs typeface="Arial"/>
            </a:endParaRPr>
          </a:p>
          <a:p>
            <a:pPr algn="ctr"/>
            <a:r>
              <a:rPr lang="ar-IQ" sz="5400" b="1" dirty="0" smtClean="0">
                <a:solidFill>
                  <a:srgbClr val="00B050"/>
                </a:solidFill>
                <a:latin typeface="Calibri"/>
                <a:ea typeface="Calibri"/>
                <a:cs typeface="Arial"/>
              </a:rPr>
              <a:t>· الآثار: </a:t>
            </a:r>
            <a:r>
              <a:rPr lang="ar-IQ" sz="3600" b="1" dirty="0">
                <a:latin typeface="Calibri"/>
                <a:ea typeface="Calibri"/>
                <a:cs typeface="Arial"/>
              </a:rPr>
              <a:t>قد تؤدي القوانين الفضفاضة إلى قمع الحريات، بينما قد تؤدي القوانين الضيقة إلى إفلات المجرمين.</a:t>
            </a:r>
            <a:endParaRPr lang="ar-IQ" sz="3600" b="1" dirty="0"/>
          </a:p>
        </p:txBody>
      </p:sp>
    </p:spTree>
    <p:extLst>
      <p:ext uri="{BB962C8B-B14F-4D97-AF65-F5344CB8AC3E}">
        <p14:creationId xmlns:p14="http://schemas.microsoft.com/office/powerpoint/2010/main" val="2125178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FF00"/>
                </a:solidFill>
                <a:cs typeface="+mn-cs"/>
              </a:rPr>
              <a:t>ثانياً: التحديات الإجرائية والعملية</a:t>
            </a:r>
            <a:endParaRPr lang="ar-IQ" sz="5400" dirty="0">
              <a:solidFill>
                <a:srgbClr val="FFFF00"/>
              </a:solidFill>
              <a:cs typeface="+mn-cs"/>
            </a:endParaRPr>
          </a:p>
        </p:txBody>
      </p:sp>
      <p:sp>
        <p:nvSpPr>
          <p:cNvPr id="3" name="Content Placeholder 2"/>
          <p:cNvSpPr>
            <a:spLocks noGrp="1"/>
          </p:cNvSpPr>
          <p:nvPr>
            <p:ph idx="1"/>
          </p:nvPr>
        </p:nvSpPr>
        <p:spPr>
          <a:xfrm>
            <a:off x="0" y="1371600"/>
            <a:ext cx="9144000" cy="5486400"/>
          </a:xfrm>
        </p:spPr>
        <p:txBody>
          <a:bodyPr>
            <a:normAutofit fontScale="92500" lnSpcReduction="20000"/>
          </a:bodyPr>
          <a:lstStyle/>
          <a:p>
            <a:pPr>
              <a:lnSpc>
                <a:spcPct val="115000"/>
              </a:lnSpc>
              <a:spcAft>
                <a:spcPts val="1000"/>
              </a:spcAft>
            </a:pPr>
            <a:r>
              <a:rPr lang="ar-IQ" sz="5200" b="1" dirty="0">
                <a:solidFill>
                  <a:srgbClr val="FF0000"/>
                </a:solidFill>
                <a:latin typeface="Calibri"/>
                <a:ea typeface="Calibri"/>
              </a:rPr>
              <a:t>1. صعوبة جمع الأدلة الرقمية وحفظها </a:t>
            </a:r>
            <a:r>
              <a:rPr lang="ar-IQ" sz="5200" b="1" dirty="0" smtClean="0">
                <a:solidFill>
                  <a:srgbClr val="FF0000"/>
                </a:solidFill>
                <a:latin typeface="Calibri"/>
                <a:ea typeface="Calibri"/>
              </a:rPr>
              <a:t>:</a:t>
            </a:r>
          </a:p>
          <a:p>
            <a:pPr>
              <a:lnSpc>
                <a:spcPct val="115000"/>
              </a:lnSpc>
              <a:spcAft>
                <a:spcPts val="1000"/>
              </a:spcAft>
            </a:pPr>
            <a:r>
              <a:rPr lang="ar-IQ" sz="4300" b="1" dirty="0" smtClean="0">
                <a:solidFill>
                  <a:srgbClr val="FF0000"/>
                </a:solidFill>
                <a:latin typeface="Calibri"/>
                <a:ea typeface="Calibri"/>
              </a:rPr>
              <a:t>· </a:t>
            </a:r>
            <a:r>
              <a:rPr lang="ar-IQ" sz="4800" b="1" dirty="0">
                <a:solidFill>
                  <a:srgbClr val="FF0000"/>
                </a:solidFill>
                <a:latin typeface="Calibri"/>
                <a:ea typeface="Calibri"/>
              </a:rPr>
              <a:t>التحدي: </a:t>
            </a:r>
            <a:r>
              <a:rPr lang="ar-IQ" sz="3800" b="1" dirty="0">
                <a:latin typeface="Calibri"/>
                <a:ea typeface="Calibri"/>
              </a:rPr>
              <a:t>الأدلة الرقمية هشة وسهلة التعديل أو الإتلاف (بضغطة زر). تتطلب مهارات فنية عالية للتعامل معها، كما تتطلب سلاسل حفظ أدلة (</a:t>
            </a:r>
            <a:r>
              <a:rPr lang="en-US" sz="3800" b="1" dirty="0">
                <a:solidFill>
                  <a:srgbClr val="FF0000"/>
                </a:solidFill>
                <a:latin typeface="Calibri"/>
                <a:ea typeface="Calibri"/>
              </a:rPr>
              <a:t>Chain of Custody</a:t>
            </a:r>
            <a:r>
              <a:rPr lang="ar-IQ" sz="3800" b="1" dirty="0">
                <a:latin typeface="Calibri"/>
                <a:ea typeface="Calibri"/>
              </a:rPr>
              <a:t>) صارمة لضمان قبولها قضائيًا.</a:t>
            </a:r>
            <a:endParaRPr lang="en-US" sz="3800" b="1" dirty="0">
              <a:latin typeface="Calibri"/>
              <a:ea typeface="Calibri"/>
            </a:endParaRPr>
          </a:p>
          <a:p>
            <a:pPr>
              <a:lnSpc>
                <a:spcPct val="115000"/>
              </a:lnSpc>
              <a:spcAft>
                <a:spcPts val="1000"/>
              </a:spcAft>
            </a:pPr>
            <a:r>
              <a:rPr lang="ar-IQ" sz="5200" b="1" dirty="0" smtClean="0">
                <a:solidFill>
                  <a:srgbClr val="00B050"/>
                </a:solidFill>
                <a:latin typeface="Calibri"/>
                <a:ea typeface="Calibri"/>
              </a:rPr>
              <a:t>· الآثار: </a:t>
            </a:r>
            <a:r>
              <a:rPr lang="ar-IQ" sz="3800" b="1" dirty="0">
                <a:latin typeface="Calibri"/>
                <a:ea typeface="Calibri"/>
              </a:rPr>
              <a:t>عدم وجود خبرة كافية في أجهزة إنفاذ القانون، أو عدم توفر الأدوات التقنية اللازمة، يؤدي إلى ضياع الأدلة وانهيار الدعاوى القضائية.</a:t>
            </a:r>
            <a:endParaRPr lang="en-US" sz="3800" b="1" dirty="0">
              <a:latin typeface="Calibri"/>
              <a:ea typeface="Calibri"/>
            </a:endParaRPr>
          </a:p>
          <a:p>
            <a:endParaRPr lang="ar-IQ" dirty="0"/>
          </a:p>
        </p:txBody>
      </p:sp>
    </p:spTree>
    <p:extLst>
      <p:ext uri="{BB962C8B-B14F-4D97-AF65-F5344CB8AC3E}">
        <p14:creationId xmlns:p14="http://schemas.microsoft.com/office/powerpoint/2010/main" val="841386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5400" dirty="0" smtClean="0">
                <a:solidFill>
                  <a:srgbClr val="FF0000"/>
                </a:solidFill>
                <a:cs typeface="+mn-cs"/>
              </a:rPr>
              <a:t>2.</a:t>
            </a:r>
            <a:r>
              <a:rPr lang="ar-IQ" sz="6000" dirty="0">
                <a:solidFill>
                  <a:srgbClr val="FF0000"/>
                </a:solidFill>
                <a:effectLst/>
                <a:latin typeface="Calibri"/>
                <a:ea typeface="Calibri"/>
                <a:cs typeface="+mn-cs"/>
              </a:rPr>
              <a:t> </a:t>
            </a:r>
            <a:r>
              <a:rPr lang="ar-IQ" sz="6000" dirty="0" smtClean="0">
                <a:solidFill>
                  <a:srgbClr val="FF0000"/>
                </a:solidFill>
                <a:effectLst/>
                <a:latin typeface="Calibri"/>
                <a:ea typeface="Calibri"/>
                <a:cs typeface="+mn-cs"/>
              </a:rPr>
              <a:t>تحديد </a:t>
            </a:r>
            <a:r>
              <a:rPr lang="ar-IQ" sz="6000" dirty="0">
                <a:solidFill>
                  <a:srgbClr val="FF0000"/>
                </a:solidFill>
                <a:effectLst/>
                <a:latin typeface="Calibri"/>
                <a:ea typeface="Calibri"/>
                <a:cs typeface="+mn-cs"/>
              </a:rPr>
              <a:t>هوية الجاني </a:t>
            </a:r>
            <a:r>
              <a:rPr lang="ar-IQ" sz="5400" dirty="0" smtClean="0">
                <a:solidFill>
                  <a:srgbClr val="FF0000"/>
                </a:solidFill>
                <a:cs typeface="+mn-cs"/>
              </a:rPr>
              <a:t> </a:t>
            </a:r>
            <a:endParaRPr lang="ar-IQ" sz="5400" dirty="0">
              <a:solidFill>
                <a:srgbClr val="FF0000"/>
              </a:solidFill>
              <a:cs typeface="+mn-cs"/>
            </a:endParaRPr>
          </a:p>
        </p:txBody>
      </p:sp>
      <p:sp>
        <p:nvSpPr>
          <p:cNvPr id="3" name="Content Placeholder 2"/>
          <p:cNvSpPr>
            <a:spLocks noGrp="1"/>
          </p:cNvSpPr>
          <p:nvPr>
            <p:ph idx="1"/>
          </p:nvPr>
        </p:nvSpPr>
        <p:spPr>
          <a:xfrm>
            <a:off x="0" y="1371600"/>
            <a:ext cx="9144000" cy="5486400"/>
          </a:xfrm>
        </p:spPr>
        <p:txBody>
          <a:bodyPr>
            <a:normAutofit fontScale="92500" lnSpcReduction="10000"/>
          </a:bodyPr>
          <a:lstStyle/>
          <a:p>
            <a:pPr algn="ctr">
              <a:lnSpc>
                <a:spcPct val="115000"/>
              </a:lnSpc>
              <a:spcAft>
                <a:spcPts val="1000"/>
              </a:spcAft>
            </a:pPr>
            <a:r>
              <a:rPr lang="ar-IQ" sz="5800" b="1" dirty="0">
                <a:solidFill>
                  <a:srgbClr val="FF0000"/>
                </a:solidFill>
                <a:latin typeface="Calibri"/>
                <a:ea typeface="Calibri"/>
              </a:rPr>
              <a:t>· التحدي: </a:t>
            </a:r>
            <a:r>
              <a:rPr lang="ar-IQ" sz="4300" b="1" dirty="0">
                <a:latin typeface="Calibri"/>
                <a:ea typeface="Calibri"/>
                <a:cs typeface="Arial"/>
              </a:rPr>
              <a:t>يستخدم المجرمون تقنيات متطورة لإخفاء هوياتهم مثل شبكات </a:t>
            </a:r>
            <a:r>
              <a:rPr lang="en-US" sz="4300" b="1" dirty="0">
                <a:latin typeface="Calibri"/>
                <a:ea typeface="Calibri"/>
                <a:cs typeface="Arial"/>
              </a:rPr>
              <a:t>Tor</a:t>
            </a:r>
            <a:r>
              <a:rPr lang="ar-IQ" sz="4300" b="1" dirty="0">
                <a:latin typeface="Calibri"/>
                <a:ea typeface="Calibri"/>
                <a:cs typeface="Arial"/>
              </a:rPr>
              <a:t>، والبروكسيات، والتشفير، والوجود في "الإنترنت </a:t>
            </a:r>
            <a:r>
              <a:rPr lang="ar-IQ" sz="4300" b="1" dirty="0" smtClean="0">
                <a:latin typeface="Calibri"/>
                <a:ea typeface="Calibri"/>
                <a:cs typeface="Arial"/>
              </a:rPr>
              <a:t>المظلم«</a:t>
            </a:r>
            <a:r>
              <a:rPr lang="en-US" sz="4400" dirty="0">
                <a:solidFill>
                  <a:srgbClr val="FF0000"/>
                </a:solidFill>
                <a:latin typeface="Calibri"/>
                <a:ea typeface="Calibri"/>
                <a:cs typeface="Arial"/>
              </a:rPr>
              <a:t>Dark </a:t>
            </a:r>
            <a:r>
              <a:rPr lang="en-US" sz="4400" dirty="0" smtClean="0">
                <a:solidFill>
                  <a:srgbClr val="FF0000"/>
                </a:solidFill>
                <a:latin typeface="Calibri"/>
                <a:ea typeface="Calibri"/>
                <a:cs typeface="Arial"/>
              </a:rPr>
              <a:t>Web</a:t>
            </a:r>
            <a:r>
              <a:rPr lang="ar-IQ" sz="4400" dirty="0" smtClean="0">
                <a:latin typeface="Calibri"/>
                <a:ea typeface="Calibri"/>
                <a:cs typeface="Arial"/>
              </a:rPr>
              <a:t>»</a:t>
            </a:r>
            <a:r>
              <a:rPr lang="ar-IQ" sz="4300" b="1" dirty="0" smtClean="0">
                <a:latin typeface="Calibri"/>
                <a:ea typeface="Calibri"/>
                <a:cs typeface="Arial"/>
              </a:rPr>
              <a:t> </a:t>
            </a:r>
          </a:p>
          <a:p>
            <a:pPr algn="ctr">
              <a:lnSpc>
                <a:spcPct val="115000"/>
              </a:lnSpc>
              <a:spcAft>
                <a:spcPts val="1000"/>
              </a:spcAft>
            </a:pPr>
            <a:r>
              <a:rPr lang="ar-IQ" sz="5800" b="1" dirty="0" smtClean="0">
                <a:solidFill>
                  <a:srgbClr val="00B050"/>
                </a:solidFill>
                <a:latin typeface="Calibri"/>
                <a:ea typeface="Calibri"/>
              </a:rPr>
              <a:t>· الآثار: </a:t>
            </a:r>
            <a:r>
              <a:rPr lang="ar-IQ" sz="4300" b="1" dirty="0">
                <a:latin typeface="Calibri"/>
                <a:ea typeface="Calibri"/>
                <a:cs typeface="Arial"/>
              </a:rPr>
              <a:t>حتى لو تم تحديد موقع الخادم، فإن إثبات أن شخصًا محددًا هو من قام بالفعْل يظل تحديًا كبيرًا.</a:t>
            </a:r>
            <a:endParaRPr lang="en-US" sz="4300" b="1" dirty="0">
              <a:latin typeface="Calibri"/>
              <a:ea typeface="Calibri"/>
              <a:cs typeface="Arial"/>
            </a:endParaRPr>
          </a:p>
          <a:p>
            <a:endParaRPr lang="ar-IQ" dirty="0"/>
          </a:p>
        </p:txBody>
      </p:sp>
    </p:spTree>
    <p:extLst>
      <p:ext uri="{BB962C8B-B14F-4D97-AF65-F5344CB8AC3E}">
        <p14:creationId xmlns:p14="http://schemas.microsoft.com/office/powerpoint/2010/main" val="3527319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0000"/>
                </a:solidFill>
                <a:cs typeface="+mn-cs"/>
              </a:rPr>
              <a:t>3. سرعة تغير الأدلة والبيانات</a:t>
            </a:r>
            <a:endParaRPr lang="ar-IQ" sz="5400" dirty="0">
              <a:solidFill>
                <a:srgbClr val="FF0000"/>
              </a:solidFill>
              <a:cs typeface="+mn-cs"/>
            </a:endParaRPr>
          </a:p>
        </p:txBody>
      </p:sp>
      <p:sp>
        <p:nvSpPr>
          <p:cNvPr id="3" name="Content Placeholder 2"/>
          <p:cNvSpPr>
            <a:spLocks noGrp="1"/>
          </p:cNvSpPr>
          <p:nvPr>
            <p:ph idx="1"/>
          </p:nvPr>
        </p:nvSpPr>
        <p:spPr>
          <a:xfrm>
            <a:off x="0" y="1219200"/>
            <a:ext cx="9144000" cy="5638800"/>
          </a:xfrm>
        </p:spPr>
        <p:txBody>
          <a:bodyPr>
            <a:normAutofit fontScale="85000" lnSpcReduction="20000"/>
          </a:bodyPr>
          <a:lstStyle/>
          <a:p>
            <a:pPr algn="ctr">
              <a:lnSpc>
                <a:spcPct val="115000"/>
              </a:lnSpc>
              <a:spcAft>
                <a:spcPts val="1000"/>
              </a:spcAft>
            </a:pPr>
            <a:r>
              <a:rPr lang="ar-IQ" sz="6400" b="1" dirty="0">
                <a:solidFill>
                  <a:srgbClr val="FF0000"/>
                </a:solidFill>
                <a:latin typeface="Calibri"/>
                <a:ea typeface="Calibri"/>
              </a:rPr>
              <a:t>· التحدي: </a:t>
            </a:r>
            <a:r>
              <a:rPr lang="ar-IQ" sz="5200" b="1" dirty="0">
                <a:latin typeface="Calibri"/>
                <a:ea typeface="Calibri"/>
              </a:rPr>
              <a:t>يمكن محو أو تعديل البيانات في لحظات. كما أن البيئات الرقمية (مثل منصات التواصل) تتغير بسرعة، مما قد يجعل بعض الأدلة غير قابلة للاسترجاع بعد فترة.</a:t>
            </a:r>
            <a:endParaRPr lang="en-US" sz="5200" b="1" dirty="0">
              <a:latin typeface="Calibri"/>
              <a:ea typeface="Calibri"/>
            </a:endParaRPr>
          </a:p>
          <a:p>
            <a:pPr algn="ctr">
              <a:lnSpc>
                <a:spcPct val="115000"/>
              </a:lnSpc>
              <a:spcAft>
                <a:spcPts val="1000"/>
              </a:spcAft>
            </a:pPr>
            <a:r>
              <a:rPr lang="ar-IQ" sz="5600" b="1" dirty="0" smtClean="0">
                <a:solidFill>
                  <a:srgbClr val="00B050"/>
                </a:solidFill>
                <a:latin typeface="Calibri"/>
                <a:ea typeface="Calibri"/>
              </a:rPr>
              <a:t>· الآثار: </a:t>
            </a:r>
            <a:r>
              <a:rPr lang="ar-IQ" sz="5200" b="1" dirty="0">
                <a:latin typeface="Calibri"/>
                <a:ea typeface="Calibri"/>
              </a:rPr>
              <a:t>الحاجة إلى سرعة الاستجابة من أجهزة التحقيق، والتي غالبًا ما تكون بطيئة بسبب الإجراءات البيروقراطية.</a:t>
            </a:r>
            <a:endParaRPr lang="en-US" sz="5200" b="1" dirty="0">
              <a:latin typeface="Calibri"/>
              <a:ea typeface="Calibri"/>
            </a:endParaRPr>
          </a:p>
          <a:p>
            <a:endParaRPr lang="ar-IQ" dirty="0"/>
          </a:p>
        </p:txBody>
      </p:sp>
    </p:spTree>
    <p:extLst>
      <p:ext uri="{BB962C8B-B14F-4D97-AF65-F5344CB8AC3E}">
        <p14:creationId xmlns:p14="http://schemas.microsoft.com/office/powerpoint/2010/main" val="623269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IQ" sz="5400" dirty="0" smtClean="0">
                <a:solidFill>
                  <a:srgbClr val="FFFF00"/>
                </a:solidFill>
                <a:cs typeface="+mn-cs"/>
              </a:rPr>
              <a:t>ثالثاً: التحديات المتعلقة بالعقوبات نفسها</a:t>
            </a:r>
            <a:endParaRPr lang="ar-IQ" sz="5400" dirty="0">
              <a:solidFill>
                <a:srgbClr val="FFFF00"/>
              </a:solidFill>
              <a:cs typeface="+mn-cs"/>
            </a:endParaRPr>
          </a:p>
        </p:txBody>
      </p:sp>
      <p:sp>
        <p:nvSpPr>
          <p:cNvPr id="3" name="Content Placeholder 2"/>
          <p:cNvSpPr>
            <a:spLocks noGrp="1"/>
          </p:cNvSpPr>
          <p:nvPr>
            <p:ph idx="1"/>
          </p:nvPr>
        </p:nvSpPr>
        <p:spPr>
          <a:xfrm>
            <a:off x="0" y="1524000"/>
            <a:ext cx="9144000" cy="5334000"/>
          </a:xfrm>
        </p:spPr>
        <p:txBody>
          <a:bodyPr>
            <a:normAutofit fontScale="92500" lnSpcReduction="20000"/>
          </a:bodyPr>
          <a:lstStyle/>
          <a:p>
            <a:r>
              <a:rPr lang="ar-IQ" sz="5800" b="1" dirty="0" smtClean="0">
                <a:solidFill>
                  <a:srgbClr val="FF0000"/>
                </a:solidFill>
                <a:latin typeface="Calibri"/>
                <a:ea typeface="Calibri"/>
              </a:rPr>
              <a:t>1. </a:t>
            </a:r>
            <a:r>
              <a:rPr lang="ar-IQ" sz="5800" b="1" dirty="0">
                <a:solidFill>
                  <a:srgbClr val="FF0000"/>
                </a:solidFill>
                <a:latin typeface="Calibri"/>
                <a:ea typeface="Calibri"/>
              </a:rPr>
              <a:t>عدم </a:t>
            </a:r>
            <a:r>
              <a:rPr lang="ar-IQ" sz="5800" b="1" dirty="0" smtClean="0">
                <a:solidFill>
                  <a:srgbClr val="FF0000"/>
                </a:solidFill>
                <a:latin typeface="Calibri"/>
                <a:ea typeface="Calibri"/>
              </a:rPr>
              <a:t>ملائمة </a:t>
            </a:r>
            <a:r>
              <a:rPr lang="ar-IQ" sz="5800" b="1" dirty="0">
                <a:solidFill>
                  <a:srgbClr val="FF0000"/>
                </a:solidFill>
                <a:latin typeface="Calibri"/>
                <a:ea typeface="Calibri"/>
              </a:rPr>
              <a:t>العقوبات التقليدية </a:t>
            </a:r>
            <a:r>
              <a:rPr lang="ar-IQ" sz="5800" b="1" dirty="0" smtClean="0">
                <a:solidFill>
                  <a:srgbClr val="FF0000"/>
                </a:solidFill>
                <a:latin typeface="Calibri"/>
                <a:ea typeface="Calibri"/>
              </a:rPr>
              <a:t>:</a:t>
            </a:r>
          </a:p>
          <a:p>
            <a:pPr algn="ctr">
              <a:lnSpc>
                <a:spcPct val="115000"/>
              </a:lnSpc>
              <a:spcAft>
                <a:spcPts val="1000"/>
              </a:spcAft>
            </a:pPr>
            <a:r>
              <a:rPr lang="ar-IQ" sz="4000" dirty="0">
                <a:latin typeface="Calibri"/>
                <a:ea typeface="Calibri"/>
              </a:rPr>
              <a:t> </a:t>
            </a:r>
            <a:r>
              <a:rPr lang="ar-IQ" sz="5800" b="1" dirty="0">
                <a:solidFill>
                  <a:srgbClr val="FF0000"/>
                </a:solidFill>
                <a:latin typeface="Calibri"/>
                <a:ea typeface="Calibri"/>
              </a:rPr>
              <a:t>· التحدي: </a:t>
            </a:r>
            <a:r>
              <a:rPr lang="ar-IQ" sz="5100" b="1" dirty="0">
                <a:latin typeface="Calibri"/>
                <a:ea typeface="Calibri"/>
              </a:rPr>
              <a:t>العقوبات السجنية والغرامات المالية قد لا تكون رادعة أو مناسبة للجرائم المعلوماتية. قد يخرج الجاني من السجن ليجد أن تقنياته أصبحت أكثر تقدمًا، أو أن الغرامة لا تساوي الأرباح التي حققها من الجريمة</a:t>
            </a:r>
            <a:r>
              <a:rPr lang="ar-IQ" sz="5100" b="1" dirty="0" smtClean="0">
                <a:latin typeface="Calibri"/>
                <a:ea typeface="Calibri"/>
              </a:rPr>
              <a:t>.</a:t>
            </a:r>
            <a:endParaRPr lang="en-US" sz="5100" b="1" dirty="0">
              <a:latin typeface="Calibri"/>
              <a:ea typeface="Calibri"/>
            </a:endParaRPr>
          </a:p>
        </p:txBody>
      </p:sp>
    </p:spTree>
    <p:extLst>
      <p:ext uri="{BB962C8B-B14F-4D97-AF65-F5344CB8AC3E}">
        <p14:creationId xmlns:p14="http://schemas.microsoft.com/office/powerpoint/2010/main" val="2164508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5400" dirty="0" smtClean="0">
                <a:solidFill>
                  <a:srgbClr val="FF0000"/>
                </a:solidFill>
                <a:cs typeface="+mn-cs"/>
              </a:rPr>
              <a:t>المواجهة للتحدي رقم 1</a:t>
            </a:r>
            <a:endParaRPr lang="ar-IQ" sz="5400" dirty="0">
              <a:solidFill>
                <a:srgbClr val="FF0000"/>
              </a:solidFill>
              <a:cs typeface="+mn-cs"/>
            </a:endParaRPr>
          </a:p>
        </p:txBody>
      </p:sp>
      <p:sp>
        <p:nvSpPr>
          <p:cNvPr id="3" name="Content Placeholder 2"/>
          <p:cNvSpPr>
            <a:spLocks noGrp="1"/>
          </p:cNvSpPr>
          <p:nvPr>
            <p:ph idx="1"/>
          </p:nvPr>
        </p:nvSpPr>
        <p:spPr>
          <a:xfrm>
            <a:off x="0" y="1524000"/>
            <a:ext cx="9144000" cy="5334000"/>
          </a:xfrm>
        </p:spPr>
        <p:txBody>
          <a:bodyPr>
            <a:normAutofit fontScale="85000" lnSpcReduction="10000"/>
          </a:bodyPr>
          <a:lstStyle/>
          <a:p>
            <a:pPr>
              <a:lnSpc>
                <a:spcPct val="115000"/>
              </a:lnSpc>
              <a:spcAft>
                <a:spcPts val="1000"/>
              </a:spcAft>
            </a:pPr>
            <a:r>
              <a:rPr lang="ar-IQ" sz="4800" b="1" dirty="0" smtClean="0">
                <a:solidFill>
                  <a:srgbClr val="00B050"/>
                </a:solidFill>
              </a:rPr>
              <a:t>المعالجةالمقترحة: </a:t>
            </a:r>
            <a:r>
              <a:rPr lang="ar-IQ" sz="4600" b="1" dirty="0" smtClean="0">
                <a:solidFill>
                  <a:srgbClr val="FFFF00"/>
                </a:solidFill>
                <a:latin typeface="Calibri"/>
                <a:ea typeface="Calibri"/>
                <a:cs typeface="Arial"/>
              </a:rPr>
              <a:t>التفكير </a:t>
            </a:r>
            <a:r>
              <a:rPr lang="ar-IQ" sz="4600" b="1" dirty="0">
                <a:solidFill>
                  <a:srgbClr val="FFFF00"/>
                </a:solidFill>
                <a:latin typeface="Calibri"/>
                <a:ea typeface="Calibri"/>
                <a:cs typeface="Arial"/>
              </a:rPr>
              <a:t>في عقوبات بديلة مثل:</a:t>
            </a:r>
            <a:endParaRPr lang="en-US" sz="4600" b="1" dirty="0">
              <a:solidFill>
                <a:srgbClr val="FFFF00"/>
              </a:solidFill>
              <a:latin typeface="Calibri"/>
              <a:ea typeface="Calibri"/>
              <a:cs typeface="Arial"/>
            </a:endParaRPr>
          </a:p>
          <a:p>
            <a:pPr>
              <a:lnSpc>
                <a:spcPct val="115000"/>
              </a:lnSpc>
              <a:spcAft>
                <a:spcPts val="1000"/>
              </a:spcAft>
            </a:pPr>
            <a:r>
              <a:rPr lang="ar-IQ" sz="4600" b="1" dirty="0" smtClean="0">
                <a:solidFill>
                  <a:srgbClr val="FFFF00"/>
                </a:solidFill>
                <a:latin typeface="Calibri"/>
                <a:ea typeface="Calibri"/>
                <a:cs typeface="Arial"/>
              </a:rPr>
              <a:t>· </a:t>
            </a:r>
            <a:r>
              <a:rPr lang="ar-IQ" sz="4600" b="1" dirty="0">
                <a:solidFill>
                  <a:srgbClr val="FFFF00"/>
                </a:solidFill>
                <a:latin typeface="Calibri"/>
                <a:ea typeface="Calibri"/>
                <a:cs typeface="Arial"/>
              </a:rPr>
              <a:t>المصادرة: </a:t>
            </a:r>
            <a:r>
              <a:rPr lang="ar-IQ" sz="4600" b="1" dirty="0">
                <a:latin typeface="Calibri"/>
                <a:ea typeface="Calibri"/>
                <a:cs typeface="Arial"/>
              </a:rPr>
              <a:t>مصادرة الأجهزة والأموال والعوائد الناتجة عن الجريمة.</a:t>
            </a:r>
            <a:endParaRPr lang="en-US" sz="4600" b="1" dirty="0">
              <a:latin typeface="Calibri"/>
              <a:ea typeface="Calibri"/>
              <a:cs typeface="Arial"/>
            </a:endParaRPr>
          </a:p>
          <a:p>
            <a:pPr>
              <a:lnSpc>
                <a:spcPct val="115000"/>
              </a:lnSpc>
              <a:spcAft>
                <a:spcPts val="1000"/>
              </a:spcAft>
            </a:pPr>
            <a:r>
              <a:rPr lang="ar-IQ" sz="4600" b="1" dirty="0" smtClean="0">
                <a:solidFill>
                  <a:srgbClr val="FFFF00"/>
                </a:solidFill>
                <a:latin typeface="Calibri"/>
                <a:ea typeface="Calibri"/>
                <a:cs typeface="Arial"/>
              </a:rPr>
              <a:t>· </a:t>
            </a:r>
            <a:r>
              <a:rPr lang="ar-IQ" sz="4600" b="1" dirty="0">
                <a:solidFill>
                  <a:srgbClr val="FFFF00"/>
                </a:solidFill>
                <a:latin typeface="Calibri"/>
                <a:ea typeface="Calibri"/>
                <a:cs typeface="Arial"/>
              </a:rPr>
              <a:t>الحرمان: </a:t>
            </a:r>
            <a:r>
              <a:rPr lang="ar-IQ" sz="4600" b="1" dirty="0">
                <a:latin typeface="Calibri"/>
                <a:ea typeface="Calibri"/>
                <a:cs typeface="Arial"/>
              </a:rPr>
              <a:t>الحرمان من استخدام الإنترنت أو أجهزة الكمبيوتر لفترة محددة.</a:t>
            </a:r>
            <a:endParaRPr lang="en-US" sz="4600" b="1" dirty="0">
              <a:latin typeface="Calibri"/>
              <a:ea typeface="Calibri"/>
              <a:cs typeface="Arial"/>
            </a:endParaRPr>
          </a:p>
          <a:p>
            <a:r>
              <a:rPr lang="ar-IQ" sz="4600" b="1" dirty="0" smtClean="0">
                <a:solidFill>
                  <a:srgbClr val="FFFF00"/>
                </a:solidFill>
                <a:latin typeface="Calibri"/>
                <a:ea typeface="Calibri"/>
                <a:cs typeface="Arial"/>
              </a:rPr>
              <a:t>· </a:t>
            </a:r>
            <a:r>
              <a:rPr lang="ar-IQ" sz="4600" b="1" dirty="0">
                <a:solidFill>
                  <a:srgbClr val="FFFF00"/>
                </a:solidFill>
                <a:latin typeface="Calibri"/>
                <a:ea typeface="Calibri"/>
                <a:cs typeface="Arial"/>
              </a:rPr>
              <a:t>الخدمة المجتمعية: </a:t>
            </a:r>
            <a:r>
              <a:rPr lang="ar-IQ" sz="4600" b="1" dirty="0">
                <a:latin typeface="Calibri"/>
                <a:ea typeface="Calibri"/>
                <a:cs typeface="Arial"/>
              </a:rPr>
              <a:t>إلزام الجاني بالعمل في مجال أمن المعلومات لخدمة المجتمع.</a:t>
            </a:r>
            <a:r>
              <a:rPr lang="ar-IQ" sz="4600" b="1" dirty="0" smtClean="0">
                <a:solidFill>
                  <a:srgbClr val="FF0000"/>
                </a:solidFill>
              </a:rPr>
              <a:t> </a:t>
            </a:r>
            <a:endParaRPr lang="ar-IQ" sz="4600" b="1" dirty="0">
              <a:solidFill>
                <a:srgbClr val="FF0000"/>
              </a:solidFill>
            </a:endParaRPr>
          </a:p>
        </p:txBody>
      </p:sp>
    </p:spTree>
    <p:extLst>
      <p:ext uri="{BB962C8B-B14F-4D97-AF65-F5344CB8AC3E}">
        <p14:creationId xmlns:p14="http://schemas.microsoft.com/office/powerpoint/2010/main" val="36042383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1030</TotalTime>
  <Words>763</Words>
  <Application>Microsoft Office PowerPoint</Application>
  <PresentationFormat>On-screen Show (4:3)</PresentationFormat>
  <Paragraphs>59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Apex</vt:lpstr>
      <vt:lpstr>محاضرات الجرائم المعلوماتية</vt:lpstr>
      <vt:lpstr>المحور الأول: التحديات العقابية</vt:lpstr>
      <vt:lpstr>2. صعوبة التعريف القانوني</vt:lpstr>
      <vt:lpstr>3. تحدي نطاق التجريم </vt:lpstr>
      <vt:lpstr>ثانياً: التحديات الإجرائية والعملية</vt:lpstr>
      <vt:lpstr>2. تحديد هوية الجاني  </vt:lpstr>
      <vt:lpstr>3. سرعة تغير الأدلة والبيانات</vt:lpstr>
      <vt:lpstr>ثالثاً: التحديات المتعلقة بالعقوبات نفسها</vt:lpstr>
      <vt:lpstr>المواجهة للتحدي رقم 1</vt:lpstr>
      <vt:lpstr>2. تحدي اختلاف القوانين والعقوبات بين الدول </vt:lpstr>
      <vt:lpstr>  رابعاً: التحديات المؤسسيةوالتعاونية </vt:lpstr>
      <vt:lpstr>2. ضعف التعاون الدولي </vt:lpstr>
      <vt:lpstr>الخاتمة: آليات المواجهة الفاعلة</vt:lpstr>
      <vt:lpstr>2. بناء القدرات </vt:lpstr>
      <vt:lpstr>3. تعزيز التعاون</vt:lpstr>
      <vt:lpstr>4. التوعية المجتمعية</vt:lpstr>
      <vt:lpstr>5. الشراكة بين القطاعين العام والخاص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التحديات العقابية في مكافحة الجرائم المعلوماتية</dc:title>
  <dc:creator>x2-8</dc:creator>
  <cp:lastModifiedBy>DR.Ahmed Saker</cp:lastModifiedBy>
  <cp:revision>56</cp:revision>
  <dcterms:created xsi:type="dcterms:W3CDTF">2006-08-16T00:00:00Z</dcterms:created>
  <dcterms:modified xsi:type="dcterms:W3CDTF">2026-06-22T09:52:28Z</dcterms:modified>
</cp:coreProperties>
</file>