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3" r:id="rId6"/>
    <p:sldId id="267" r:id="rId7"/>
    <p:sldId id="262" r:id="rId8"/>
    <p:sldId id="261"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77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6/22/2026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858001"/>
          </a:xfrm>
          <a:solidFill>
            <a:schemeClr val="accent5">
              <a:lumMod val="40000"/>
              <a:lumOff val="60000"/>
            </a:schemeClr>
          </a:solidFill>
        </p:spPr>
        <p:txBody>
          <a:bodyPr>
            <a:normAutofit/>
          </a:bodyPr>
          <a:lstStyle/>
          <a:p>
            <a:pPr rtl="1"/>
            <a:r>
              <a:rPr lang="ar-IQ" sz="8000" b="1" dirty="0" smtClean="0"/>
              <a:t>محاضرات إعلام ونشر</a:t>
            </a:r>
            <a:r>
              <a:rPr lang="ar-IQ" sz="6000" b="1" dirty="0" smtClean="0"/>
              <a:t/>
            </a:r>
            <a:br>
              <a:rPr lang="ar-IQ" sz="6000" b="1" dirty="0" smtClean="0"/>
            </a:br>
            <a:r>
              <a:rPr lang="ar-IQ" sz="6000" b="1" dirty="0" smtClean="0"/>
              <a:t>الفصل الدراسي الثاني </a:t>
            </a:r>
            <a:br>
              <a:rPr lang="ar-IQ" sz="6000" b="1" dirty="0" smtClean="0"/>
            </a:br>
            <a:r>
              <a:rPr lang="ar-IQ" sz="6000" b="1" dirty="0" smtClean="0"/>
              <a:t>2025-2026</a:t>
            </a:r>
            <a:r>
              <a:rPr lang="ar-IQ" sz="4800" dirty="0" smtClean="0"/>
              <a:t/>
            </a:r>
            <a:br>
              <a:rPr lang="ar-IQ" sz="4800" dirty="0" smtClean="0"/>
            </a:br>
            <a:r>
              <a:rPr lang="ar-IQ" b="1" dirty="0" smtClean="0">
                <a:solidFill>
                  <a:schemeClr val="accent6">
                    <a:lumMod val="50000"/>
                  </a:schemeClr>
                </a:solidFill>
              </a:rPr>
              <a:t>المدرس الدكتورة </a:t>
            </a:r>
            <a:r>
              <a:rPr lang="ar-IQ" b="1" dirty="0" smtClean="0">
                <a:solidFill>
                  <a:srgbClr val="FF0000"/>
                </a:solidFill>
              </a:rPr>
              <a:t/>
            </a:r>
            <a:br>
              <a:rPr lang="ar-IQ" b="1" dirty="0" smtClean="0">
                <a:solidFill>
                  <a:srgbClr val="FF0000"/>
                </a:solidFill>
              </a:rPr>
            </a:br>
            <a:r>
              <a:rPr lang="ar-IQ" sz="6000" b="1" dirty="0" smtClean="0">
                <a:solidFill>
                  <a:srgbClr val="FF0000"/>
                </a:solidFill>
              </a:rPr>
              <a:t>علياء طه محمود</a:t>
            </a:r>
            <a:r>
              <a:rPr lang="ar-IQ" b="1" dirty="0" smtClean="0">
                <a:solidFill>
                  <a:srgbClr val="FF0000"/>
                </a:solidFill>
              </a:rPr>
              <a:t/>
            </a:r>
            <a:br>
              <a:rPr lang="ar-IQ" b="1" dirty="0" smtClean="0">
                <a:solidFill>
                  <a:srgbClr val="FF0000"/>
                </a:solidFill>
              </a:rPr>
            </a:br>
            <a:r>
              <a:rPr lang="en-US" b="1" dirty="0" smtClean="0">
                <a:solidFill>
                  <a:srgbClr val="FF0000"/>
                </a:solidFill>
              </a:rPr>
              <a:t> </a:t>
            </a:r>
            <a:r>
              <a:rPr lang="ar-IQ" b="1" dirty="0" smtClean="0"/>
              <a:t>دكتوراه في القانون العام/ القانون الجنائي</a:t>
            </a:r>
            <a:r>
              <a:rPr lang="ar-IQ" b="1" dirty="0" smtClean="0">
                <a:solidFill>
                  <a:srgbClr val="FF0000"/>
                </a:solidFill>
              </a:rPr>
              <a:t/>
            </a:r>
            <a:br>
              <a:rPr lang="ar-IQ" b="1" dirty="0" smtClean="0">
                <a:solidFill>
                  <a:srgbClr val="FF0000"/>
                </a:solidFill>
              </a:rPr>
            </a:br>
            <a:endParaRPr lang="ar-IQ" sz="4800" b="1" dirty="0">
              <a:solidFill>
                <a:srgbClr val="FF0000"/>
              </a:solidFill>
            </a:endParaRPr>
          </a:p>
        </p:txBody>
      </p:sp>
    </p:spTree>
    <p:extLst>
      <p:ext uri="{BB962C8B-B14F-4D97-AF65-F5344CB8AC3E}">
        <p14:creationId xmlns:p14="http://schemas.microsoft.com/office/powerpoint/2010/main" val="27870737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1904999"/>
          </a:xfrm>
          <a:solidFill>
            <a:schemeClr val="tx2">
              <a:lumMod val="40000"/>
              <a:lumOff val="60000"/>
            </a:schemeClr>
          </a:solidFill>
        </p:spPr>
        <p:txBody>
          <a:bodyPr/>
          <a:lstStyle/>
          <a:p>
            <a:r>
              <a:rPr lang="ar-IQ" b="1" dirty="0" smtClean="0"/>
              <a:t>المحاضرة التاسعة/ دور القضاء العراقي في مكافحة جرائم الإعلام والنشر</a:t>
            </a:r>
            <a:endParaRPr lang="ar-IQ" b="1" dirty="0"/>
          </a:p>
        </p:txBody>
      </p:sp>
      <p:sp>
        <p:nvSpPr>
          <p:cNvPr id="3" name="Subtitle 2"/>
          <p:cNvSpPr>
            <a:spLocks noGrp="1"/>
          </p:cNvSpPr>
          <p:nvPr>
            <p:ph type="subTitle" idx="1"/>
          </p:nvPr>
        </p:nvSpPr>
        <p:spPr>
          <a:xfrm>
            <a:off x="0" y="1905000"/>
            <a:ext cx="9132570" cy="4953000"/>
          </a:xfrm>
          <a:solidFill>
            <a:schemeClr val="tx1"/>
          </a:solidFill>
        </p:spPr>
        <p:txBody>
          <a:bodyPr/>
          <a:lstStyle/>
          <a:p>
            <a:r>
              <a:rPr lang="ar-IQ" b="1" dirty="0" smtClean="0">
                <a:solidFill>
                  <a:schemeClr val="bg1"/>
                </a:solidFill>
                <a:cs typeface="+mj-cs"/>
              </a:rPr>
              <a:t>من المهم أن نركز في هذه المحاضرة على دور القضاء في مكافحة جرائم الإعلام والنشر، فمن المتعارف عليه أن القضاء هو المسؤول عن تطبيق النصوص، وإن يكن ذلك هو الواقع لكن في نطاق هذه الجرائم فأن دور القضاء العراقي يتجاوز مجرد تطبيق النصوص القانونية التقليدية، حيث يسعى إلى إيجاد توازن دقيق بين حماية الحقوق والحريات العامة من جهة، وضمان الأمن والنظام العام من جهة أخرى، يتمثل هذا الدور في عدة محاور بدءاً من البنية التحتية للقضاء المتخصص وصولاً إلى التوجهات الحديثة في النظر في هذه القضايا  </a:t>
            </a:r>
            <a:endParaRPr lang="ar-IQ" b="1" dirty="0">
              <a:solidFill>
                <a:schemeClr val="bg1"/>
              </a:solidFill>
              <a:cs typeface="+mj-cs"/>
            </a:endParaRPr>
          </a:p>
        </p:txBody>
      </p:sp>
    </p:spTree>
    <p:extLst>
      <p:ext uri="{BB962C8B-B14F-4D97-AF65-F5344CB8AC3E}">
        <p14:creationId xmlns:p14="http://schemas.microsoft.com/office/powerpoint/2010/main" val="26141375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1828799"/>
          </a:xfrm>
          <a:solidFill>
            <a:schemeClr val="accent2">
              <a:lumMod val="40000"/>
              <a:lumOff val="60000"/>
            </a:schemeClr>
          </a:solidFill>
        </p:spPr>
        <p:txBody>
          <a:bodyPr/>
          <a:lstStyle/>
          <a:p>
            <a:r>
              <a:rPr lang="ar-IQ" b="1" dirty="0" smtClean="0"/>
              <a:t>المحاضرة العاشرة/ الآليات الفاعلة في مكافحة جرائم الإعلام والنشر</a:t>
            </a:r>
            <a:endParaRPr lang="ar-IQ" b="1" dirty="0"/>
          </a:p>
        </p:txBody>
      </p:sp>
      <p:sp>
        <p:nvSpPr>
          <p:cNvPr id="3" name="Subtitle 2"/>
          <p:cNvSpPr>
            <a:spLocks noGrp="1"/>
          </p:cNvSpPr>
          <p:nvPr>
            <p:ph type="subTitle" idx="1"/>
          </p:nvPr>
        </p:nvSpPr>
        <p:spPr>
          <a:xfrm>
            <a:off x="0" y="1828800"/>
            <a:ext cx="9144000" cy="5029200"/>
          </a:xfrm>
          <a:solidFill>
            <a:schemeClr val="tx1"/>
          </a:solidFill>
        </p:spPr>
        <p:txBody>
          <a:bodyPr>
            <a:normAutofit fontScale="85000" lnSpcReduction="20000"/>
          </a:bodyPr>
          <a:lstStyle/>
          <a:p>
            <a:r>
              <a:rPr lang="ar-IQ" b="1" dirty="0" smtClean="0">
                <a:solidFill>
                  <a:srgbClr val="FF0000"/>
                </a:solidFill>
                <a:cs typeface="+mj-cs"/>
              </a:rPr>
              <a:t>تتطلب مكافحة </a:t>
            </a:r>
            <a:r>
              <a:rPr lang="ar-IQ" b="1" dirty="0">
                <a:solidFill>
                  <a:srgbClr val="FF0000"/>
                </a:solidFill>
                <a:cs typeface="+mj-cs"/>
              </a:rPr>
              <a:t>جرائم الإعلام والنشر في العراق </a:t>
            </a:r>
            <a:r>
              <a:rPr lang="ar-IQ" b="1" dirty="0" smtClean="0">
                <a:solidFill>
                  <a:srgbClr val="FF0000"/>
                </a:solidFill>
                <a:cs typeface="+mj-cs"/>
              </a:rPr>
              <a:t>آليات </a:t>
            </a:r>
            <a:r>
              <a:rPr lang="ar-IQ" b="1" dirty="0">
                <a:solidFill>
                  <a:srgbClr val="FF0000"/>
                </a:solidFill>
                <a:cs typeface="+mj-cs"/>
              </a:rPr>
              <a:t>فاعلة لضمان حماية الحقوق </a:t>
            </a:r>
            <a:r>
              <a:rPr lang="ar-IQ" b="1" dirty="0">
                <a:solidFill>
                  <a:schemeClr val="bg1"/>
                </a:solidFill>
                <a:cs typeface="+mj-cs"/>
              </a:rPr>
              <a:t>وحرية </a:t>
            </a:r>
            <a:r>
              <a:rPr lang="ar-IQ" b="1" dirty="0" smtClean="0">
                <a:solidFill>
                  <a:schemeClr val="bg1"/>
                </a:solidFill>
                <a:cs typeface="+mj-cs"/>
              </a:rPr>
              <a:t>التعبير وعلى النحو الآتي: </a:t>
            </a:r>
          </a:p>
          <a:p>
            <a:r>
              <a:rPr lang="ar-IQ" b="1" dirty="0" smtClean="0">
                <a:solidFill>
                  <a:schemeClr val="bg1"/>
                </a:solidFill>
                <a:cs typeface="+mj-cs"/>
              </a:rPr>
              <a:t>1- </a:t>
            </a:r>
            <a:r>
              <a:rPr lang="ar-IQ" b="1" dirty="0" smtClean="0">
                <a:solidFill>
                  <a:srgbClr val="FFFF00"/>
                </a:solidFill>
                <a:cs typeface="+mj-cs"/>
              </a:rPr>
              <a:t>الإسراع في تشريع القانون الخاص بالجرائم المعلوماتية في العراق</a:t>
            </a:r>
          </a:p>
          <a:p>
            <a:r>
              <a:rPr lang="ar-IQ" b="1" dirty="0" smtClean="0">
                <a:solidFill>
                  <a:schemeClr val="bg1"/>
                </a:solidFill>
                <a:cs typeface="+mj-cs"/>
              </a:rPr>
              <a:t>2- </a:t>
            </a:r>
            <a:r>
              <a:rPr lang="ar-IQ" b="1" dirty="0" smtClean="0">
                <a:solidFill>
                  <a:srgbClr val="FFFF00"/>
                </a:solidFill>
                <a:cs typeface="+mj-cs"/>
              </a:rPr>
              <a:t>الحرص على تطبيق النصوص الخاصة بالإعلام والنشر في العراق </a:t>
            </a:r>
            <a:r>
              <a:rPr lang="ar-IQ" b="1" dirty="0" smtClean="0">
                <a:solidFill>
                  <a:schemeClr val="bg1"/>
                </a:solidFill>
                <a:cs typeface="+mj-cs"/>
              </a:rPr>
              <a:t>وبشكل واضح ينظم </a:t>
            </a:r>
            <a:r>
              <a:rPr lang="ar-IQ" b="1" dirty="0">
                <a:solidFill>
                  <a:schemeClr val="bg1"/>
                </a:solidFill>
                <a:cs typeface="+mj-cs"/>
              </a:rPr>
              <a:t>عمل الصحافة والإعلام، ويحدد المسؤوليات </a:t>
            </a:r>
            <a:r>
              <a:rPr lang="ar-IQ" b="1" dirty="0" smtClean="0">
                <a:solidFill>
                  <a:schemeClr val="bg1"/>
                </a:solidFill>
                <a:cs typeface="+mj-cs"/>
              </a:rPr>
              <a:t>والحقوق مع ضمان </a:t>
            </a:r>
            <a:r>
              <a:rPr lang="ar-IQ" b="1" dirty="0">
                <a:solidFill>
                  <a:schemeClr val="bg1"/>
                </a:solidFill>
                <a:cs typeface="+mj-cs"/>
              </a:rPr>
              <a:t>الشفافية </a:t>
            </a:r>
            <a:r>
              <a:rPr lang="ar-IQ" b="1" dirty="0" smtClean="0">
                <a:solidFill>
                  <a:schemeClr val="bg1"/>
                </a:solidFill>
                <a:cs typeface="+mj-cs"/>
              </a:rPr>
              <a:t>والعدالة في تطبيق هذه النصوص </a:t>
            </a:r>
            <a:r>
              <a:rPr lang="ar-IQ" b="1" dirty="0">
                <a:solidFill>
                  <a:schemeClr val="bg1"/>
                </a:solidFill>
                <a:cs typeface="+mj-cs"/>
              </a:rPr>
              <a:t>.</a:t>
            </a:r>
            <a:endParaRPr lang="ar-IQ" b="1" dirty="0" smtClean="0">
              <a:solidFill>
                <a:schemeClr val="bg1"/>
              </a:solidFill>
              <a:cs typeface="+mj-cs"/>
            </a:endParaRPr>
          </a:p>
          <a:p>
            <a:pPr rtl="1"/>
            <a:r>
              <a:rPr lang="ar-IQ" b="1" dirty="0" smtClean="0">
                <a:solidFill>
                  <a:schemeClr val="bg1"/>
                </a:solidFill>
                <a:cs typeface="+mj-cs"/>
              </a:rPr>
              <a:t>3-</a:t>
            </a:r>
            <a:r>
              <a:rPr lang="ar-IQ" b="1" dirty="0" smtClean="0">
                <a:solidFill>
                  <a:srgbClr val="FFFF00"/>
                </a:solidFill>
                <a:cs typeface="+mj-cs"/>
              </a:rPr>
              <a:t> </a:t>
            </a:r>
            <a:r>
              <a:rPr lang="ar-IQ" b="1" dirty="0">
                <a:solidFill>
                  <a:srgbClr val="FFFF00"/>
                </a:solidFill>
                <a:cs typeface="+mj-cs"/>
              </a:rPr>
              <a:t>تشكيل مجلس أعلى للإعلام: </a:t>
            </a:r>
            <a:r>
              <a:rPr lang="ar-IQ" b="1" dirty="0">
                <a:solidFill>
                  <a:schemeClr val="bg1"/>
                </a:solidFill>
                <a:cs typeface="+mj-cs"/>
              </a:rPr>
              <a:t>إنشاء مجلس مستقل للإعلام لمراقبة الالتزام بالقوانين </a:t>
            </a:r>
            <a:r>
              <a:rPr lang="ar-IQ" b="1" dirty="0" smtClean="0">
                <a:solidFill>
                  <a:schemeClr val="bg1"/>
                </a:solidFill>
                <a:cs typeface="+mj-cs"/>
              </a:rPr>
              <a:t>والتنظيمات.4- </a:t>
            </a:r>
            <a:r>
              <a:rPr lang="ar-IQ" b="1" dirty="0" smtClean="0">
                <a:solidFill>
                  <a:srgbClr val="FFFF00"/>
                </a:solidFill>
                <a:cs typeface="+mj-cs"/>
              </a:rPr>
              <a:t>تنظيم </a:t>
            </a:r>
            <a:r>
              <a:rPr lang="ar-IQ" b="1" dirty="0">
                <a:solidFill>
                  <a:srgbClr val="FFFF00"/>
                </a:solidFill>
                <a:cs typeface="+mj-cs"/>
              </a:rPr>
              <a:t>أحكام جرائم النشر: </a:t>
            </a:r>
            <a:r>
              <a:rPr lang="ar-IQ" b="1" dirty="0">
                <a:solidFill>
                  <a:schemeClr val="bg1"/>
                </a:solidFill>
                <a:cs typeface="+mj-cs"/>
              </a:rPr>
              <a:t>تحديد جرائم النشر والعقوبات المناسبة، مع مراعاة حرية </a:t>
            </a:r>
            <a:r>
              <a:rPr lang="ar-IQ" b="1" dirty="0" smtClean="0">
                <a:solidFill>
                  <a:schemeClr val="bg1"/>
                </a:solidFill>
                <a:cs typeface="+mj-cs"/>
              </a:rPr>
              <a:t>التعبير.5- </a:t>
            </a:r>
            <a:r>
              <a:rPr lang="ar-IQ" b="1" dirty="0">
                <a:solidFill>
                  <a:srgbClr val="FFFF00"/>
                </a:solidFill>
                <a:cs typeface="+mj-cs"/>
              </a:rPr>
              <a:t>ضمان </a:t>
            </a:r>
            <a:r>
              <a:rPr lang="ar-IQ" b="1" dirty="0" smtClean="0">
                <a:solidFill>
                  <a:srgbClr val="FFFF00"/>
                </a:solidFill>
                <a:cs typeface="+mj-cs"/>
              </a:rPr>
              <a:t>حقوق الصحفيين </a:t>
            </a:r>
            <a:r>
              <a:rPr lang="ar-IQ" b="1" dirty="0" smtClean="0">
                <a:solidFill>
                  <a:schemeClr val="bg1"/>
                </a:solidFill>
                <a:cs typeface="+mj-cs"/>
              </a:rPr>
              <a:t>وحمايتهم من </a:t>
            </a:r>
            <a:r>
              <a:rPr lang="ar-IQ" b="1" dirty="0">
                <a:solidFill>
                  <a:schemeClr val="bg1"/>
                </a:solidFill>
                <a:cs typeface="+mj-cs"/>
              </a:rPr>
              <a:t>الاعتداء والملاحقة، وتوفير بيئة عمل </a:t>
            </a:r>
            <a:r>
              <a:rPr lang="ar-IQ" b="1" dirty="0" smtClean="0">
                <a:solidFill>
                  <a:schemeClr val="bg1"/>
                </a:solidFill>
                <a:cs typeface="+mj-cs"/>
              </a:rPr>
              <a:t>آمنة. 6- </a:t>
            </a:r>
            <a:r>
              <a:rPr lang="ar-IQ" b="1" dirty="0" smtClean="0">
                <a:solidFill>
                  <a:srgbClr val="FFFF00"/>
                </a:solidFill>
                <a:cs typeface="+mj-cs"/>
              </a:rPr>
              <a:t>التوعية </a:t>
            </a:r>
            <a:r>
              <a:rPr lang="ar-IQ" b="1" dirty="0">
                <a:solidFill>
                  <a:srgbClr val="FFFF00"/>
                </a:solidFill>
                <a:cs typeface="+mj-cs"/>
              </a:rPr>
              <a:t>والتثقيف: </a:t>
            </a:r>
            <a:r>
              <a:rPr lang="ar-IQ" b="1" dirty="0">
                <a:solidFill>
                  <a:schemeClr val="bg1"/>
                </a:solidFill>
                <a:cs typeface="+mj-cs"/>
              </a:rPr>
              <a:t>نشر الوعي بأهمية حرية التعبير ومسؤوليات </a:t>
            </a:r>
            <a:r>
              <a:rPr lang="ar-IQ" b="1" dirty="0" smtClean="0">
                <a:solidFill>
                  <a:schemeClr val="bg1"/>
                </a:solidFill>
                <a:cs typeface="+mj-cs"/>
              </a:rPr>
              <a:t>الصحفيين.7- </a:t>
            </a:r>
            <a:r>
              <a:rPr lang="ar-IQ" b="1" dirty="0">
                <a:solidFill>
                  <a:srgbClr val="FFFF00"/>
                </a:solidFill>
                <a:cs typeface="+mj-cs"/>
              </a:rPr>
              <a:t>التعاون الدولي: </a:t>
            </a:r>
            <a:r>
              <a:rPr lang="ar-IQ" b="1" dirty="0">
                <a:solidFill>
                  <a:schemeClr val="bg1"/>
                </a:solidFill>
                <a:cs typeface="+mj-cs"/>
              </a:rPr>
              <a:t>التعاون مع المنظمات الدولية لحماية حرية الصحافة ومكافحة جرائم </a:t>
            </a:r>
            <a:r>
              <a:rPr lang="ar-IQ" b="1" dirty="0" smtClean="0">
                <a:solidFill>
                  <a:schemeClr val="bg1"/>
                </a:solidFill>
                <a:cs typeface="+mj-cs"/>
              </a:rPr>
              <a:t>النشر.8- </a:t>
            </a:r>
            <a:r>
              <a:rPr lang="ar-IQ" b="1" dirty="0" smtClean="0">
                <a:solidFill>
                  <a:srgbClr val="FFFF00"/>
                </a:solidFill>
                <a:cs typeface="+mj-cs"/>
              </a:rPr>
              <a:t>تطويرالمحاكم</a:t>
            </a:r>
            <a:r>
              <a:rPr lang="ar-IQ" b="1" dirty="0" smtClean="0">
                <a:solidFill>
                  <a:schemeClr val="bg1"/>
                </a:solidFill>
                <a:cs typeface="+mj-cs"/>
              </a:rPr>
              <a:t> </a:t>
            </a:r>
            <a:r>
              <a:rPr lang="ar-IQ" b="1" dirty="0" smtClean="0">
                <a:solidFill>
                  <a:srgbClr val="FFFF00"/>
                </a:solidFill>
                <a:cs typeface="+mj-cs"/>
              </a:rPr>
              <a:t>المتخصصة في جرائم النشر وتدريب كوادرها </a:t>
            </a:r>
            <a:r>
              <a:rPr lang="ar-IQ" b="1" dirty="0" smtClean="0">
                <a:solidFill>
                  <a:schemeClr val="bg1"/>
                </a:solidFill>
                <a:cs typeface="+mj-cs"/>
              </a:rPr>
              <a:t>وبالأخص في نطاق المحتوى الرقمي، </a:t>
            </a:r>
            <a:r>
              <a:rPr lang="ar-IQ" b="1" dirty="0">
                <a:solidFill>
                  <a:schemeClr val="bg1"/>
                </a:solidFill>
                <a:cs typeface="+mj-cs"/>
              </a:rPr>
              <a:t>وتوفير التدريب للصحفيين على الأخلاقيات والمسؤولية الاجتماعية. </a:t>
            </a:r>
          </a:p>
        </p:txBody>
      </p:sp>
    </p:spTree>
    <p:extLst>
      <p:ext uri="{BB962C8B-B14F-4D97-AF65-F5344CB8AC3E}">
        <p14:creationId xmlns:p14="http://schemas.microsoft.com/office/powerpoint/2010/main" val="17134649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1523999"/>
          </a:xfrm>
          <a:solidFill>
            <a:schemeClr val="accent2">
              <a:lumMod val="40000"/>
              <a:lumOff val="60000"/>
            </a:schemeClr>
          </a:solidFill>
        </p:spPr>
        <p:txBody>
          <a:bodyPr/>
          <a:lstStyle/>
          <a:p>
            <a:r>
              <a:rPr lang="ar-IQ" b="1" dirty="0" smtClean="0"/>
              <a:t>المحاضرة الأولى/ التعريف بالإعلام والنشر والقانون الجنائي </a:t>
            </a:r>
            <a:endParaRPr lang="ar-IQ" b="1" dirty="0"/>
          </a:p>
        </p:txBody>
      </p:sp>
      <p:sp>
        <p:nvSpPr>
          <p:cNvPr id="3" name="Subtitle 2"/>
          <p:cNvSpPr>
            <a:spLocks noGrp="1"/>
          </p:cNvSpPr>
          <p:nvPr>
            <p:ph type="subTitle" idx="1"/>
          </p:nvPr>
        </p:nvSpPr>
        <p:spPr>
          <a:xfrm>
            <a:off x="0" y="1447800"/>
            <a:ext cx="9144000" cy="5410200"/>
          </a:xfrm>
          <a:solidFill>
            <a:schemeClr val="tx1"/>
          </a:solidFill>
        </p:spPr>
        <p:txBody>
          <a:bodyPr>
            <a:normAutofit/>
          </a:bodyPr>
          <a:lstStyle/>
          <a:p>
            <a:r>
              <a:rPr lang="ar-IQ" sz="3600" b="1" dirty="0" smtClean="0">
                <a:solidFill>
                  <a:schemeClr val="bg1"/>
                </a:solidFill>
                <a:cs typeface="+mj-cs"/>
              </a:rPr>
              <a:t>سنتناول في هذه المحاضرة التعريف بالمصطلحات الرئيسية للمادة العلمية (الإعلام والنشر) في النقاط الرئيسية الآتية:</a:t>
            </a:r>
          </a:p>
          <a:p>
            <a:r>
              <a:rPr lang="ar-IQ" sz="3600" b="1" dirty="0" smtClean="0">
                <a:solidFill>
                  <a:schemeClr val="bg1"/>
                </a:solidFill>
                <a:cs typeface="+mj-cs"/>
              </a:rPr>
              <a:t>أولاً: </a:t>
            </a:r>
            <a:r>
              <a:rPr lang="ar-IQ" sz="3600" b="1" dirty="0" smtClean="0">
                <a:solidFill>
                  <a:srgbClr val="FF0000"/>
                </a:solidFill>
                <a:cs typeface="+mj-cs"/>
              </a:rPr>
              <a:t>مفهوم الإعلام والنشر</a:t>
            </a:r>
            <a:r>
              <a:rPr lang="ar-IQ" sz="3600" b="1" dirty="0" smtClean="0">
                <a:solidFill>
                  <a:schemeClr val="bg1"/>
                </a:solidFill>
                <a:cs typeface="+mj-cs"/>
              </a:rPr>
              <a:t>: يراد بالإعلام والنشر العملية التي يتم من خلالها جمع وتنظيم ونقل المعلومات والأفكار والآراء عبر وسائل مختلفة، بهدف إيصالها إلى الجمهور.</a:t>
            </a:r>
          </a:p>
          <a:p>
            <a:r>
              <a:rPr lang="ar-IQ" sz="3600" b="1" dirty="0" smtClean="0">
                <a:solidFill>
                  <a:schemeClr val="bg1"/>
                </a:solidFill>
                <a:cs typeface="+mj-cs"/>
              </a:rPr>
              <a:t>ثانياً: </a:t>
            </a:r>
            <a:r>
              <a:rPr lang="ar-IQ" sz="3600" b="1" dirty="0" smtClean="0">
                <a:solidFill>
                  <a:srgbClr val="FF0000"/>
                </a:solidFill>
                <a:cs typeface="+mj-cs"/>
              </a:rPr>
              <a:t>مفهوم القانون الجنائي للإعلام والنشر</a:t>
            </a:r>
            <a:r>
              <a:rPr lang="ar-IQ" sz="3600" b="1" dirty="0" smtClean="0">
                <a:solidFill>
                  <a:schemeClr val="bg1"/>
                </a:solidFill>
                <a:cs typeface="+mj-cs"/>
              </a:rPr>
              <a:t>: يراد به مجموعة من القواعد القانونية التي تجرم بعض الأفعال الصادرة عن وسائل الإعلام والنشر أو تتعلق بها، وتحدد عقوباتها</a:t>
            </a:r>
            <a:endParaRPr lang="ar-IQ" sz="3600" b="1" dirty="0">
              <a:solidFill>
                <a:schemeClr val="bg1"/>
              </a:solidFill>
              <a:cs typeface="+mj-cs"/>
            </a:endParaRPr>
          </a:p>
        </p:txBody>
      </p:sp>
    </p:spTree>
    <p:extLst>
      <p:ext uri="{BB962C8B-B14F-4D97-AF65-F5344CB8AC3E}">
        <p14:creationId xmlns:p14="http://schemas.microsoft.com/office/powerpoint/2010/main" val="28974225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1523999"/>
          </a:xfrm>
          <a:solidFill>
            <a:schemeClr val="accent5"/>
          </a:solidFill>
        </p:spPr>
        <p:txBody>
          <a:bodyPr/>
          <a:lstStyle/>
          <a:p>
            <a:r>
              <a:rPr lang="ar-IQ" b="1" dirty="0" smtClean="0"/>
              <a:t>المحاضرة الثانية / اركان الجريمة الإعلامية </a:t>
            </a:r>
            <a:endParaRPr lang="ar-IQ" b="1" dirty="0"/>
          </a:p>
        </p:txBody>
      </p:sp>
      <p:sp>
        <p:nvSpPr>
          <p:cNvPr id="3" name="Subtitle 2"/>
          <p:cNvSpPr>
            <a:spLocks noGrp="1"/>
          </p:cNvSpPr>
          <p:nvPr>
            <p:ph type="subTitle" idx="1"/>
          </p:nvPr>
        </p:nvSpPr>
        <p:spPr>
          <a:xfrm>
            <a:off x="0" y="1524000"/>
            <a:ext cx="9144000" cy="5334000"/>
          </a:xfrm>
          <a:solidFill>
            <a:schemeClr val="tx1"/>
          </a:solidFill>
        </p:spPr>
        <p:txBody>
          <a:bodyPr/>
          <a:lstStyle/>
          <a:p>
            <a:r>
              <a:rPr lang="ar-IQ" b="1" dirty="0" smtClean="0">
                <a:solidFill>
                  <a:schemeClr val="bg1"/>
                </a:solidFill>
                <a:cs typeface="+mj-cs"/>
              </a:rPr>
              <a:t>تتمثل أركان الجريمة الإعلامية فيما يأتي:</a:t>
            </a:r>
          </a:p>
          <a:p>
            <a:r>
              <a:rPr lang="ar-IQ" b="1" dirty="0" smtClean="0">
                <a:solidFill>
                  <a:schemeClr val="bg1"/>
                </a:solidFill>
                <a:cs typeface="+mj-cs"/>
              </a:rPr>
              <a:t>الركن الأول: </a:t>
            </a:r>
            <a:r>
              <a:rPr lang="ar-IQ" b="1" dirty="0" smtClean="0">
                <a:solidFill>
                  <a:srgbClr val="FF0000"/>
                </a:solidFill>
                <a:cs typeface="+mj-cs"/>
              </a:rPr>
              <a:t>الركن القانوني: </a:t>
            </a:r>
            <a:r>
              <a:rPr lang="ar-IQ" b="1" dirty="0" smtClean="0">
                <a:solidFill>
                  <a:schemeClr val="bg1"/>
                </a:solidFill>
                <a:cs typeface="+mj-cs"/>
              </a:rPr>
              <a:t>ويتمثل في النص التشريعي الخاص بالتجريم</a:t>
            </a:r>
          </a:p>
          <a:p>
            <a:r>
              <a:rPr lang="ar-IQ" b="1" dirty="0" smtClean="0">
                <a:solidFill>
                  <a:schemeClr val="bg1"/>
                </a:solidFill>
                <a:cs typeface="+mj-cs"/>
              </a:rPr>
              <a:t>الركن الثاني: </a:t>
            </a:r>
            <a:r>
              <a:rPr lang="ar-IQ" b="1" dirty="0" smtClean="0">
                <a:solidFill>
                  <a:srgbClr val="FF0000"/>
                </a:solidFill>
                <a:cs typeface="+mj-cs"/>
              </a:rPr>
              <a:t>الركن المادي: </a:t>
            </a:r>
            <a:r>
              <a:rPr lang="ar-IQ" b="1" dirty="0" smtClean="0">
                <a:solidFill>
                  <a:schemeClr val="bg1"/>
                </a:solidFill>
                <a:cs typeface="+mj-cs"/>
              </a:rPr>
              <a:t>ويتم من خلال تحقق النشاط الإجرامي بواسطة كالنشر، والطبع، والبث، والتوزيع، ويعد النشر هنا الفعل الأساسي، ويشمل مفهوم العلانية ووصول المعلومة لعدد غير محدد من الأشخاص</a:t>
            </a:r>
          </a:p>
          <a:p>
            <a:r>
              <a:rPr lang="ar-IQ" b="1" dirty="0" smtClean="0">
                <a:solidFill>
                  <a:schemeClr val="bg1"/>
                </a:solidFill>
                <a:cs typeface="+mj-cs"/>
              </a:rPr>
              <a:t>الركن الثالث: </a:t>
            </a:r>
            <a:r>
              <a:rPr lang="ar-IQ" b="1" dirty="0" smtClean="0">
                <a:solidFill>
                  <a:srgbClr val="FF0000"/>
                </a:solidFill>
                <a:cs typeface="+mj-cs"/>
              </a:rPr>
              <a:t>الركن المعنوي: </a:t>
            </a:r>
            <a:r>
              <a:rPr lang="ar-IQ" b="1" dirty="0" smtClean="0">
                <a:solidFill>
                  <a:schemeClr val="bg1"/>
                </a:solidFill>
                <a:cs typeface="+mj-cs"/>
              </a:rPr>
              <a:t>ويتمثل في لزوم توافر القصد الجنائي (العلم والإرادة) في معظم جرائم الإعلام والنشر   </a:t>
            </a:r>
            <a:endParaRPr lang="ar-IQ" b="1" dirty="0">
              <a:solidFill>
                <a:schemeClr val="bg1"/>
              </a:solidFill>
              <a:cs typeface="+mj-cs"/>
            </a:endParaRPr>
          </a:p>
        </p:txBody>
      </p:sp>
    </p:spTree>
    <p:extLst>
      <p:ext uri="{BB962C8B-B14F-4D97-AF65-F5344CB8AC3E}">
        <p14:creationId xmlns:p14="http://schemas.microsoft.com/office/powerpoint/2010/main" val="19035697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1295399"/>
          </a:xfrm>
          <a:solidFill>
            <a:schemeClr val="accent3"/>
          </a:solidFill>
        </p:spPr>
        <p:txBody>
          <a:bodyPr/>
          <a:lstStyle/>
          <a:p>
            <a:r>
              <a:rPr lang="ar-IQ" b="1" dirty="0" smtClean="0"/>
              <a:t>المحاضرة الثالثة/نماذج الجريمة الإعلامية </a:t>
            </a:r>
            <a:endParaRPr lang="ar-IQ" b="1" dirty="0"/>
          </a:p>
        </p:txBody>
      </p:sp>
      <p:sp>
        <p:nvSpPr>
          <p:cNvPr id="3" name="Subtitle 2"/>
          <p:cNvSpPr>
            <a:spLocks noGrp="1"/>
          </p:cNvSpPr>
          <p:nvPr>
            <p:ph type="subTitle" idx="1"/>
          </p:nvPr>
        </p:nvSpPr>
        <p:spPr>
          <a:xfrm>
            <a:off x="0" y="1295400"/>
            <a:ext cx="9144000" cy="5562600"/>
          </a:xfrm>
          <a:solidFill>
            <a:schemeClr val="tx1"/>
          </a:solidFill>
        </p:spPr>
        <p:txBody>
          <a:bodyPr>
            <a:noAutofit/>
          </a:bodyPr>
          <a:lstStyle/>
          <a:p>
            <a:r>
              <a:rPr lang="ar-IQ" sz="2800" b="1" dirty="0" smtClean="0">
                <a:solidFill>
                  <a:schemeClr val="bg1"/>
                </a:solidFill>
                <a:cs typeface="+mj-cs"/>
              </a:rPr>
              <a:t>تتخذ الجريمة الإعلامية عدة صور من أهمها ما يأتي:</a:t>
            </a:r>
            <a:endParaRPr lang="ar-IQ" sz="4000" b="1" dirty="0" smtClean="0">
              <a:solidFill>
                <a:schemeClr val="bg1"/>
              </a:solidFill>
              <a:cs typeface="+mj-cs"/>
            </a:endParaRPr>
          </a:p>
          <a:p>
            <a:r>
              <a:rPr lang="ar-IQ" b="1" dirty="0" smtClean="0">
                <a:solidFill>
                  <a:schemeClr val="bg1"/>
                </a:solidFill>
                <a:cs typeface="+mj-cs"/>
              </a:rPr>
              <a:t>أولاً: جريمة القذف: ويراد بها إسناد واقعة محددة لجريمة معينة إلى شخص ( مثل إتهام موظف بالرشوة)</a:t>
            </a:r>
          </a:p>
          <a:p>
            <a:r>
              <a:rPr lang="ar-IQ" b="1" dirty="0" smtClean="0">
                <a:solidFill>
                  <a:schemeClr val="bg1"/>
                </a:solidFill>
                <a:cs typeface="+mj-cs"/>
              </a:rPr>
              <a:t>ثانياً: الجرائم الماسة بالأمن العام: مثل التحريض على الجرائم(كالتعصب الطائفي، والعنف، والإرهاب ) وكذلك نشر الأخبار الكاذبة التي من شأنها الإخلال بالأمن العام أو إثارة الفزع بين الناس</a:t>
            </a:r>
          </a:p>
          <a:p>
            <a:r>
              <a:rPr lang="ar-IQ" sz="4000" b="1" dirty="0" smtClean="0">
                <a:solidFill>
                  <a:schemeClr val="bg1"/>
                </a:solidFill>
                <a:cs typeface="+mj-cs"/>
              </a:rPr>
              <a:t>ثالثاً: جرائم ضد العدالة وسير القضاء</a:t>
            </a:r>
          </a:p>
          <a:p>
            <a:r>
              <a:rPr lang="ar-IQ" sz="4000" b="1" dirty="0" smtClean="0">
                <a:solidFill>
                  <a:schemeClr val="bg1"/>
                </a:solidFill>
                <a:cs typeface="+mj-cs"/>
              </a:rPr>
              <a:t>رابعاً: الجرائم ضد الآداب العامة</a:t>
            </a:r>
          </a:p>
          <a:p>
            <a:r>
              <a:rPr lang="ar-IQ" sz="4000" b="1" dirty="0" smtClean="0">
                <a:solidFill>
                  <a:schemeClr val="bg1"/>
                </a:solidFill>
                <a:cs typeface="+mj-cs"/>
              </a:rPr>
              <a:t>خامساً: جرائم المساس بحقوق الملكية الفكرية  </a:t>
            </a:r>
            <a:endParaRPr lang="ar-IQ" sz="4000" b="1" dirty="0">
              <a:solidFill>
                <a:schemeClr val="bg1"/>
              </a:solidFill>
              <a:cs typeface="+mj-cs"/>
            </a:endParaRPr>
          </a:p>
        </p:txBody>
      </p:sp>
    </p:spTree>
    <p:extLst>
      <p:ext uri="{BB962C8B-B14F-4D97-AF65-F5344CB8AC3E}">
        <p14:creationId xmlns:p14="http://schemas.microsoft.com/office/powerpoint/2010/main" val="41150601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1676399"/>
          </a:xfrm>
          <a:solidFill>
            <a:schemeClr val="accent4">
              <a:lumMod val="40000"/>
              <a:lumOff val="60000"/>
            </a:schemeClr>
          </a:solidFill>
        </p:spPr>
        <p:txBody>
          <a:bodyPr/>
          <a:lstStyle/>
          <a:p>
            <a:r>
              <a:rPr lang="ar-IQ" b="1" dirty="0" smtClean="0"/>
              <a:t>المحاضرة الرابعة/ الآثار الناشئة عن إرتكاب جرائم الإعلام والنشر</a:t>
            </a:r>
            <a:endParaRPr lang="ar-IQ" b="1" dirty="0"/>
          </a:p>
        </p:txBody>
      </p:sp>
      <p:sp>
        <p:nvSpPr>
          <p:cNvPr id="3" name="Subtitle 2"/>
          <p:cNvSpPr>
            <a:spLocks noGrp="1"/>
          </p:cNvSpPr>
          <p:nvPr>
            <p:ph type="subTitle" idx="1"/>
          </p:nvPr>
        </p:nvSpPr>
        <p:spPr>
          <a:xfrm>
            <a:off x="0" y="1676400"/>
            <a:ext cx="9144000" cy="5181600"/>
          </a:xfrm>
          <a:solidFill>
            <a:schemeClr val="tx1"/>
          </a:solidFill>
        </p:spPr>
        <p:txBody>
          <a:bodyPr>
            <a:normAutofit lnSpcReduction="10000"/>
          </a:bodyPr>
          <a:lstStyle/>
          <a:p>
            <a:r>
              <a:rPr lang="ar-IQ" b="1" dirty="0" smtClean="0">
                <a:solidFill>
                  <a:schemeClr val="bg1"/>
                </a:solidFill>
                <a:cs typeface="+mj-cs"/>
              </a:rPr>
              <a:t>يترتب على جرائم الإعلام والنشر آثار خطيرة متنوعة أبرزها:</a:t>
            </a:r>
          </a:p>
          <a:p>
            <a:r>
              <a:rPr lang="ar-IQ" b="1" dirty="0" smtClean="0">
                <a:solidFill>
                  <a:srgbClr val="FFFF00"/>
                </a:solidFill>
                <a:cs typeface="+mj-cs"/>
              </a:rPr>
              <a:t>أولاً: الآثار الاجتماعية: </a:t>
            </a:r>
            <a:r>
              <a:rPr lang="ar-IQ" b="1" dirty="0" smtClean="0">
                <a:solidFill>
                  <a:schemeClr val="bg1"/>
                </a:solidFill>
                <a:cs typeface="+mj-cs"/>
              </a:rPr>
              <a:t>حيث تؤدي إلى زعزعة الثقة في المؤسسات الإعلامية، وخلق الفزع لدى عامة الناس خاصة عند نشر الأخبار الكاذبة والشائعات.</a:t>
            </a:r>
          </a:p>
          <a:p>
            <a:r>
              <a:rPr lang="ar-IQ" b="1" dirty="0" smtClean="0">
                <a:solidFill>
                  <a:srgbClr val="FFFF00"/>
                </a:solidFill>
                <a:cs typeface="+mj-cs"/>
              </a:rPr>
              <a:t>ثانياً: الآثار القانونية: </a:t>
            </a:r>
            <a:r>
              <a:rPr lang="ar-IQ" b="1" dirty="0" smtClean="0">
                <a:solidFill>
                  <a:schemeClr val="bg1"/>
                </a:solidFill>
                <a:cs typeface="+mj-cs"/>
              </a:rPr>
              <a:t>ممكن كثرة الجرائم من هذا القبيل تؤدي دون أدنى شك إلى كثرة التقاضي والدعاوى وإرهاق القضاء ومن ثم التأخير في حسم الدعاوى خاصة مع غياب النص القانوني وعدم تطبيق العقوبة المناسبة.</a:t>
            </a:r>
          </a:p>
          <a:p>
            <a:r>
              <a:rPr lang="ar-IQ" b="1" dirty="0" smtClean="0">
                <a:solidFill>
                  <a:srgbClr val="FFFF00"/>
                </a:solidFill>
                <a:cs typeface="+mj-cs"/>
              </a:rPr>
              <a:t>ثالثاً: الآثار الأخلاقية والنفسية </a:t>
            </a:r>
            <a:r>
              <a:rPr lang="ar-IQ" b="1" dirty="0" smtClean="0">
                <a:solidFill>
                  <a:schemeClr val="bg1"/>
                </a:solidFill>
                <a:cs typeface="+mj-cs"/>
              </a:rPr>
              <a:t>التي قد تصاحب الضحايا نتيجة أفعال جرائم الإعلام والنشر</a:t>
            </a:r>
          </a:p>
        </p:txBody>
      </p:sp>
    </p:spTree>
    <p:extLst>
      <p:ext uri="{BB962C8B-B14F-4D97-AF65-F5344CB8AC3E}">
        <p14:creationId xmlns:p14="http://schemas.microsoft.com/office/powerpoint/2010/main" val="30667806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1295400"/>
          </a:xfrm>
          <a:solidFill>
            <a:schemeClr val="accent5">
              <a:lumMod val="40000"/>
              <a:lumOff val="60000"/>
            </a:schemeClr>
          </a:solidFill>
        </p:spPr>
        <p:txBody>
          <a:bodyPr>
            <a:normAutofit fontScale="90000"/>
          </a:bodyPr>
          <a:lstStyle/>
          <a:p>
            <a:r>
              <a:rPr lang="ar-IQ" b="1" dirty="0" smtClean="0"/>
              <a:t>المحاضرة الخامسة/المواجهة التشريعية في نطاق مكافحة جرائم الإعلام والنشر </a:t>
            </a:r>
            <a:endParaRPr lang="ar-IQ" b="1" dirty="0"/>
          </a:p>
        </p:txBody>
      </p:sp>
      <p:sp>
        <p:nvSpPr>
          <p:cNvPr id="3" name="Subtitle 2"/>
          <p:cNvSpPr>
            <a:spLocks noGrp="1"/>
          </p:cNvSpPr>
          <p:nvPr>
            <p:ph type="subTitle" idx="1"/>
          </p:nvPr>
        </p:nvSpPr>
        <p:spPr>
          <a:xfrm>
            <a:off x="0" y="1295400"/>
            <a:ext cx="9144000" cy="5562600"/>
          </a:xfrm>
          <a:solidFill>
            <a:schemeClr val="tx1"/>
          </a:solidFill>
        </p:spPr>
        <p:txBody>
          <a:bodyPr/>
          <a:lstStyle/>
          <a:p>
            <a:r>
              <a:rPr lang="ar-IQ" b="1" dirty="0">
                <a:solidFill>
                  <a:schemeClr val="bg1"/>
                </a:solidFill>
              </a:rPr>
              <a:t>يعتبر من الأهمية صدور تشريعات تنظم عمل وسائل الإعلام المختلفة، بدءًا من الصحافة المطبوعة والإلكترونية وصولاً إلى الإذاعة والتلفزيون لكون هذه التشريعات تمثل المرتكز الأساس في تحقيق التوازن بين حرية التعبير وحق الجمهور في الحصول على المعلومات الدقيقة والموضوعية مع الحفاظ على خصوصية الأفراد </a:t>
            </a:r>
            <a:r>
              <a:rPr lang="ar-IQ" b="1" dirty="0" smtClean="0">
                <a:solidFill>
                  <a:schemeClr val="bg1"/>
                </a:solidFill>
              </a:rPr>
              <a:t>والأمن </a:t>
            </a:r>
            <a:r>
              <a:rPr lang="ar-IQ" b="1" dirty="0">
                <a:solidFill>
                  <a:schemeClr val="bg1"/>
                </a:solidFill>
              </a:rPr>
              <a:t>والإستقرار المجتمعي، ومن أهم تلك التشريعات في العراق</a:t>
            </a:r>
            <a:r>
              <a:rPr lang="ar-IQ" b="1" dirty="0" smtClean="0">
                <a:solidFill>
                  <a:schemeClr val="bg1"/>
                </a:solidFill>
              </a:rPr>
              <a:t>:</a:t>
            </a:r>
          </a:p>
          <a:p>
            <a:r>
              <a:rPr lang="ar-IQ" b="1" dirty="0" smtClean="0">
                <a:solidFill>
                  <a:srgbClr val="FFFF00"/>
                </a:solidFill>
              </a:rPr>
              <a:t>1- دستور العراق النافذ لسنة 2005 الدائم.</a:t>
            </a:r>
          </a:p>
          <a:p>
            <a:r>
              <a:rPr lang="ar-IQ" b="1" dirty="0" smtClean="0">
                <a:solidFill>
                  <a:srgbClr val="FFFF00"/>
                </a:solidFill>
              </a:rPr>
              <a:t>2- نصوص قانون العقوبات النافذ رقم 111 لسنة 1969 المعدل</a:t>
            </a:r>
          </a:p>
          <a:p>
            <a:r>
              <a:rPr lang="ar-IQ" b="1" dirty="0" smtClean="0">
                <a:solidFill>
                  <a:srgbClr val="FFFF00"/>
                </a:solidFill>
              </a:rPr>
              <a:t>3- قانون حقوق الصحفيين رقم 21 لسنة 2011</a:t>
            </a:r>
          </a:p>
          <a:p>
            <a:r>
              <a:rPr lang="ar-IQ" b="1" dirty="0" smtClean="0">
                <a:solidFill>
                  <a:srgbClr val="FFFF00"/>
                </a:solidFill>
              </a:rPr>
              <a:t>4- قانون شبكة الإعلام العراقي رقم (26) لسنة 2015 </a:t>
            </a:r>
            <a:endParaRPr lang="ar-IQ" b="1" dirty="0">
              <a:solidFill>
                <a:srgbClr val="FFFF00"/>
              </a:solidFill>
            </a:endParaRPr>
          </a:p>
          <a:p>
            <a:endParaRPr lang="ar-IQ" b="1" dirty="0">
              <a:solidFill>
                <a:schemeClr val="bg1"/>
              </a:solidFill>
            </a:endParaRPr>
          </a:p>
        </p:txBody>
      </p:sp>
    </p:spTree>
    <p:extLst>
      <p:ext uri="{BB962C8B-B14F-4D97-AF65-F5344CB8AC3E}">
        <p14:creationId xmlns:p14="http://schemas.microsoft.com/office/powerpoint/2010/main" val="4186744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676400"/>
          </a:xfrm>
          <a:solidFill>
            <a:schemeClr val="accent2">
              <a:lumMod val="60000"/>
              <a:lumOff val="40000"/>
            </a:schemeClr>
          </a:solidFill>
        </p:spPr>
        <p:txBody>
          <a:bodyPr/>
          <a:lstStyle/>
          <a:p>
            <a:r>
              <a:rPr lang="ar-IQ" b="1" dirty="0" smtClean="0"/>
              <a:t>المحاضرة السادسة/ التحديات الناشئة في نطاق مكافحة جرائم الإعلام والنشر</a:t>
            </a:r>
            <a:endParaRPr lang="ar-IQ" b="1" dirty="0"/>
          </a:p>
        </p:txBody>
      </p:sp>
      <p:sp>
        <p:nvSpPr>
          <p:cNvPr id="3" name="Subtitle 2"/>
          <p:cNvSpPr>
            <a:spLocks noGrp="1"/>
          </p:cNvSpPr>
          <p:nvPr>
            <p:ph type="subTitle" idx="1"/>
          </p:nvPr>
        </p:nvSpPr>
        <p:spPr>
          <a:xfrm>
            <a:off x="0" y="1600200"/>
            <a:ext cx="9144000" cy="5257800"/>
          </a:xfrm>
          <a:solidFill>
            <a:schemeClr val="tx1"/>
          </a:solidFill>
        </p:spPr>
        <p:txBody>
          <a:bodyPr>
            <a:normAutofit/>
          </a:bodyPr>
          <a:lstStyle/>
          <a:p>
            <a:pPr marL="342900" lvl="0" indent="-342900" rtl="1">
              <a:buFont typeface="Arial" pitchFamily="34" charset="0"/>
              <a:buChar char="•"/>
            </a:pPr>
            <a:r>
              <a:rPr lang="ar-IQ" sz="4000" b="1" dirty="0" smtClean="0">
                <a:solidFill>
                  <a:schemeClr val="bg1"/>
                </a:solidFill>
                <a:cs typeface="+mj-cs"/>
              </a:rPr>
              <a:t>بالرغم من المواجهة التشريعية للجرائم الناشئة في نطاق جرائم </a:t>
            </a:r>
            <a:r>
              <a:rPr lang="ar-IQ" sz="4000" b="1" dirty="0">
                <a:solidFill>
                  <a:schemeClr val="bg1"/>
                </a:solidFill>
                <a:cs typeface="+mj-cs"/>
              </a:rPr>
              <a:t>الإعلام والنشر، </a:t>
            </a:r>
            <a:r>
              <a:rPr lang="ar-IQ" sz="4000" b="1" dirty="0" smtClean="0">
                <a:solidFill>
                  <a:schemeClr val="bg1"/>
                </a:solidFill>
                <a:cs typeface="+mj-cs"/>
              </a:rPr>
              <a:t>إلا أن الواقع لا يكاد أن يخلو من </a:t>
            </a:r>
            <a:r>
              <a:rPr lang="ar-IQ" sz="4000" b="1" dirty="0">
                <a:solidFill>
                  <a:schemeClr val="bg1"/>
                </a:solidFill>
                <a:cs typeface="+mj-cs"/>
              </a:rPr>
              <a:t>التحديات التي قد تعرقل عمل تلك التشريعات من أبرزها:</a:t>
            </a:r>
          </a:p>
          <a:p>
            <a:pPr lvl="0" rtl="1"/>
            <a:r>
              <a:rPr lang="ar-IQ" sz="4000" b="1" dirty="0" smtClean="0">
                <a:solidFill>
                  <a:schemeClr val="bg1"/>
                </a:solidFill>
                <a:cs typeface="+mj-cs"/>
              </a:rPr>
              <a:t>1-</a:t>
            </a:r>
            <a:r>
              <a:rPr lang="ar-IQ" sz="4000" b="1" dirty="0">
                <a:solidFill>
                  <a:schemeClr val="bg1"/>
                </a:solidFill>
                <a:cs typeface="+mj-cs"/>
              </a:rPr>
              <a:t>	</a:t>
            </a:r>
            <a:r>
              <a:rPr lang="ar-IQ" sz="4000" b="1" dirty="0">
                <a:solidFill>
                  <a:schemeClr val="accent3"/>
                </a:solidFill>
                <a:cs typeface="+mj-cs"/>
              </a:rPr>
              <a:t>التطور التكنولوجي.</a:t>
            </a:r>
          </a:p>
          <a:p>
            <a:pPr lvl="0" rtl="1"/>
            <a:r>
              <a:rPr lang="ar-IQ" sz="4000" b="1" dirty="0" smtClean="0">
                <a:solidFill>
                  <a:schemeClr val="bg1">
                    <a:lumMod val="95000"/>
                  </a:schemeClr>
                </a:solidFill>
                <a:cs typeface="+mj-cs"/>
              </a:rPr>
              <a:t>2-</a:t>
            </a:r>
            <a:r>
              <a:rPr lang="ar-IQ" sz="4000" b="1" dirty="0">
                <a:solidFill>
                  <a:schemeClr val="accent3"/>
                </a:solidFill>
                <a:cs typeface="+mj-cs"/>
              </a:rPr>
              <a:t>	التوازن بين حرية التعبير والمسؤولية.</a:t>
            </a:r>
          </a:p>
          <a:p>
            <a:pPr lvl="0" rtl="1"/>
            <a:r>
              <a:rPr lang="ar-IQ" sz="4000" b="1" dirty="0" smtClean="0">
                <a:solidFill>
                  <a:schemeClr val="bg1">
                    <a:lumMod val="95000"/>
                  </a:schemeClr>
                </a:solidFill>
                <a:cs typeface="+mj-cs"/>
              </a:rPr>
              <a:t>3-</a:t>
            </a:r>
            <a:r>
              <a:rPr lang="ar-IQ" sz="4000" b="1" dirty="0">
                <a:solidFill>
                  <a:schemeClr val="accent3"/>
                </a:solidFill>
                <a:cs typeface="+mj-cs"/>
              </a:rPr>
              <a:t>	انتشار الأخبار الكاذبة.   </a:t>
            </a:r>
          </a:p>
        </p:txBody>
      </p:sp>
    </p:spTree>
    <p:extLst>
      <p:ext uri="{BB962C8B-B14F-4D97-AF65-F5344CB8AC3E}">
        <p14:creationId xmlns:p14="http://schemas.microsoft.com/office/powerpoint/2010/main" val="13175900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1600200"/>
          </a:xfrm>
          <a:solidFill>
            <a:schemeClr val="accent4">
              <a:lumMod val="60000"/>
              <a:lumOff val="40000"/>
            </a:schemeClr>
          </a:solidFill>
        </p:spPr>
        <p:txBody>
          <a:bodyPr/>
          <a:lstStyle/>
          <a:p>
            <a:r>
              <a:rPr lang="ar-IQ" b="1" dirty="0" smtClean="0"/>
              <a:t>المحاضرة السابعة/ المسؤولية الجنائية المترتبة على إرتكاب جرائم الإعلام والنشر</a:t>
            </a:r>
            <a:endParaRPr lang="ar-IQ" b="1" dirty="0"/>
          </a:p>
        </p:txBody>
      </p:sp>
      <p:sp>
        <p:nvSpPr>
          <p:cNvPr id="3" name="Subtitle 2"/>
          <p:cNvSpPr>
            <a:spLocks noGrp="1"/>
          </p:cNvSpPr>
          <p:nvPr>
            <p:ph type="subTitle" idx="1"/>
          </p:nvPr>
        </p:nvSpPr>
        <p:spPr>
          <a:xfrm>
            <a:off x="0" y="1600200"/>
            <a:ext cx="9144000" cy="5257800"/>
          </a:xfrm>
          <a:solidFill>
            <a:schemeClr val="tx1"/>
          </a:solidFill>
        </p:spPr>
        <p:txBody>
          <a:bodyPr>
            <a:normAutofit fontScale="92500"/>
          </a:bodyPr>
          <a:lstStyle/>
          <a:p>
            <a:r>
              <a:rPr lang="ar-IQ" b="1" dirty="0" smtClean="0">
                <a:solidFill>
                  <a:schemeClr val="bg1"/>
                </a:solidFill>
                <a:cs typeface="+mj-cs"/>
              </a:rPr>
              <a:t>يراد بالمسؤولية الجنائية </a:t>
            </a:r>
            <a:r>
              <a:rPr lang="ar-IQ" b="1" dirty="0" smtClean="0">
                <a:solidFill>
                  <a:srgbClr val="FF0000"/>
                </a:solidFill>
                <a:cs typeface="+mj-cs"/>
              </a:rPr>
              <a:t>الأثر المترتب على إرتكاب الجريمة</a:t>
            </a:r>
            <a:r>
              <a:rPr lang="ar-IQ" b="1" dirty="0" smtClean="0">
                <a:solidFill>
                  <a:schemeClr val="bg1"/>
                </a:solidFill>
                <a:cs typeface="+mj-cs"/>
              </a:rPr>
              <a:t>، وأزاء هذا المفهوم يثير التساؤل حول مدى إمكانية تكييف المسؤولية المترتبة على إرتكاب جرائم الإعلام والنشر؟</a:t>
            </a:r>
          </a:p>
          <a:p>
            <a:r>
              <a:rPr lang="ar-IQ" b="1" dirty="0" smtClean="0">
                <a:solidFill>
                  <a:schemeClr val="bg1"/>
                </a:solidFill>
                <a:cs typeface="+mj-cs"/>
              </a:rPr>
              <a:t>بغية الإجابة عن التساؤول المطروح، لابد من الإقرار بأن جرائم الإعلام  والنشر لها خصائص ذاتية منفردة عن بقية الجرائم بالنظر لسمو الطابع التقني على الافعال المكونة للسلوك الإجرامي فيها، الأمر الذي يقتضي أن يكون لها تشريعها الخاص الذي يتولى صياغة نصوص التجريم والعقاب الخاصة بها، ولكن وفقاً لما هو معمول فيه لدى القضاء العراقي هو تطبيق القواعد العامة الواردة في قانون العقوبات </a:t>
            </a:r>
            <a:r>
              <a:rPr lang="en-US" b="1" dirty="0" smtClean="0">
                <a:solidFill>
                  <a:schemeClr val="bg1"/>
                </a:solidFill>
                <a:cs typeface="+mj-cs"/>
              </a:rPr>
              <a:t> </a:t>
            </a:r>
            <a:r>
              <a:rPr lang="ar-IQ" b="1" dirty="0" smtClean="0">
                <a:solidFill>
                  <a:schemeClr val="bg1"/>
                </a:solidFill>
                <a:cs typeface="+mj-cs"/>
              </a:rPr>
              <a:t>رقم 111 لسنة 1969 المعدل، وبالأخص نصوص الخاصة بجرائم القذف والسب والتهديد، بالنظر لعدم وجود تشريع خاص بالجرائم المعلوماتية لحد الآن في العراق </a:t>
            </a:r>
            <a:endParaRPr lang="ar-IQ" b="1" dirty="0">
              <a:solidFill>
                <a:schemeClr val="bg1"/>
              </a:solidFill>
              <a:cs typeface="+mj-cs"/>
            </a:endParaRPr>
          </a:p>
        </p:txBody>
      </p:sp>
    </p:spTree>
    <p:extLst>
      <p:ext uri="{BB962C8B-B14F-4D97-AF65-F5344CB8AC3E}">
        <p14:creationId xmlns:p14="http://schemas.microsoft.com/office/powerpoint/2010/main" val="18320692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600200"/>
          </a:xfrm>
          <a:solidFill>
            <a:srgbClr val="FFC000"/>
          </a:solidFill>
        </p:spPr>
        <p:txBody>
          <a:bodyPr/>
          <a:lstStyle/>
          <a:p>
            <a:r>
              <a:rPr lang="ar-IQ" b="1" dirty="0" smtClean="0"/>
              <a:t>المحاضرة الثامنة/الجزاء المترتب على إرتكاب جرائم الإعلام والنشر  </a:t>
            </a:r>
            <a:endParaRPr lang="ar-IQ" b="1" dirty="0"/>
          </a:p>
        </p:txBody>
      </p:sp>
      <p:sp>
        <p:nvSpPr>
          <p:cNvPr id="3" name="Subtitle 2"/>
          <p:cNvSpPr>
            <a:spLocks noGrp="1"/>
          </p:cNvSpPr>
          <p:nvPr>
            <p:ph type="subTitle" idx="1"/>
          </p:nvPr>
        </p:nvSpPr>
        <p:spPr>
          <a:xfrm>
            <a:off x="0" y="1600200"/>
            <a:ext cx="9144000" cy="5257800"/>
          </a:xfrm>
          <a:solidFill>
            <a:schemeClr val="tx1"/>
          </a:solidFill>
        </p:spPr>
        <p:txBody>
          <a:bodyPr>
            <a:normAutofit/>
          </a:bodyPr>
          <a:lstStyle/>
          <a:p>
            <a:r>
              <a:rPr lang="ar-IQ" sz="4400" b="1" dirty="0" smtClean="0">
                <a:solidFill>
                  <a:schemeClr val="bg1"/>
                </a:solidFill>
                <a:cs typeface="+mj-cs"/>
              </a:rPr>
              <a:t>يعاقب قانون العقوبات العراقي النافذ رقم 111 لسنة 1969 المعدل، على جرائم الإعلام والنشر بما فيها القذف والسب والتشهير من دون المحتوى الرقمي والإبتزاز الإلكتروني، بعقوبات سالبة للحرية (سجن أو حبس) مع الغرامات المالية، وقد تصل العقوبة إلى السجن المؤقت أو المؤبد عند المساس بالنظام العام أو نشر الأخبار الكاذبة.</a:t>
            </a:r>
            <a:endParaRPr lang="ar-IQ" sz="4400" b="1" dirty="0">
              <a:solidFill>
                <a:schemeClr val="bg1"/>
              </a:solidFill>
              <a:cs typeface="+mj-cs"/>
            </a:endParaRPr>
          </a:p>
        </p:txBody>
      </p:sp>
    </p:spTree>
    <p:extLst>
      <p:ext uri="{BB962C8B-B14F-4D97-AF65-F5344CB8AC3E}">
        <p14:creationId xmlns:p14="http://schemas.microsoft.com/office/powerpoint/2010/main" val="416990742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3302</TotalTime>
  <Words>944</Words>
  <Application>Microsoft Office PowerPoint</Application>
  <PresentationFormat>On-screen Show (4:3)</PresentationFormat>
  <Paragraphs>45</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محاضرات إعلام ونشر الفصل الدراسي الثاني  2025-2026 المدرس الدكتورة  علياء طه محمود  دكتوراه في القانون العام/ القانون الجنائي </vt:lpstr>
      <vt:lpstr>المحاضرة الأولى/ التعريف بالإعلام والنشر والقانون الجنائي </vt:lpstr>
      <vt:lpstr>المحاضرة الثانية / اركان الجريمة الإعلامية </vt:lpstr>
      <vt:lpstr>المحاضرة الثالثة/نماذج الجريمة الإعلامية </vt:lpstr>
      <vt:lpstr>المحاضرة الرابعة/ الآثار الناشئة عن إرتكاب جرائم الإعلام والنشر</vt:lpstr>
      <vt:lpstr>المحاضرة الخامسة/المواجهة التشريعية في نطاق مكافحة جرائم الإعلام والنشر </vt:lpstr>
      <vt:lpstr>المحاضرة السادسة/ التحديات الناشئة في نطاق مكافحة جرائم الإعلام والنشر</vt:lpstr>
      <vt:lpstr>المحاضرة السابعة/ المسؤولية الجنائية المترتبة على إرتكاب جرائم الإعلام والنشر</vt:lpstr>
      <vt:lpstr>المحاضرة الثامنة/الجزاء المترتب على إرتكاب جرائم الإعلام والنشر  </vt:lpstr>
      <vt:lpstr>المحاضرة التاسعة/ دور القضاء العراقي في مكافحة جرائم الإعلام والنشر</vt:lpstr>
      <vt:lpstr>المحاضرة العاشرة/ الآليات الفاعلة في مكافحة جرائم الإعلام والنشر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محاضرات إعلام ونشر الفصل الدراسي الثاني  2025-2026 المدرس الكتورة  علياء طه محمود</dc:title>
  <dc:creator>x2-8</dc:creator>
  <cp:lastModifiedBy>DR.Ahmed Saker</cp:lastModifiedBy>
  <cp:revision>68</cp:revision>
  <dcterms:created xsi:type="dcterms:W3CDTF">2006-08-16T00:00:00Z</dcterms:created>
  <dcterms:modified xsi:type="dcterms:W3CDTF">2026-06-22T09:54:01Z</dcterms:modified>
</cp:coreProperties>
</file>