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2" r:id="rId5"/>
    <p:sldId id="259" r:id="rId6"/>
    <p:sldId id="260" r:id="rId7"/>
    <p:sldId id="263" r:id="rId8"/>
    <p:sldId id="264" r:id="rId9"/>
    <p:sldId id="265" r:id="rId10"/>
    <p:sldId id="266" r:id="rId11"/>
    <p:sldId id="267" r:id="rId12"/>
    <p:sldId id="268" r:id="rId13"/>
    <p:sldId id="269" r:id="rId14"/>
    <p:sldId id="275" r:id="rId15"/>
    <p:sldId id="270" r:id="rId16"/>
    <p:sldId id="271" r:id="rId17"/>
    <p:sldId id="272" r:id="rId18"/>
    <p:sldId id="273" r:id="rId19"/>
    <p:sldId id="274"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7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6/22/2026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6/22/2026</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904999"/>
          </a:xfrm>
          <a:ln>
            <a:solidFill>
              <a:schemeClr val="accent1"/>
            </a:solidFill>
          </a:ln>
        </p:spPr>
        <p:txBody>
          <a:bodyPr>
            <a:normAutofit/>
          </a:bodyPr>
          <a:lstStyle/>
          <a:p>
            <a:r>
              <a:rPr lang="ar-IQ" sz="5400" dirty="0" smtClean="0">
                <a:solidFill>
                  <a:srgbClr val="FF0000"/>
                </a:solidFill>
                <a:cs typeface="+mn-cs"/>
              </a:rPr>
              <a:t>المحور الأول:</a:t>
            </a:r>
            <a:r>
              <a:rPr lang="ar-IQ" sz="5000" cap="none" dirty="0">
                <a:ln>
                  <a:noFill/>
                </a:ln>
                <a:solidFill>
                  <a:prstClr val="white"/>
                </a:solidFill>
                <a:effectLst>
                  <a:outerShdw blurRad="38100" dist="38100" dir="2700000" algn="tl">
                    <a:srgbClr val="000000">
                      <a:alpha val="43137"/>
                    </a:srgbClr>
                  </a:outerShdw>
                </a:effectLst>
                <a:latin typeface="Book Antiqua"/>
                <a:ea typeface="+mn-ea"/>
                <a:cs typeface="Times New Roman"/>
              </a:rPr>
              <a:t> </a:t>
            </a:r>
            <a:r>
              <a:rPr lang="ar-IQ" sz="5000" cap="none" dirty="0">
                <a:ln>
                  <a:noFill/>
                </a:ln>
                <a:solidFill>
                  <a:srgbClr val="FFFF00"/>
                </a:solidFill>
                <a:effectLst>
                  <a:outerShdw blurRad="38100" dist="38100" dir="2700000" algn="tl">
                    <a:srgbClr val="000000">
                      <a:alpha val="43137"/>
                    </a:srgbClr>
                  </a:outerShdw>
                </a:effectLst>
                <a:latin typeface="Book Antiqua"/>
                <a:ea typeface="+mn-ea"/>
                <a:cs typeface="Times New Roman"/>
              </a:rPr>
              <a:t>مظاهر تأثير التطور التكنولوجي على مرحلة التحقيق الإبتدائي</a:t>
            </a:r>
            <a:endParaRPr lang="ar-IQ" sz="5400" dirty="0">
              <a:solidFill>
                <a:srgbClr val="FFFF00"/>
              </a:solidFill>
              <a:cs typeface="+mn-cs"/>
            </a:endParaRPr>
          </a:p>
        </p:txBody>
      </p:sp>
      <p:sp>
        <p:nvSpPr>
          <p:cNvPr id="3" name="Subtitle 2"/>
          <p:cNvSpPr>
            <a:spLocks noGrp="1"/>
          </p:cNvSpPr>
          <p:nvPr>
            <p:ph type="subTitle" idx="1"/>
          </p:nvPr>
        </p:nvSpPr>
        <p:spPr>
          <a:xfrm>
            <a:off x="0" y="1981200"/>
            <a:ext cx="9144000" cy="4876800"/>
          </a:xfrm>
        </p:spPr>
        <p:txBody>
          <a:bodyPr>
            <a:normAutofit lnSpcReduction="10000"/>
          </a:bodyPr>
          <a:lstStyle/>
          <a:p>
            <a:pPr lvl="0">
              <a:buClr>
                <a:prstClr val="white">
                  <a:shade val="95000"/>
                </a:prstClr>
              </a:buClr>
            </a:pPr>
            <a:r>
              <a:rPr lang="ar-IQ" sz="5400" b="1" dirty="0" smtClean="0">
                <a:solidFill>
                  <a:prstClr val="white"/>
                </a:solidFill>
                <a:effectLst>
                  <a:outerShdw blurRad="38100" dist="38100" dir="2700000" algn="tl">
                    <a:srgbClr val="000000">
                      <a:alpha val="43137"/>
                    </a:srgbClr>
                  </a:outerShdw>
                </a:effectLst>
              </a:rPr>
              <a:t>تمتاز الجرائم الالكترونية بكونها من الجرائم العابرة للحدود، وهذه الميزة تعد أكبر الإشكاليات التي تواجه المشرع الجنائي سواء على صعيد إجراء التحقيق والتتبع أم على صعيد تطبيق القانون وإجراء المحاكمة.    </a:t>
            </a:r>
            <a:endParaRPr lang="ar-IQ" sz="5400" b="1" dirty="0">
              <a:solidFill>
                <a:prstClr val="white"/>
              </a:solidFill>
              <a:effectLst>
                <a:outerShdw blurRad="38100" dist="38100" dir="2700000" algn="tl">
                  <a:srgbClr val="000000">
                    <a:alpha val="43137"/>
                  </a:srgbClr>
                </a:outerShdw>
              </a:effectLst>
            </a:endParaRPr>
          </a:p>
          <a:p>
            <a:pPr algn="just" rtl="1"/>
            <a:endParaRPr lang="ar-IQ" b="1" dirty="0">
              <a:effectLst>
                <a:outerShdw blurRad="38100" dist="38100" dir="2700000" algn="tl">
                  <a:srgbClr val="000000">
                    <a:alpha val="43137"/>
                  </a:srgbClr>
                </a:outerShdw>
              </a:effectLst>
              <a:cs typeface="+mj-cs"/>
            </a:endParaRPr>
          </a:p>
        </p:txBody>
      </p:sp>
    </p:spTree>
    <p:extLst>
      <p:ext uri="{BB962C8B-B14F-4D97-AF65-F5344CB8AC3E}">
        <p14:creationId xmlns:p14="http://schemas.microsoft.com/office/powerpoint/2010/main" val="70875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IQ" sz="5400" dirty="0" smtClean="0">
                <a:solidFill>
                  <a:srgbClr val="FF0000"/>
                </a:solidFill>
                <a:cs typeface="+mn-cs"/>
              </a:rPr>
              <a:t>المحور السابع: معايير تحديد القانون الواجب التطبيق</a:t>
            </a:r>
            <a:endParaRPr lang="ar-IQ" sz="5400" dirty="0">
              <a:solidFill>
                <a:srgbClr val="FF0000"/>
              </a:solidFill>
              <a:cs typeface="+mn-cs"/>
            </a:endParaRPr>
          </a:p>
        </p:txBody>
      </p:sp>
      <p:sp>
        <p:nvSpPr>
          <p:cNvPr id="3" name="Content Placeholder 2"/>
          <p:cNvSpPr>
            <a:spLocks noGrp="1"/>
          </p:cNvSpPr>
          <p:nvPr>
            <p:ph idx="1"/>
          </p:nvPr>
        </p:nvSpPr>
        <p:spPr>
          <a:xfrm>
            <a:off x="0" y="1524000"/>
            <a:ext cx="9144000" cy="5334000"/>
          </a:xfrm>
        </p:spPr>
        <p:txBody>
          <a:bodyPr>
            <a:normAutofit fontScale="92500" lnSpcReduction="20000"/>
          </a:bodyPr>
          <a:lstStyle/>
          <a:p>
            <a:pPr algn="ctr">
              <a:buFont typeface="Wingdings" pitchFamily="2" charset="2"/>
              <a:buChar char="Ø"/>
            </a:pPr>
            <a:r>
              <a:rPr lang="ar-IQ" sz="5400" b="1" dirty="0" smtClean="0"/>
              <a:t>معيار </a:t>
            </a:r>
            <a:r>
              <a:rPr lang="ar-IQ" sz="5400" b="1" dirty="0" smtClean="0">
                <a:solidFill>
                  <a:srgbClr val="FFFF00"/>
                </a:solidFill>
              </a:rPr>
              <a:t>الإختصاص المكاني= المتبع من قبل كل دولة والمحدد في قانونها الجنائي الإجرائي</a:t>
            </a:r>
          </a:p>
          <a:p>
            <a:pPr algn="ctr">
              <a:buFont typeface="Wingdings" pitchFamily="2" charset="2"/>
              <a:buChar char="Ø"/>
            </a:pPr>
            <a:r>
              <a:rPr lang="ar-IQ" sz="5400" b="1" dirty="0" smtClean="0"/>
              <a:t>معيار </a:t>
            </a:r>
            <a:r>
              <a:rPr lang="ar-IQ" sz="5400" b="1" dirty="0" smtClean="0">
                <a:solidFill>
                  <a:srgbClr val="FFFF00"/>
                </a:solidFill>
              </a:rPr>
              <a:t>القانون</a:t>
            </a:r>
            <a:r>
              <a:rPr lang="ar-IQ" sz="5400" b="1" dirty="0" smtClean="0"/>
              <a:t> </a:t>
            </a:r>
            <a:r>
              <a:rPr lang="ar-IQ" sz="5400" b="1" dirty="0" smtClean="0">
                <a:solidFill>
                  <a:srgbClr val="FFFF00"/>
                </a:solidFill>
              </a:rPr>
              <a:t>الأكثر ملائمة= يكون الاختصاص لمحكمة الدولة الأكثر وصولاً إلى أدلة الجريمة </a:t>
            </a:r>
          </a:p>
          <a:p>
            <a:pPr algn="ctr">
              <a:buFont typeface="Wingdings" pitchFamily="2" charset="2"/>
              <a:buChar char="Ø"/>
            </a:pPr>
            <a:r>
              <a:rPr lang="ar-IQ" sz="5400" b="1" dirty="0" smtClean="0"/>
              <a:t>معيار </a:t>
            </a:r>
            <a:r>
              <a:rPr lang="ar-IQ" sz="5400" b="1" dirty="0" smtClean="0">
                <a:solidFill>
                  <a:srgbClr val="FFFF00"/>
                </a:solidFill>
              </a:rPr>
              <a:t>الضرر المرتقب = الضرر الإفتراضي </a:t>
            </a:r>
          </a:p>
          <a:p>
            <a:pPr marL="137160" indent="0">
              <a:buNone/>
            </a:pPr>
            <a:endParaRPr lang="ar-IQ" dirty="0"/>
          </a:p>
        </p:txBody>
      </p:sp>
    </p:spTree>
    <p:extLst>
      <p:ext uri="{BB962C8B-B14F-4D97-AF65-F5344CB8AC3E}">
        <p14:creationId xmlns:p14="http://schemas.microsoft.com/office/powerpoint/2010/main" val="1697038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IQ" sz="5400" dirty="0" smtClean="0">
                <a:solidFill>
                  <a:srgbClr val="FF0000"/>
                </a:solidFill>
                <a:cs typeface="+mn-cs"/>
              </a:rPr>
              <a:t>المحور الثامن: المحاكمة الإلكترونية</a:t>
            </a:r>
            <a:endParaRPr lang="ar-IQ" sz="5400" dirty="0">
              <a:solidFill>
                <a:srgbClr val="FF0000"/>
              </a:solidFill>
              <a:cs typeface="+mn-cs"/>
            </a:endParaRPr>
          </a:p>
        </p:txBody>
      </p:sp>
      <p:sp>
        <p:nvSpPr>
          <p:cNvPr id="3" name="Content Placeholder 2"/>
          <p:cNvSpPr>
            <a:spLocks noGrp="1"/>
          </p:cNvSpPr>
          <p:nvPr>
            <p:ph idx="1"/>
          </p:nvPr>
        </p:nvSpPr>
        <p:spPr>
          <a:xfrm>
            <a:off x="0" y="1371600"/>
            <a:ext cx="9144000" cy="5486400"/>
          </a:xfrm>
        </p:spPr>
        <p:txBody>
          <a:bodyPr>
            <a:noAutofit/>
          </a:bodyPr>
          <a:lstStyle/>
          <a:p>
            <a:pPr algn="ctr"/>
            <a:r>
              <a:rPr lang="ar-IQ" sz="5400" b="1" dirty="0" smtClean="0"/>
              <a:t> </a:t>
            </a:r>
            <a:r>
              <a:rPr lang="ar-IQ" sz="4000" b="1" dirty="0" smtClean="0"/>
              <a:t>وتكون بواسطة الإنترنت وليست محاكمة تقليدية، وتتطلب لضمان شرعيتها لابد من إحاطتها بجملة من الضمانات أهمها:</a:t>
            </a:r>
          </a:p>
          <a:p>
            <a:pPr algn="ctr"/>
            <a:r>
              <a:rPr lang="ar-IQ" sz="4400" b="1" dirty="0" smtClean="0">
                <a:solidFill>
                  <a:srgbClr val="FFFF00"/>
                </a:solidFill>
              </a:rPr>
              <a:t>الحماية المعلوماتية</a:t>
            </a:r>
          </a:p>
          <a:p>
            <a:pPr algn="ctr"/>
            <a:r>
              <a:rPr lang="ar-IQ" sz="4400" b="1" dirty="0" smtClean="0">
                <a:solidFill>
                  <a:srgbClr val="FFFF00"/>
                </a:solidFill>
              </a:rPr>
              <a:t>الحماية الجزائية</a:t>
            </a:r>
          </a:p>
          <a:p>
            <a:pPr algn="ctr"/>
            <a:r>
              <a:rPr lang="ar-IQ" sz="4400" b="1" dirty="0" smtClean="0">
                <a:solidFill>
                  <a:srgbClr val="FFFF00"/>
                </a:solidFill>
              </a:rPr>
              <a:t>حق المتهم بالسكوت</a:t>
            </a:r>
          </a:p>
          <a:p>
            <a:pPr algn="ctr"/>
            <a:r>
              <a:rPr lang="ar-IQ" sz="4400" b="1" dirty="0" smtClean="0">
                <a:solidFill>
                  <a:srgbClr val="FFFF00"/>
                </a:solidFill>
              </a:rPr>
              <a:t>علانية المحاكمة</a:t>
            </a:r>
            <a:r>
              <a:rPr lang="ar-IQ" sz="5400" b="1" dirty="0" smtClean="0">
                <a:solidFill>
                  <a:srgbClr val="FFFF00"/>
                </a:solidFill>
              </a:rPr>
              <a:t> </a:t>
            </a:r>
            <a:endParaRPr lang="ar-IQ" sz="5400" b="1" dirty="0">
              <a:solidFill>
                <a:srgbClr val="FFFF00"/>
              </a:solidFill>
            </a:endParaRPr>
          </a:p>
        </p:txBody>
      </p:sp>
    </p:spTree>
    <p:extLst>
      <p:ext uri="{BB962C8B-B14F-4D97-AF65-F5344CB8AC3E}">
        <p14:creationId xmlns:p14="http://schemas.microsoft.com/office/powerpoint/2010/main" val="1514946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1524000"/>
          </a:xfrm>
        </p:spPr>
        <p:txBody>
          <a:bodyPr>
            <a:noAutofit/>
          </a:bodyPr>
          <a:lstStyle/>
          <a:p>
            <a:r>
              <a:rPr lang="ar-IQ" sz="5400" dirty="0" smtClean="0">
                <a:solidFill>
                  <a:srgbClr val="FF0000"/>
                </a:solidFill>
                <a:cs typeface="+mn-cs"/>
              </a:rPr>
              <a:t>المحور التاسع: تقنية التقاضي عن بعد</a:t>
            </a:r>
            <a:endParaRPr lang="ar-IQ" sz="5400" dirty="0">
              <a:solidFill>
                <a:srgbClr val="FF0000"/>
              </a:solidFill>
              <a:cs typeface="+mn-cs"/>
            </a:endParaRPr>
          </a:p>
        </p:txBody>
      </p:sp>
      <p:sp>
        <p:nvSpPr>
          <p:cNvPr id="3" name="Content Placeholder 2"/>
          <p:cNvSpPr>
            <a:spLocks noGrp="1"/>
          </p:cNvSpPr>
          <p:nvPr>
            <p:ph idx="1"/>
          </p:nvPr>
        </p:nvSpPr>
        <p:spPr>
          <a:xfrm>
            <a:off x="0" y="1295400"/>
            <a:ext cx="9144000" cy="5562600"/>
          </a:xfrm>
        </p:spPr>
        <p:txBody>
          <a:bodyPr>
            <a:normAutofit/>
          </a:bodyPr>
          <a:lstStyle/>
          <a:p>
            <a:pPr algn="ctr"/>
            <a:r>
              <a:rPr lang="ar-IQ" sz="5400" b="1" dirty="0" smtClean="0">
                <a:solidFill>
                  <a:srgbClr val="FFFF00"/>
                </a:solidFill>
              </a:rPr>
              <a:t>تقوم فكرة التقاضي الالكتروني على تشبيك الأجهزة القضائية كلها وضمنها في إطار تفاعلي واحد، وتتم من خلال الإنتقال من تقديم الخدمات والمعاملات بشكلها الورقي التقليدي إلى الشكل الإلكتروني وذلك عبر مواقع الإنترنت </a:t>
            </a:r>
            <a:endParaRPr lang="ar-IQ" sz="5400" b="1" dirty="0">
              <a:solidFill>
                <a:srgbClr val="FFFF00"/>
              </a:solidFill>
            </a:endParaRPr>
          </a:p>
        </p:txBody>
      </p:sp>
    </p:spTree>
    <p:extLst>
      <p:ext uri="{BB962C8B-B14F-4D97-AF65-F5344CB8AC3E}">
        <p14:creationId xmlns:p14="http://schemas.microsoft.com/office/powerpoint/2010/main" val="3547449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p:spPr>
        <p:txBody>
          <a:bodyPr>
            <a:noAutofit/>
          </a:bodyPr>
          <a:lstStyle/>
          <a:p>
            <a:r>
              <a:rPr lang="ar-IQ" sz="5400" dirty="0" smtClean="0">
                <a:solidFill>
                  <a:srgbClr val="FF0000"/>
                </a:solidFill>
                <a:cs typeface="+mn-cs"/>
              </a:rPr>
              <a:t>المحور العاشر : مراجعة ختامية شاملة</a:t>
            </a:r>
            <a:endParaRPr lang="ar-IQ" sz="5400" dirty="0">
              <a:solidFill>
                <a:srgbClr val="FF0000"/>
              </a:solidFill>
              <a:cs typeface="+mn-cs"/>
            </a:endParaRPr>
          </a:p>
        </p:txBody>
      </p:sp>
      <p:sp>
        <p:nvSpPr>
          <p:cNvPr id="3" name="Content Placeholder 2"/>
          <p:cNvSpPr>
            <a:spLocks noGrp="1"/>
          </p:cNvSpPr>
          <p:nvPr>
            <p:ph idx="1"/>
          </p:nvPr>
        </p:nvSpPr>
        <p:spPr>
          <a:xfrm>
            <a:off x="0" y="1219200"/>
            <a:ext cx="9144000" cy="5638800"/>
          </a:xfrm>
        </p:spPr>
        <p:txBody>
          <a:bodyPr>
            <a:normAutofit fontScale="92500"/>
          </a:bodyPr>
          <a:lstStyle/>
          <a:p>
            <a:pPr algn="ctr">
              <a:buFont typeface="Wingdings" pitchFamily="2" charset="2"/>
              <a:buChar char="q"/>
            </a:pPr>
            <a:r>
              <a:rPr lang="ar-IQ" b="1" dirty="0"/>
              <a:t> </a:t>
            </a:r>
            <a:r>
              <a:rPr lang="ar-IQ" sz="5400" b="1" dirty="0" smtClean="0"/>
              <a:t>يراد بالجريمة الإلكترونية : </a:t>
            </a:r>
            <a:r>
              <a:rPr lang="ar-IQ" sz="5400" b="1" dirty="0" smtClean="0">
                <a:solidFill>
                  <a:srgbClr val="FFFF00"/>
                </a:solidFill>
              </a:rPr>
              <a:t>(كل فعل يسبب ضرراً مادياً أو معنوياً للفرد أو للأمن المجتمعي والإلكتروني بواسطة التكنولوجيا الحديثة، سواء عن طريق الحاسوب أو الإنترنت، أو أي تقنية حديثة، على المكونات المادية والمعنوية لأي نظام إلكتروني عام او خاص) </a:t>
            </a:r>
          </a:p>
          <a:p>
            <a:endParaRPr lang="ar-IQ" b="1" dirty="0"/>
          </a:p>
        </p:txBody>
      </p:sp>
    </p:spTree>
    <p:extLst>
      <p:ext uri="{BB962C8B-B14F-4D97-AF65-F5344CB8AC3E}">
        <p14:creationId xmlns:p14="http://schemas.microsoft.com/office/powerpoint/2010/main" val="904263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067800" cy="6858000"/>
          </a:xfrm>
        </p:spPr>
        <p:txBody>
          <a:bodyPr>
            <a:normAutofit/>
          </a:bodyPr>
          <a:lstStyle/>
          <a:p>
            <a:pPr lvl="0" algn="ctr">
              <a:buClr>
                <a:prstClr val="white">
                  <a:shade val="95000"/>
                </a:prstClr>
              </a:buClr>
            </a:pPr>
            <a:r>
              <a:rPr lang="ar-IQ" sz="5000" b="1" dirty="0">
                <a:solidFill>
                  <a:srgbClr val="FF0000"/>
                </a:solidFill>
              </a:rPr>
              <a:t>الجرائم الناشئة عن إستخدام التكنولوجيا والإنترنت </a:t>
            </a:r>
            <a:r>
              <a:rPr lang="ar-IQ" sz="5000" b="1" dirty="0">
                <a:solidFill>
                  <a:srgbClr val="FFFF00"/>
                </a:solidFill>
              </a:rPr>
              <a:t>لها طبيعة من نوع خاص على خلاف الجرائم التقليدية</a:t>
            </a:r>
          </a:p>
          <a:p>
            <a:pPr lvl="0" algn="ctr">
              <a:buClr>
                <a:prstClr val="white">
                  <a:shade val="95000"/>
                </a:prstClr>
              </a:buClr>
            </a:pPr>
            <a:r>
              <a:rPr lang="ar-IQ" sz="5000" b="1" dirty="0">
                <a:solidFill>
                  <a:srgbClr val="FF0000"/>
                </a:solidFill>
              </a:rPr>
              <a:t>إن جرائم التكنولوجيا والإنترنت تزداد خطورة </a:t>
            </a:r>
            <a:r>
              <a:rPr lang="ar-IQ" sz="5000" b="1" dirty="0">
                <a:solidFill>
                  <a:srgbClr val="FFFF00"/>
                </a:solidFill>
              </a:rPr>
              <a:t>كلما تقدم التطور بالتكنولوجيا وزاد استعمالها، </a:t>
            </a:r>
            <a:r>
              <a:rPr lang="ar-IQ" sz="5000" b="1" dirty="0">
                <a:solidFill>
                  <a:prstClr val="white"/>
                </a:solidFill>
              </a:rPr>
              <a:t>لكون هذه الجرائم ترتكب من خارج الحدود في الأغلب ولكونها لا تحتاج إلى مجهود بدني</a:t>
            </a:r>
          </a:p>
          <a:p>
            <a:endParaRPr lang="ar-IQ" dirty="0"/>
          </a:p>
        </p:txBody>
      </p:sp>
    </p:spTree>
    <p:extLst>
      <p:ext uri="{BB962C8B-B14F-4D97-AF65-F5344CB8AC3E}">
        <p14:creationId xmlns:p14="http://schemas.microsoft.com/office/powerpoint/2010/main" val="1352520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lvl="0" algn="ctr">
              <a:buClr>
                <a:prstClr val="white">
                  <a:shade val="95000"/>
                </a:prstClr>
              </a:buClr>
            </a:pPr>
            <a:r>
              <a:rPr lang="ar-IQ" sz="5200" b="1" dirty="0">
                <a:solidFill>
                  <a:srgbClr val="FF0000"/>
                </a:solidFill>
              </a:rPr>
              <a:t>أسهم التطور </a:t>
            </a:r>
            <a:r>
              <a:rPr lang="ar-IQ" sz="5200" b="1" dirty="0" smtClean="0">
                <a:solidFill>
                  <a:srgbClr val="FF0000"/>
                </a:solidFill>
              </a:rPr>
              <a:t>التكنولوجي </a:t>
            </a:r>
            <a:r>
              <a:rPr lang="ar-IQ" sz="5200" b="1" dirty="0">
                <a:solidFill>
                  <a:srgbClr val="FF0000"/>
                </a:solidFill>
              </a:rPr>
              <a:t>في تطوير السياسة الجنائية العمومية </a:t>
            </a:r>
            <a:r>
              <a:rPr lang="ar-IQ" sz="5200" b="1" dirty="0">
                <a:solidFill>
                  <a:prstClr val="white"/>
                </a:solidFill>
              </a:rPr>
              <a:t>في بعض البلدان الأوربية والعربية بشكل متواضع تقريباً، وذلك من خلال تشريع سياسة قانونية تواكب التطور الذي يعيشه العالم، على الصعيد الإقتصادي والإجتماعي والسياسي</a:t>
            </a:r>
          </a:p>
          <a:p>
            <a:pPr lvl="0" algn="ctr">
              <a:buClr>
                <a:prstClr val="white">
                  <a:shade val="95000"/>
                </a:prstClr>
              </a:buClr>
            </a:pPr>
            <a:r>
              <a:rPr lang="ar-IQ" sz="5200" b="1" dirty="0">
                <a:solidFill>
                  <a:srgbClr val="FF0000"/>
                </a:solidFill>
              </a:rPr>
              <a:t>يستحسن على المشرع العراقي </a:t>
            </a:r>
            <a:r>
              <a:rPr lang="ar-IQ" sz="5200" b="1" dirty="0">
                <a:solidFill>
                  <a:prstClr val="white"/>
                </a:solidFill>
              </a:rPr>
              <a:t>في نطاق التجريم أن يعتمد معيارين هما (معيار الخطورة الإجرامية، ومعيار الخطورة الاجتماعية المتعلق بالجريمة) عند تشريع أي نص جنائي</a:t>
            </a:r>
          </a:p>
          <a:p>
            <a:endParaRPr lang="ar-IQ" dirty="0"/>
          </a:p>
        </p:txBody>
      </p:sp>
    </p:spTree>
    <p:extLst>
      <p:ext uri="{BB962C8B-B14F-4D97-AF65-F5344CB8AC3E}">
        <p14:creationId xmlns:p14="http://schemas.microsoft.com/office/powerpoint/2010/main" val="3073133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algn="ctr"/>
            <a:r>
              <a:rPr lang="ar-IQ" sz="5400" b="1" dirty="0" smtClean="0">
                <a:solidFill>
                  <a:srgbClr val="FF0000"/>
                </a:solidFill>
              </a:rPr>
              <a:t>بسبب النقص التشريعي وعدم تطور السياسة الجنائية ومواكبتها لتطور التكنولوجيا الحديثة </a:t>
            </a:r>
            <a:r>
              <a:rPr lang="ar-IQ" sz="5400" b="1" dirty="0" smtClean="0"/>
              <a:t>فأن بعض الدول تلجأ إلى تطبيق النصوص التقليدية في قانون العقوبات في مواجهة الجرائم الإلكترونية، رغم أن المشرع العراقي قد صادق على الإتفاقية العربية لمكافحة جرائم تقنية المعلومات بموجب القانون رقم (31) لسنة 2013 ولكن لغاية الآن لم يشرع قانون خاص لمكافحة الجريمة الإلكترونية   </a:t>
            </a:r>
            <a:endParaRPr lang="ar-IQ" sz="5400" b="1" dirty="0"/>
          </a:p>
        </p:txBody>
      </p:sp>
    </p:spTree>
    <p:extLst>
      <p:ext uri="{BB962C8B-B14F-4D97-AF65-F5344CB8AC3E}">
        <p14:creationId xmlns:p14="http://schemas.microsoft.com/office/powerpoint/2010/main" val="3645274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algn="ctr"/>
            <a:r>
              <a:rPr lang="ar-IQ" sz="5400" b="1" dirty="0" smtClean="0">
                <a:solidFill>
                  <a:srgbClr val="FF0000"/>
                </a:solidFill>
              </a:rPr>
              <a:t>هناك إهتماماً دولياً وإقليمياً </a:t>
            </a:r>
            <a:r>
              <a:rPr lang="ar-IQ" sz="5400" b="1" dirty="0" smtClean="0"/>
              <a:t>لمكافحة جرائم التكنولوجيا والإنترنت وبالأخص من قبل دول الإتحاد الأوربي ومن قبل منظمة الأمم المتحدة</a:t>
            </a:r>
          </a:p>
          <a:p>
            <a:pPr algn="ctr"/>
            <a:r>
              <a:rPr lang="ar-IQ" sz="5400" b="1" dirty="0" smtClean="0">
                <a:solidFill>
                  <a:srgbClr val="FF0000"/>
                </a:solidFill>
              </a:rPr>
              <a:t>من خصائص الجريمة الإلكترونية</a:t>
            </a:r>
            <a:r>
              <a:rPr lang="ar-IQ" sz="5400" b="1" dirty="0" smtClean="0"/>
              <a:t>، أن المجرم يمتاز بذكاء خارق، ويعمل بإستمرار على خلق الثغرات الأمنية للبرامج الإلكترونية وسهولة تخفي وتدمير الدليل الخاص بإرتكاب الجريمة  </a:t>
            </a:r>
            <a:endParaRPr lang="ar-IQ" sz="5400" b="1" dirty="0"/>
          </a:p>
        </p:txBody>
      </p:sp>
    </p:spTree>
    <p:extLst>
      <p:ext uri="{BB962C8B-B14F-4D97-AF65-F5344CB8AC3E}">
        <p14:creationId xmlns:p14="http://schemas.microsoft.com/office/powerpoint/2010/main" val="320794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309360"/>
          </a:xfrm>
        </p:spPr>
        <p:txBody>
          <a:bodyPr>
            <a:normAutofit/>
          </a:bodyPr>
          <a:lstStyle/>
          <a:p>
            <a:pPr algn="ctr"/>
            <a:r>
              <a:rPr lang="ar-IQ" sz="5400" b="1" dirty="0" smtClean="0">
                <a:solidFill>
                  <a:srgbClr val="FF0000"/>
                </a:solidFill>
              </a:rPr>
              <a:t>لم يتضمن كل من قانون العقوبات وقانون أصول المحاكماة الجزائية العراقي، </a:t>
            </a:r>
            <a:r>
              <a:rPr lang="ar-IQ" sz="5400" b="1" dirty="0" smtClean="0"/>
              <a:t>أي نص تشريعي لتعويض المتهم عن الأضرار المادية والمعنوية التي أصابته جراء المساس بسلامة جسده أو الإنتقاص من تكامله الجسدي  </a:t>
            </a:r>
            <a:endParaRPr lang="ar-IQ" sz="5400" b="1" dirty="0"/>
          </a:p>
        </p:txBody>
      </p:sp>
    </p:spTree>
    <p:extLst>
      <p:ext uri="{BB962C8B-B14F-4D97-AF65-F5344CB8AC3E}">
        <p14:creationId xmlns:p14="http://schemas.microsoft.com/office/powerpoint/2010/main" val="671397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ctr"/>
            <a:r>
              <a:rPr lang="ar-IQ" sz="5400" b="1" dirty="0" smtClean="0">
                <a:solidFill>
                  <a:srgbClr val="FF0000"/>
                </a:solidFill>
              </a:rPr>
              <a:t>بالنسبة للدليل الإلكتروني </a:t>
            </a:r>
            <a:r>
              <a:rPr lang="ar-IQ" sz="5400" b="1" dirty="0" smtClean="0"/>
              <a:t>فلا يمكن قبوله ولا يكون دليل اثبات، دون الرجوع إلى مبدأ المشروعية والإلتزام ببعض الضوابط والشروط عند إستخلاص الدليل الإلكتروني </a:t>
            </a:r>
            <a:endParaRPr lang="ar-IQ" sz="5400" b="1" dirty="0"/>
          </a:p>
        </p:txBody>
      </p:sp>
    </p:spTree>
    <p:extLst>
      <p:ext uri="{BB962C8B-B14F-4D97-AF65-F5344CB8AC3E}">
        <p14:creationId xmlns:p14="http://schemas.microsoft.com/office/powerpoint/2010/main" val="2166301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IQ" sz="5400" dirty="0" smtClean="0">
                <a:solidFill>
                  <a:srgbClr val="FF0000"/>
                </a:solidFill>
                <a:cs typeface="+mn-cs"/>
              </a:rPr>
              <a:t>المحور الثاني: </a:t>
            </a:r>
            <a:r>
              <a:rPr lang="ar-IQ" sz="5400" dirty="0" smtClean="0">
                <a:solidFill>
                  <a:srgbClr val="FFFF00"/>
                </a:solidFill>
                <a:cs typeface="+mn-cs"/>
              </a:rPr>
              <a:t>مراقبة المتهم في الجريمة المعلوماتية</a:t>
            </a:r>
            <a:endParaRPr lang="ar-IQ" sz="5400" dirty="0">
              <a:solidFill>
                <a:srgbClr val="FFFF00"/>
              </a:solidFill>
              <a:cs typeface="+mn-cs"/>
            </a:endParaRPr>
          </a:p>
        </p:txBody>
      </p:sp>
      <p:sp>
        <p:nvSpPr>
          <p:cNvPr id="3" name="Content Placeholder 2"/>
          <p:cNvSpPr>
            <a:spLocks noGrp="1"/>
          </p:cNvSpPr>
          <p:nvPr>
            <p:ph idx="1"/>
          </p:nvPr>
        </p:nvSpPr>
        <p:spPr>
          <a:xfrm>
            <a:off x="-76200" y="1600200"/>
            <a:ext cx="9220200" cy="5257800"/>
          </a:xfrm>
        </p:spPr>
        <p:txBody>
          <a:bodyPr>
            <a:normAutofit fontScale="92500" lnSpcReduction="10000"/>
          </a:bodyPr>
          <a:lstStyle/>
          <a:p>
            <a:pPr marL="137160" indent="0" algn="ctr">
              <a:buNone/>
            </a:pPr>
            <a:r>
              <a:rPr lang="ar-IQ" sz="5400" b="1" dirty="0" smtClean="0">
                <a:solidFill>
                  <a:srgbClr val="FF0000"/>
                </a:solidFill>
              </a:rPr>
              <a:t>س/ما هو المقصود بالمراقبة</a:t>
            </a:r>
            <a:r>
              <a:rPr lang="ar-IQ" sz="5400" b="1" dirty="0">
                <a:solidFill>
                  <a:srgbClr val="FF0000"/>
                </a:solidFill>
              </a:rPr>
              <a:t> </a:t>
            </a:r>
            <a:r>
              <a:rPr lang="ar-IQ" sz="5400" b="1" dirty="0" smtClean="0">
                <a:solidFill>
                  <a:srgbClr val="FF0000"/>
                </a:solidFill>
              </a:rPr>
              <a:t>وماهو الهدف منها؟</a:t>
            </a:r>
          </a:p>
          <a:p>
            <a:pPr algn="ctr">
              <a:buFont typeface="Wingdings" pitchFamily="2" charset="2"/>
              <a:buChar char="Ø"/>
            </a:pPr>
            <a:r>
              <a:rPr lang="ar-IQ" sz="5400" b="1" dirty="0" smtClean="0">
                <a:solidFill>
                  <a:schemeClr val="tx2">
                    <a:lumMod val="20000"/>
                    <a:lumOff val="80000"/>
                  </a:schemeClr>
                </a:solidFill>
              </a:rPr>
              <a:t>يراد بها مجموعة من الاجراءات لجمع المعلومات من قبل رجال البحث الجنائي</a:t>
            </a:r>
          </a:p>
          <a:p>
            <a:pPr algn="ctr">
              <a:buFont typeface="Wingdings" pitchFamily="2" charset="2"/>
              <a:buChar char="Ø"/>
            </a:pPr>
            <a:r>
              <a:rPr lang="ar-IQ" sz="5400" b="1" dirty="0" smtClean="0">
                <a:solidFill>
                  <a:srgbClr val="FFC000"/>
                </a:solidFill>
              </a:rPr>
              <a:t>تهدف إلى كشف </a:t>
            </a:r>
            <a:r>
              <a:rPr lang="ar-IQ" sz="5400" b="1" dirty="0">
                <a:solidFill>
                  <a:srgbClr val="FFC000"/>
                </a:solidFill>
              </a:rPr>
              <a:t>الحقيقة </a:t>
            </a:r>
            <a:r>
              <a:rPr lang="ar-IQ" sz="5400" b="1" dirty="0" smtClean="0">
                <a:solidFill>
                  <a:srgbClr val="FFC000"/>
                </a:solidFill>
              </a:rPr>
              <a:t>وتوقيع </a:t>
            </a:r>
            <a:r>
              <a:rPr lang="ar-IQ" sz="5400" b="1" dirty="0">
                <a:solidFill>
                  <a:srgbClr val="FFC000"/>
                </a:solidFill>
              </a:rPr>
              <a:t>العقاب على من يستحق بعد إدانته بالأدلة التي يتم إستخلاصها بإحدى طرق المراقبة      </a:t>
            </a:r>
          </a:p>
          <a:p>
            <a:pPr marL="137160" indent="0" algn="ctr">
              <a:buNone/>
            </a:pPr>
            <a:endParaRPr lang="ar-IQ" sz="5400" b="1" dirty="0" smtClean="0"/>
          </a:p>
          <a:p>
            <a:pPr marL="137160" indent="0" algn="ctr">
              <a:buNone/>
            </a:pPr>
            <a:endParaRPr lang="ar-IQ" sz="5400" b="1" dirty="0" smtClean="0"/>
          </a:p>
        </p:txBody>
      </p:sp>
    </p:spTree>
    <p:extLst>
      <p:ext uri="{BB962C8B-B14F-4D97-AF65-F5344CB8AC3E}">
        <p14:creationId xmlns:p14="http://schemas.microsoft.com/office/powerpoint/2010/main" val="15351825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r>
              <a:rPr lang="ar-IQ" sz="5400" b="1" dirty="0" smtClean="0">
                <a:solidFill>
                  <a:srgbClr val="FF0000"/>
                </a:solidFill>
              </a:rPr>
              <a:t>يتطلب البحث والتحقيق في الجرائم الإلكترونية </a:t>
            </a:r>
            <a:r>
              <a:rPr lang="ar-IQ" sz="5400" b="1" dirty="0" smtClean="0"/>
              <a:t>يتطلب وجود اشخاص يمتلكون الخبرة في المجال الفني والتقني ومتخصصين في جرائم الحاسوب، ولا يمكن الإعتماد على الإجراءات التقليدية للكشف عن الجرائم التقليدية </a:t>
            </a:r>
            <a:endParaRPr lang="ar-IQ" sz="5400" b="1" dirty="0"/>
          </a:p>
        </p:txBody>
      </p:sp>
    </p:spTree>
    <p:extLst>
      <p:ext uri="{BB962C8B-B14F-4D97-AF65-F5344CB8AC3E}">
        <p14:creationId xmlns:p14="http://schemas.microsoft.com/office/powerpoint/2010/main" val="3333623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r>
              <a:rPr lang="ar-IQ" sz="5400" b="1" dirty="0" smtClean="0">
                <a:solidFill>
                  <a:srgbClr val="FF0000"/>
                </a:solidFill>
              </a:rPr>
              <a:t>منحت بعض التشريعات قاضي التحقيق السلطة التقديرية في إعتماد بعض الأدلة الإلكترونية أثناء نظر الدعوى</a:t>
            </a:r>
            <a:r>
              <a:rPr lang="ar-IQ" sz="5400" b="1" dirty="0" smtClean="0"/>
              <a:t>، وهذا يساعد في مكافحة الجريمة والحد منها، وذلك من خلال عدم التقييد بالنصوص القانونية التقليدية أو بسبب القصور التشريعي في بعض القوانين الخاصة بالجرائم الإلكترونية  </a:t>
            </a:r>
            <a:endParaRPr lang="ar-IQ" sz="5400" b="1" dirty="0"/>
          </a:p>
        </p:txBody>
      </p:sp>
    </p:spTree>
    <p:extLst>
      <p:ext uri="{BB962C8B-B14F-4D97-AF65-F5344CB8AC3E}">
        <p14:creationId xmlns:p14="http://schemas.microsoft.com/office/powerpoint/2010/main" val="538750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ctr"/>
            <a:r>
              <a:rPr lang="ar-IQ" sz="5400" b="1" dirty="0" smtClean="0">
                <a:solidFill>
                  <a:srgbClr val="FF0000"/>
                </a:solidFill>
              </a:rPr>
              <a:t>أن دور الإثبات الالكتروني </a:t>
            </a:r>
            <a:r>
              <a:rPr lang="ar-IQ" sz="5400" b="1" dirty="0" smtClean="0"/>
              <a:t>قد تغير وتطور وتبدلت طبيعة أدلة الإثبات، فقد تبدلت هذه الأدلة من السندات العرفية إلى السندات والأدلة المادية والورقية وصولاً إلى الأدلة الالكترونية، وهذا نتيجة للتطور التكنولوجي السريع عالمياً، مما يتطلب من المشرع الجزائي سن قوانين رادعة لمكافحة الجريمة الالكترونية </a:t>
            </a:r>
            <a:endParaRPr lang="ar-IQ" sz="5400" b="1" dirty="0"/>
          </a:p>
        </p:txBody>
      </p:sp>
    </p:spTree>
    <p:extLst>
      <p:ext uri="{BB962C8B-B14F-4D97-AF65-F5344CB8AC3E}">
        <p14:creationId xmlns:p14="http://schemas.microsoft.com/office/powerpoint/2010/main" val="1443192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ctr"/>
            <a:r>
              <a:rPr lang="ar-IQ" sz="5400" b="1" dirty="0" smtClean="0">
                <a:solidFill>
                  <a:srgbClr val="FF0000"/>
                </a:solidFill>
              </a:rPr>
              <a:t>في نطاق اجراءات التحقيق </a:t>
            </a:r>
            <a:r>
              <a:rPr lang="ar-IQ" sz="5400" b="1" dirty="0" smtClean="0"/>
              <a:t>في الجرائم الالكترونية، لابد من التفرقة بين إجراءات المعاينة للأدلة الالكترونية، وبين إجراءات التفتيش، فالمعاينة هي تثبيت لحالة وللأشياء التي تكون موجودة في موقع ومكان الجريمة وتثبيتها، أما التفتيش فهو الحصول على الأدلة المادية والبيانات التي تفيد في كشف الحقيقة  </a:t>
            </a:r>
            <a:endParaRPr lang="ar-IQ" sz="5400" b="1" dirty="0"/>
          </a:p>
        </p:txBody>
      </p:sp>
    </p:spTree>
    <p:extLst>
      <p:ext uri="{BB962C8B-B14F-4D97-AF65-F5344CB8AC3E}">
        <p14:creationId xmlns:p14="http://schemas.microsoft.com/office/powerpoint/2010/main" val="25942915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ctr"/>
            <a:r>
              <a:rPr lang="ar-IQ" sz="5400" b="1" dirty="0" smtClean="0">
                <a:solidFill>
                  <a:srgbClr val="FF0000"/>
                </a:solidFill>
              </a:rPr>
              <a:t>نتفق مع الرأي الفقهي الجنائي </a:t>
            </a:r>
            <a:r>
              <a:rPr lang="ar-IQ" sz="5400" b="1" dirty="0" smtClean="0"/>
              <a:t>الذي </a:t>
            </a:r>
            <a:r>
              <a:rPr lang="ar-IQ" sz="4400" b="1" dirty="0" smtClean="0"/>
              <a:t>يقر بأن الأدلة الالكترونية لها صفة الأشياء المادية، وذلك لكون الأدلة الالكترونية أغلبها يظهر للواقع على شكل مطبوعات ورقية أو أدلة وبيانات يتم تنزيلها وتخزينها بواسطة أقراص صلبة، ويمكن الاحتجاج بها والإعتماد عليها أثناء الحكم بالدعوى من قبل المحكمة المختصة، وهذا الأمر لابد منه في ظل سرعة التطور التكنولوجي وعدم إمكانية إعتماد الأدلة التقليدية       </a:t>
            </a:r>
            <a:endParaRPr lang="ar-IQ" sz="5400" b="1" dirty="0"/>
          </a:p>
        </p:txBody>
      </p:sp>
    </p:spTree>
    <p:extLst>
      <p:ext uri="{BB962C8B-B14F-4D97-AF65-F5344CB8AC3E}">
        <p14:creationId xmlns:p14="http://schemas.microsoft.com/office/powerpoint/2010/main" val="430128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r>
              <a:rPr lang="ar-IQ" sz="5400" b="1" dirty="0" smtClean="0"/>
              <a:t>عند </a:t>
            </a:r>
            <a:r>
              <a:rPr lang="ar-IQ" sz="5400" b="1" dirty="0" smtClean="0">
                <a:solidFill>
                  <a:srgbClr val="FF0000"/>
                </a:solidFill>
              </a:rPr>
              <a:t>إجراء التفتيش الالكتروني، </a:t>
            </a:r>
            <a:r>
              <a:rPr lang="ar-IQ" sz="5400" b="1" dirty="0" smtClean="0"/>
              <a:t>لابد من الالتزام بضوابط وشروط وأسباب التفتيش التقليدي، لكي تكون إجراءات التفتيش الإلكتروني صحيحة، وفي حال تخلف أي سبب أو شرط ، عند القيام بالتفتيش الالكتروني، فأن هذا الدليل يمكن الطعن به ويؤدي إلى إبطال الحكم القضائي المستند عليه   </a:t>
            </a:r>
            <a:endParaRPr lang="ar-IQ" sz="5400" b="1" dirty="0"/>
          </a:p>
        </p:txBody>
      </p:sp>
    </p:spTree>
    <p:extLst>
      <p:ext uri="{BB962C8B-B14F-4D97-AF65-F5344CB8AC3E}">
        <p14:creationId xmlns:p14="http://schemas.microsoft.com/office/powerpoint/2010/main" val="29109641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r>
              <a:rPr lang="ar-IQ" sz="5400" b="1" dirty="0" smtClean="0">
                <a:solidFill>
                  <a:srgbClr val="FF0000"/>
                </a:solidFill>
              </a:rPr>
              <a:t>تختلف إجراءات المعاينة والتفتيش </a:t>
            </a:r>
            <a:r>
              <a:rPr lang="ar-IQ" sz="5400" b="1" dirty="0" smtClean="0"/>
              <a:t>في الجرائم الإلكترونية كلياً عن إجراءات التفتيش في الجرائم التقليدية، وذلك لكون الإجراءات في التفتيش عن الأدلة الإلكترونية تحتاج إلى خبراء فنيين ومختصين في المجال التقني، وهناك إجراءات خاصة للحفاظ على تلك البيانات والأدلة الرقمية الجنائية   </a:t>
            </a:r>
            <a:endParaRPr lang="ar-IQ" sz="5400" b="1" dirty="0"/>
          </a:p>
        </p:txBody>
      </p:sp>
    </p:spTree>
    <p:extLst>
      <p:ext uri="{BB962C8B-B14F-4D97-AF65-F5344CB8AC3E}">
        <p14:creationId xmlns:p14="http://schemas.microsoft.com/office/powerpoint/2010/main" val="19032301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ctr"/>
            <a:r>
              <a:rPr lang="ar-IQ" sz="4800" b="1" dirty="0" smtClean="0">
                <a:solidFill>
                  <a:srgbClr val="FF0000"/>
                </a:solidFill>
              </a:rPr>
              <a:t>إن محل التفتيش في الجرائم الإلكترونية </a:t>
            </a:r>
            <a:r>
              <a:rPr lang="ar-IQ" sz="4800" b="1" dirty="0" smtClean="0"/>
              <a:t>يختلف كلياً عن محل التفتيش في الجرائم التقليدية، وهذا ما يسبب صعوبة في البحث والتحقيق وضبط الأدلة الالكترونية، وذلك لأن محل التفتيش في الجرائم الإلكترونية يتكون من مجموعة كبيرة من الأشياء المادية المحسوسة وغير المحسوسة، فضلاً عن وجود بيانات ذات نهاية طرفية مخزنة في دولة أخرى غير الدولة التي أرتكبت فيها الجريمة </a:t>
            </a:r>
            <a:r>
              <a:rPr lang="ar-IQ" sz="4800" b="1" dirty="0" smtClean="0">
                <a:solidFill>
                  <a:srgbClr val="FF0000"/>
                </a:solidFill>
              </a:rPr>
              <a:t> </a:t>
            </a:r>
            <a:endParaRPr lang="ar-IQ" sz="4800" b="1" dirty="0">
              <a:solidFill>
                <a:srgbClr val="FF0000"/>
              </a:solidFill>
            </a:endParaRPr>
          </a:p>
        </p:txBody>
      </p:sp>
    </p:spTree>
    <p:extLst>
      <p:ext uri="{BB962C8B-B14F-4D97-AF65-F5344CB8AC3E}">
        <p14:creationId xmlns:p14="http://schemas.microsoft.com/office/powerpoint/2010/main" val="14369565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ctr"/>
            <a:r>
              <a:rPr lang="ar-IQ" sz="4400" b="1" dirty="0" smtClean="0">
                <a:solidFill>
                  <a:srgbClr val="FF0000"/>
                </a:solidFill>
              </a:rPr>
              <a:t>بالنسبة للتحقيق ومراقبة المتهم إلكترونياً، </a:t>
            </a:r>
            <a:r>
              <a:rPr lang="ar-IQ" sz="4400" b="1" dirty="0" smtClean="0"/>
              <a:t>يوجد قصور في أغلب التشريعات العربية، وقانون أصول المحاكمات الجزائية العراقي، لكون هذه القوانين شرعت لمكافحة الجرائم التقليدية وفي الوقت الحاضر لا يمكنها مكافحة الجرائم الالكترونية ولأسباب عديدة، منها إختلاف الوسائل والدوافع والأسباب، فيما بين الجرائم التقليدية في الماضي والجرائم الإلكترونية في ظل التطور التكنولوجي الذي يعيشه العالم في الوقت الحالي</a:t>
            </a:r>
            <a:endParaRPr lang="ar-IQ" sz="4400" b="1" dirty="0"/>
          </a:p>
        </p:txBody>
      </p:sp>
    </p:spTree>
    <p:extLst>
      <p:ext uri="{BB962C8B-B14F-4D97-AF65-F5344CB8AC3E}">
        <p14:creationId xmlns:p14="http://schemas.microsoft.com/office/powerpoint/2010/main" val="34358989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r>
              <a:rPr lang="ar-IQ" sz="5400" b="1" dirty="0" smtClean="0"/>
              <a:t>بالنسبة لما يعتمد في الوقت الحالي في بعض الدول </a:t>
            </a:r>
            <a:r>
              <a:rPr lang="ar-IQ" sz="5400" b="1" dirty="0" smtClean="0">
                <a:solidFill>
                  <a:srgbClr val="FF0000"/>
                </a:solidFill>
              </a:rPr>
              <a:t>بما يسمى التقاضي عن بعد</a:t>
            </a:r>
            <a:r>
              <a:rPr lang="ar-IQ" sz="5400" b="1" dirty="0" smtClean="0"/>
              <a:t>، فلا يشكل مساساً بمبدأ علانية الجلسات في التقاضي عن بعد من خلال القاعات الإلكترونية، بالإستعانة بالدوائر التلفزيونية المغلقة وبإستخدام برامج الإتصال المرئي</a:t>
            </a:r>
            <a:endParaRPr lang="ar-IQ" sz="5400" b="1" dirty="0"/>
          </a:p>
        </p:txBody>
      </p:sp>
    </p:spTree>
    <p:extLst>
      <p:ext uri="{BB962C8B-B14F-4D97-AF65-F5344CB8AC3E}">
        <p14:creationId xmlns:p14="http://schemas.microsoft.com/office/powerpoint/2010/main" val="2944167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685800" indent="-685800">
              <a:buFont typeface="Wingdings" pitchFamily="2" charset="2"/>
              <a:buChar char="Ø"/>
            </a:pPr>
            <a:r>
              <a:rPr lang="ar-IQ" sz="5400" dirty="0" smtClean="0">
                <a:solidFill>
                  <a:srgbClr val="FF0000"/>
                </a:solidFill>
                <a:cs typeface="+mn-cs"/>
              </a:rPr>
              <a:t>موقف المشرع العراقي </a:t>
            </a:r>
            <a:endParaRPr lang="ar-IQ" sz="5400" dirty="0">
              <a:solidFill>
                <a:srgbClr val="FF0000"/>
              </a:solidFill>
              <a:cs typeface="+mn-cs"/>
            </a:endParaRPr>
          </a:p>
        </p:txBody>
      </p:sp>
      <p:sp>
        <p:nvSpPr>
          <p:cNvPr id="3" name="Content Placeholder 2"/>
          <p:cNvSpPr>
            <a:spLocks noGrp="1"/>
          </p:cNvSpPr>
          <p:nvPr>
            <p:ph idx="1"/>
          </p:nvPr>
        </p:nvSpPr>
        <p:spPr>
          <a:xfrm>
            <a:off x="0" y="1295400"/>
            <a:ext cx="9144000" cy="5562600"/>
          </a:xfrm>
        </p:spPr>
        <p:txBody>
          <a:bodyPr>
            <a:noAutofit/>
          </a:bodyPr>
          <a:lstStyle/>
          <a:p>
            <a:pPr algn="ctr"/>
            <a:r>
              <a:rPr lang="ar-IQ" sz="3600" b="1" dirty="0" smtClean="0"/>
              <a:t>تطرق المشرع العراقي إلى موضوع المراقبة الإلكترونية أثناء التحقيق في مشروع قانون مكافحة الجرائم المعلوماتية والتقنية لسنة 2019والذي لم يتم إقراره لحد الآن، وذلك في المادة (26/ثالثاً/ج) منه التي تنص: (للقاضي المختص أن يأمر بالدخول إلى أجهزة الحاسوب والشبكات أو أي جزء منها والى البيانات المخزنة فيها والى أي واسطة أو وسيلة يمكن أن تخزن فيها بيانات الحاسوب الموجودة داخل العراق وله إعتراض البيانات ورصدها ومراقبتها بقرار مسبب ولمدة وغرض محددين)     </a:t>
            </a:r>
            <a:endParaRPr lang="ar-IQ" sz="3600" b="1" dirty="0"/>
          </a:p>
        </p:txBody>
      </p:sp>
    </p:spTree>
    <p:extLst>
      <p:ext uri="{BB962C8B-B14F-4D97-AF65-F5344CB8AC3E}">
        <p14:creationId xmlns:p14="http://schemas.microsoft.com/office/powerpoint/2010/main" val="8623313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r>
              <a:rPr lang="ar-IQ" sz="5400" b="1" dirty="0" smtClean="0">
                <a:solidFill>
                  <a:srgbClr val="FF0000"/>
                </a:solidFill>
              </a:rPr>
              <a:t>أزاء المخاطر المجتمعية الكبيرة </a:t>
            </a:r>
            <a:r>
              <a:rPr lang="ar-IQ" sz="5400" b="1" dirty="0" smtClean="0"/>
              <a:t>التي تسببها الجرائم المعلوماتية فلابد على المشرع العراقي من الإسراع وسن قانون خاص بمكافحة الجرائم المعلوماتية والتقنية يتضمن حماية فاعلة للمعلومات والبيانات الرقمية الخاصة والتي أهم المصالح الإجتماعية  </a:t>
            </a:r>
            <a:endParaRPr lang="ar-IQ" sz="5400" b="1" dirty="0"/>
          </a:p>
        </p:txBody>
      </p:sp>
    </p:spTree>
    <p:extLst>
      <p:ext uri="{BB962C8B-B14F-4D97-AF65-F5344CB8AC3E}">
        <p14:creationId xmlns:p14="http://schemas.microsoft.com/office/powerpoint/2010/main" val="4375593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ctr"/>
            <a:r>
              <a:rPr lang="ar-IQ" sz="5400" b="1" dirty="0" smtClean="0">
                <a:solidFill>
                  <a:srgbClr val="FF0000"/>
                </a:solidFill>
              </a:rPr>
              <a:t>على المشرع العراقي أن يضمن مشروع قانون الجرائم الالكترونية والمعلوماتية </a:t>
            </a:r>
            <a:r>
              <a:rPr lang="ar-IQ" sz="5400" b="1" dirty="0" smtClean="0"/>
              <a:t>فصلاً خاصاً، لحماية الأمن الاسري والوقاية منها قبل وقوعها، ويتم تشديد العقوبة في حال تم إرتكاب الجريمة الإلكترونية الماسة بالأمن الأسري من قبل الأقارب أو من قبل ذوي المهن والاختصاص في مجال الحاسوب والبرمجيات     </a:t>
            </a:r>
            <a:endParaRPr lang="ar-IQ" sz="5400" b="1" dirty="0"/>
          </a:p>
        </p:txBody>
      </p:sp>
    </p:spTree>
    <p:extLst>
      <p:ext uri="{BB962C8B-B14F-4D97-AF65-F5344CB8AC3E}">
        <p14:creationId xmlns:p14="http://schemas.microsoft.com/office/powerpoint/2010/main" val="7672185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r>
              <a:rPr lang="ar-IQ" sz="5400" b="1" dirty="0" smtClean="0"/>
              <a:t>على المشرع العراقي أن يشرع نصاً خاصاً ضمن مشروع قانون الجرائم المعلوماتية، </a:t>
            </a:r>
            <a:r>
              <a:rPr lang="ar-IQ" sz="5400" b="1" dirty="0" smtClean="0">
                <a:solidFill>
                  <a:srgbClr val="FF0000"/>
                </a:solidFill>
              </a:rPr>
              <a:t>يتضمن آلية التعامل مع النفايات الإلكترونية </a:t>
            </a:r>
            <a:r>
              <a:rPr lang="ar-IQ" sz="5400" b="1" dirty="0" smtClean="0"/>
              <a:t>لما لها من تأثير مباشر وخطر على جسم الإنسان، مع تشديد العقوبة إذا كان الفاعل من ذوي المهن أو الإختصاص في مجال الإلكترونيات </a:t>
            </a:r>
            <a:endParaRPr lang="ar-IQ" sz="5400" b="1" dirty="0"/>
          </a:p>
        </p:txBody>
      </p:sp>
    </p:spTree>
    <p:extLst>
      <p:ext uri="{BB962C8B-B14F-4D97-AF65-F5344CB8AC3E}">
        <p14:creationId xmlns:p14="http://schemas.microsoft.com/office/powerpoint/2010/main" val="17838274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algn="ctr"/>
            <a:r>
              <a:rPr lang="ar-IQ" sz="5400" b="1" dirty="0" smtClean="0">
                <a:solidFill>
                  <a:srgbClr val="FF0000"/>
                </a:solidFill>
              </a:rPr>
              <a:t>لزوم عقد مجموعة من الإتفاقيات مع الدول المتطورة </a:t>
            </a:r>
            <a:r>
              <a:rPr lang="ar-IQ" sz="5400" b="1" dirty="0" smtClean="0"/>
              <a:t>في مجال مكافحة الجرائم المعلوماتية في سبيل التعاون الدولي لمكافحة الجرائم الإلكترونية</a:t>
            </a:r>
          </a:p>
          <a:p>
            <a:pPr algn="ctr"/>
            <a:r>
              <a:rPr lang="ar-IQ" sz="5400" b="1" dirty="0" smtClean="0">
                <a:solidFill>
                  <a:srgbClr val="FF0000"/>
                </a:solidFill>
              </a:rPr>
              <a:t>ضرورة تقديم البرامج والورش التدريبية </a:t>
            </a:r>
            <a:r>
              <a:rPr lang="ar-IQ" sz="5400" b="1" dirty="0" smtClean="0"/>
              <a:t>المؤهلة لأعضاء الضبط القضائي والمحققين والقضاة من أجل تمكينهم من إستعمال الأجهزة التقنية ووسائل الإتصال الحديثة، في مجال التحقيق الالكتروني، وأيضاً في مجال التقاضي الالكتروني  </a:t>
            </a:r>
            <a:endParaRPr lang="ar-IQ" sz="5400" b="1" dirty="0"/>
          </a:p>
        </p:txBody>
      </p:sp>
    </p:spTree>
    <p:extLst>
      <p:ext uri="{BB962C8B-B14F-4D97-AF65-F5344CB8AC3E}">
        <p14:creationId xmlns:p14="http://schemas.microsoft.com/office/powerpoint/2010/main" val="361426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71500" indent="-571500">
              <a:buFont typeface="Wingdings" pitchFamily="2" charset="2"/>
              <a:buChar char="Ø"/>
            </a:pPr>
            <a:r>
              <a:rPr lang="ar-IQ" sz="5400" dirty="0" smtClean="0">
                <a:solidFill>
                  <a:srgbClr val="FF0000"/>
                </a:solidFill>
                <a:cs typeface="+mn-cs"/>
              </a:rPr>
              <a:t>تقييم موقف المشرع العراقي</a:t>
            </a:r>
            <a:endParaRPr lang="ar-IQ" sz="5400" dirty="0">
              <a:solidFill>
                <a:srgbClr val="FF0000"/>
              </a:solidFill>
              <a:cs typeface="+mn-cs"/>
            </a:endParaRPr>
          </a:p>
        </p:txBody>
      </p:sp>
      <p:sp>
        <p:nvSpPr>
          <p:cNvPr id="3" name="Content Placeholder 2"/>
          <p:cNvSpPr>
            <a:spLocks noGrp="1"/>
          </p:cNvSpPr>
          <p:nvPr>
            <p:ph idx="1"/>
          </p:nvPr>
        </p:nvSpPr>
        <p:spPr>
          <a:xfrm>
            <a:off x="0" y="1219200"/>
            <a:ext cx="9144000" cy="5638800"/>
          </a:xfrm>
        </p:spPr>
        <p:txBody>
          <a:bodyPr>
            <a:noAutofit/>
          </a:bodyPr>
          <a:lstStyle/>
          <a:p>
            <a:pPr algn="ctr"/>
            <a:r>
              <a:rPr lang="ar-IQ" sz="4800" b="1" dirty="0" smtClean="0"/>
              <a:t>ما يلاحظ على نص المادة المذكورة، أن المشرع العراقي قد تناول موضوع المراقبة الإلكترونية بشكل عام، دون أن يخوض في تفاصيل وشروط ومدى هذه المراقبة، مما يتطلب معالجة ذلك قبل التصويت على هذا القانون، حتى لا نكون أمام انتهاك المعايير الأساسية للحقوق والحريات الخاصة  </a:t>
            </a:r>
            <a:endParaRPr lang="ar-IQ" sz="4800" b="1" dirty="0"/>
          </a:p>
        </p:txBody>
      </p:sp>
    </p:spTree>
    <p:extLst>
      <p:ext uri="{BB962C8B-B14F-4D97-AF65-F5344CB8AC3E}">
        <p14:creationId xmlns:p14="http://schemas.microsoft.com/office/powerpoint/2010/main" val="3254961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Autofit/>
          </a:bodyPr>
          <a:lstStyle/>
          <a:p>
            <a:r>
              <a:rPr lang="ar-IQ" sz="5400" dirty="0" smtClean="0">
                <a:solidFill>
                  <a:srgbClr val="FF0000"/>
                </a:solidFill>
                <a:cs typeface="+mn-cs"/>
              </a:rPr>
              <a:t>المحور الثالث: </a:t>
            </a:r>
            <a:r>
              <a:rPr lang="ar-IQ" sz="5400" dirty="0" smtClean="0">
                <a:solidFill>
                  <a:srgbClr val="FFFF00"/>
                </a:solidFill>
                <a:cs typeface="+mn-cs"/>
              </a:rPr>
              <a:t>التحقيق في الجريمة المعلوماتية</a:t>
            </a:r>
            <a:endParaRPr lang="ar-IQ" sz="5400" dirty="0">
              <a:solidFill>
                <a:srgbClr val="FFFF00"/>
              </a:solidFill>
              <a:cs typeface="+mn-cs"/>
            </a:endParaRPr>
          </a:p>
        </p:txBody>
      </p:sp>
      <p:sp>
        <p:nvSpPr>
          <p:cNvPr id="3" name="Content Placeholder 2"/>
          <p:cNvSpPr>
            <a:spLocks noGrp="1"/>
          </p:cNvSpPr>
          <p:nvPr>
            <p:ph idx="1"/>
          </p:nvPr>
        </p:nvSpPr>
        <p:spPr>
          <a:xfrm>
            <a:off x="0" y="1447800"/>
            <a:ext cx="9144000" cy="5410200"/>
          </a:xfrm>
        </p:spPr>
        <p:txBody>
          <a:bodyPr>
            <a:normAutofit fontScale="92500" lnSpcReduction="10000"/>
          </a:bodyPr>
          <a:lstStyle/>
          <a:p>
            <a:pPr algn="ctr"/>
            <a:r>
              <a:rPr lang="ar-IQ" sz="5400" b="1" dirty="0" smtClean="0">
                <a:solidFill>
                  <a:srgbClr val="FF0000"/>
                </a:solidFill>
              </a:rPr>
              <a:t>س/ ما هو المقصود بالتحقيق في الجريمة المعلوماتية؟</a:t>
            </a:r>
          </a:p>
          <a:p>
            <a:pPr algn="ctr">
              <a:buFont typeface="Wingdings" pitchFamily="2" charset="2"/>
              <a:buChar char="Ø"/>
            </a:pPr>
            <a:r>
              <a:rPr lang="ar-IQ" sz="5400" b="1" dirty="0" smtClean="0"/>
              <a:t>يراد به مجموعة إجراءات تتخذها السلطات من أجل تمحيص الأدلة التي أسفرت عنها مرحلة جمع الاستدلالات مع محاولة جمع أدلة جديدة تساعد في التحقيق عن الجريمة التي وقعت </a:t>
            </a:r>
          </a:p>
          <a:p>
            <a:pPr>
              <a:buFont typeface="Wingdings" pitchFamily="2" charset="2"/>
              <a:buChar char="Ø"/>
            </a:pPr>
            <a:endParaRPr lang="ar-IQ" sz="5400" b="1" dirty="0" smtClean="0">
              <a:solidFill>
                <a:srgbClr val="FF0000"/>
              </a:solidFill>
            </a:endParaRPr>
          </a:p>
          <a:p>
            <a:endParaRPr lang="ar-IQ" dirty="0"/>
          </a:p>
        </p:txBody>
      </p:sp>
    </p:spTree>
    <p:extLst>
      <p:ext uri="{BB962C8B-B14F-4D97-AF65-F5344CB8AC3E}">
        <p14:creationId xmlns:p14="http://schemas.microsoft.com/office/powerpoint/2010/main" val="2966033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76400"/>
          </a:xfrm>
        </p:spPr>
        <p:txBody>
          <a:bodyPr>
            <a:noAutofit/>
          </a:bodyPr>
          <a:lstStyle/>
          <a:p>
            <a:r>
              <a:rPr lang="ar-IQ" sz="5400" dirty="0" smtClean="0">
                <a:solidFill>
                  <a:srgbClr val="FF0000"/>
                </a:solidFill>
                <a:cs typeface="+mn-cs"/>
              </a:rPr>
              <a:t>المحور الرابع: </a:t>
            </a:r>
            <a:r>
              <a:rPr lang="ar-IQ" sz="5400" dirty="0" smtClean="0">
                <a:solidFill>
                  <a:srgbClr val="FFFF00"/>
                </a:solidFill>
                <a:cs typeface="+mn-cs"/>
              </a:rPr>
              <a:t>الإجراءات المستحدثة في التحقيق بالجرائم الإلكترونية</a:t>
            </a:r>
            <a:endParaRPr lang="ar-IQ" sz="5400" dirty="0">
              <a:solidFill>
                <a:srgbClr val="FFFF00"/>
              </a:solidFill>
              <a:cs typeface="+mn-cs"/>
            </a:endParaRPr>
          </a:p>
        </p:txBody>
      </p:sp>
      <p:sp>
        <p:nvSpPr>
          <p:cNvPr id="3" name="Content Placeholder 2"/>
          <p:cNvSpPr>
            <a:spLocks noGrp="1"/>
          </p:cNvSpPr>
          <p:nvPr>
            <p:ph idx="1"/>
          </p:nvPr>
        </p:nvSpPr>
        <p:spPr>
          <a:xfrm>
            <a:off x="0" y="1600200"/>
            <a:ext cx="9144000" cy="4709160"/>
          </a:xfrm>
        </p:spPr>
        <p:txBody>
          <a:bodyPr>
            <a:normAutofit/>
          </a:bodyPr>
          <a:lstStyle/>
          <a:p>
            <a:pPr marL="137160" indent="0" algn="ctr">
              <a:buNone/>
            </a:pPr>
            <a:r>
              <a:rPr lang="ar-IQ" sz="4000" b="1" dirty="0" smtClean="0"/>
              <a:t>من أهم إجراءات البحث والتحقيق الفنية والعلمية الجديدة التي أرستها معظم الإتفاقيات والمعاهدات الدولية في هذا الصدد منها:</a:t>
            </a:r>
          </a:p>
          <a:p>
            <a:pPr algn="ctr">
              <a:buFont typeface="Wingdings" pitchFamily="2" charset="2"/>
              <a:buChar char="Ø"/>
            </a:pPr>
            <a:r>
              <a:rPr lang="ar-IQ" sz="4000" b="1" dirty="0" smtClean="0">
                <a:solidFill>
                  <a:srgbClr val="FF0000"/>
                </a:solidFill>
              </a:rPr>
              <a:t>الدخول والنفاذ </a:t>
            </a:r>
            <a:r>
              <a:rPr lang="ar-IQ" sz="4000" b="1" dirty="0" smtClean="0"/>
              <a:t>إلى برامج الحاسب الآلي وقواعد البيانات وغيرها من الأجهزة والنظم المعلوماتية.</a:t>
            </a:r>
          </a:p>
          <a:p>
            <a:pPr algn="ctr">
              <a:buFont typeface="Wingdings" pitchFamily="2" charset="2"/>
              <a:buChar char="Ø"/>
            </a:pPr>
            <a:r>
              <a:rPr lang="ar-IQ" sz="4000" b="1" dirty="0" smtClean="0">
                <a:solidFill>
                  <a:srgbClr val="FF0000"/>
                </a:solidFill>
              </a:rPr>
              <a:t>إعتراض المراسلات </a:t>
            </a:r>
            <a:r>
              <a:rPr lang="ar-IQ" sz="4000" b="1" dirty="0" smtClean="0"/>
              <a:t>والمراقبة الالكترونية وكذلك الحفظ والإفشاء العاجلان للمعطيات الإلكترونية </a:t>
            </a:r>
            <a:endParaRPr lang="ar-IQ" sz="4000" b="1" dirty="0"/>
          </a:p>
        </p:txBody>
      </p:sp>
    </p:spTree>
    <p:extLst>
      <p:ext uri="{BB962C8B-B14F-4D97-AF65-F5344CB8AC3E}">
        <p14:creationId xmlns:p14="http://schemas.microsoft.com/office/powerpoint/2010/main" val="2990033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1676400"/>
          </a:xfrm>
        </p:spPr>
        <p:txBody>
          <a:bodyPr>
            <a:noAutofit/>
          </a:bodyPr>
          <a:lstStyle/>
          <a:p>
            <a:r>
              <a:rPr lang="ar-IQ" sz="5400" dirty="0" smtClean="0">
                <a:solidFill>
                  <a:srgbClr val="FF0000"/>
                </a:solidFill>
                <a:cs typeface="+mn-cs"/>
              </a:rPr>
              <a:t>المحور الخامس: إجراءات تقنية مساعدة في التحقيق</a:t>
            </a:r>
            <a:endParaRPr lang="ar-IQ" sz="5400" dirty="0">
              <a:solidFill>
                <a:srgbClr val="FF0000"/>
              </a:solidFill>
              <a:cs typeface="+mn-cs"/>
            </a:endParaRPr>
          </a:p>
        </p:txBody>
      </p:sp>
      <p:sp>
        <p:nvSpPr>
          <p:cNvPr id="3" name="Content Placeholder 2"/>
          <p:cNvSpPr>
            <a:spLocks noGrp="1"/>
          </p:cNvSpPr>
          <p:nvPr>
            <p:ph idx="1"/>
          </p:nvPr>
        </p:nvSpPr>
        <p:spPr>
          <a:xfrm>
            <a:off x="0" y="1600200"/>
            <a:ext cx="9144000" cy="5257800"/>
          </a:xfrm>
        </p:spPr>
        <p:txBody>
          <a:bodyPr>
            <a:normAutofit fontScale="92500" lnSpcReduction="10000"/>
          </a:bodyPr>
          <a:lstStyle/>
          <a:p>
            <a:pPr algn="ctr">
              <a:buFont typeface="Wingdings" pitchFamily="2" charset="2"/>
              <a:buChar char="Ø"/>
            </a:pPr>
            <a:r>
              <a:rPr lang="ar-IQ" sz="5400" b="1" dirty="0" smtClean="0">
                <a:solidFill>
                  <a:srgbClr val="FFFF00"/>
                </a:solidFill>
              </a:rPr>
              <a:t>الوسائل الإجرائية: مثالها مساعدة سلطات التحقيق في مجال إقتفاء الأثر</a:t>
            </a:r>
          </a:p>
          <a:p>
            <a:pPr algn="ctr">
              <a:buFont typeface="Wingdings" pitchFamily="2" charset="2"/>
              <a:buChar char="Ø"/>
            </a:pPr>
            <a:r>
              <a:rPr lang="ar-IQ" sz="5400" b="1" dirty="0" smtClean="0">
                <a:solidFill>
                  <a:srgbClr val="FFFF00"/>
                </a:solidFill>
              </a:rPr>
              <a:t>الوسائل المساعدة للكشف عن الجرائم الإلكترونية مثل:</a:t>
            </a:r>
          </a:p>
          <a:p>
            <a:pPr algn="ctr">
              <a:buFont typeface="Wingdings" pitchFamily="2" charset="2"/>
              <a:buChar char="Ø"/>
            </a:pPr>
            <a:r>
              <a:rPr lang="ar-IQ" sz="5400" b="1" dirty="0" smtClean="0">
                <a:solidFill>
                  <a:srgbClr val="FFFF00"/>
                </a:solidFill>
              </a:rPr>
              <a:t>عناوين الانترنت والبريد الالكتروني وبرامج المحادثة، والبروكسي، وبرامج التتبع </a:t>
            </a:r>
            <a:endParaRPr lang="ar-IQ" sz="5400" b="1" dirty="0">
              <a:solidFill>
                <a:srgbClr val="FFFF00"/>
              </a:solidFill>
            </a:endParaRPr>
          </a:p>
        </p:txBody>
      </p:sp>
    </p:spTree>
    <p:extLst>
      <p:ext uri="{BB962C8B-B14F-4D97-AF65-F5344CB8AC3E}">
        <p14:creationId xmlns:p14="http://schemas.microsoft.com/office/powerpoint/2010/main" val="2212737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p:spPr>
        <p:txBody>
          <a:bodyPr>
            <a:noAutofit/>
          </a:bodyPr>
          <a:lstStyle/>
          <a:p>
            <a:r>
              <a:rPr lang="ar-IQ" sz="5400" dirty="0" smtClean="0">
                <a:solidFill>
                  <a:srgbClr val="FF0000"/>
                </a:solidFill>
                <a:cs typeface="+mn-cs"/>
              </a:rPr>
              <a:t>المحور السادس: المحاكمة وإنفاذ القانون </a:t>
            </a:r>
            <a:endParaRPr lang="ar-IQ" sz="5400" dirty="0">
              <a:solidFill>
                <a:srgbClr val="FF0000"/>
              </a:solidFill>
              <a:cs typeface="+mn-cs"/>
            </a:endParaRPr>
          </a:p>
        </p:txBody>
      </p:sp>
      <p:sp>
        <p:nvSpPr>
          <p:cNvPr id="3" name="Content Placeholder 2"/>
          <p:cNvSpPr>
            <a:spLocks noGrp="1"/>
          </p:cNvSpPr>
          <p:nvPr>
            <p:ph idx="1"/>
          </p:nvPr>
        </p:nvSpPr>
        <p:spPr>
          <a:xfrm>
            <a:off x="0" y="1524000"/>
            <a:ext cx="9144000" cy="4785360"/>
          </a:xfrm>
        </p:spPr>
        <p:txBody>
          <a:bodyPr>
            <a:normAutofit/>
          </a:bodyPr>
          <a:lstStyle/>
          <a:p>
            <a:pPr marL="137160" indent="0" algn="ctr">
              <a:buNone/>
            </a:pPr>
            <a:r>
              <a:rPr lang="ar-IQ" sz="5400" b="1" dirty="0" smtClean="0"/>
              <a:t>س/ </a:t>
            </a:r>
            <a:r>
              <a:rPr lang="ar-IQ" sz="5400" b="1" dirty="0" smtClean="0">
                <a:solidFill>
                  <a:srgbClr val="FFFF00"/>
                </a:solidFill>
              </a:rPr>
              <a:t>ما هو القانون الواجب التطبيق على الجرائم الإلكترونية؟</a:t>
            </a:r>
          </a:p>
          <a:p>
            <a:pPr algn="ctr">
              <a:buFont typeface="Wingdings" pitchFamily="2" charset="2"/>
              <a:buChar char="Ø"/>
            </a:pPr>
            <a:r>
              <a:rPr lang="ar-IQ" sz="5400" b="1" dirty="0" smtClean="0"/>
              <a:t>الإختصاص القضائي في الجريمة الإلكترونية بحسب </a:t>
            </a:r>
            <a:r>
              <a:rPr lang="ar-IQ" sz="5400" b="1" dirty="0" smtClean="0">
                <a:solidFill>
                  <a:srgbClr val="FF0000"/>
                </a:solidFill>
              </a:rPr>
              <a:t>المبدأ الإقليمي</a:t>
            </a:r>
          </a:p>
          <a:p>
            <a:pPr marL="137160" indent="0" algn="ctr">
              <a:buNone/>
            </a:pPr>
            <a:endParaRPr lang="ar-IQ" sz="5400" b="1" dirty="0"/>
          </a:p>
        </p:txBody>
      </p:sp>
    </p:spTree>
    <p:extLst>
      <p:ext uri="{BB962C8B-B14F-4D97-AF65-F5344CB8AC3E}">
        <p14:creationId xmlns:p14="http://schemas.microsoft.com/office/powerpoint/2010/main" val="3599176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buFont typeface="Wingdings" pitchFamily="2" charset="2"/>
              <a:buChar char="Ø"/>
            </a:pPr>
            <a:r>
              <a:rPr lang="ar-IQ" sz="5400" b="1" dirty="0" smtClean="0"/>
              <a:t>الإختصاص القضائي في الجريمة الإلكترونية بحسب </a:t>
            </a:r>
            <a:r>
              <a:rPr lang="ar-IQ" sz="5400" b="1" dirty="0" smtClean="0">
                <a:solidFill>
                  <a:srgbClr val="FF0000"/>
                </a:solidFill>
              </a:rPr>
              <a:t>مبدأ العينية</a:t>
            </a:r>
          </a:p>
          <a:p>
            <a:pPr algn="ctr">
              <a:buFont typeface="Wingdings" pitchFamily="2" charset="2"/>
              <a:buChar char="Ø"/>
            </a:pPr>
            <a:r>
              <a:rPr lang="ar-IQ" sz="5400" b="1" dirty="0" smtClean="0"/>
              <a:t>الإختصاص القضائي في الجريمة الإلكترونية بحسب </a:t>
            </a:r>
            <a:r>
              <a:rPr lang="ar-IQ" sz="5400" b="1" dirty="0" smtClean="0">
                <a:solidFill>
                  <a:srgbClr val="FF0000"/>
                </a:solidFill>
              </a:rPr>
              <a:t>مبدأ الشخصية</a:t>
            </a:r>
          </a:p>
          <a:p>
            <a:pPr algn="ctr">
              <a:buFont typeface="Wingdings" pitchFamily="2" charset="2"/>
              <a:buChar char="Ø"/>
            </a:pPr>
            <a:r>
              <a:rPr lang="ar-IQ" sz="5400" b="1" dirty="0" smtClean="0"/>
              <a:t>الإختصاص القضائي للجريمة الإلكترونية ( </a:t>
            </a:r>
            <a:r>
              <a:rPr lang="ar-IQ" sz="5400" b="1" dirty="0" smtClean="0">
                <a:solidFill>
                  <a:srgbClr val="FF0000"/>
                </a:solidFill>
              </a:rPr>
              <a:t>المبدأ العالمي أو الشامل</a:t>
            </a:r>
            <a:r>
              <a:rPr lang="ar-IQ" sz="5400" b="1" dirty="0" smtClean="0"/>
              <a:t>)</a:t>
            </a:r>
          </a:p>
          <a:p>
            <a:pPr marL="137160" indent="0">
              <a:buNone/>
            </a:pPr>
            <a:endParaRPr lang="ar-IQ" dirty="0" smtClean="0"/>
          </a:p>
          <a:p>
            <a:pPr>
              <a:buFont typeface="Wingdings" pitchFamily="2" charset="2"/>
              <a:buChar char="Ø"/>
            </a:pPr>
            <a:endParaRPr lang="ar-IQ" dirty="0"/>
          </a:p>
        </p:txBody>
      </p:sp>
    </p:spTree>
    <p:extLst>
      <p:ext uri="{BB962C8B-B14F-4D97-AF65-F5344CB8AC3E}">
        <p14:creationId xmlns:p14="http://schemas.microsoft.com/office/powerpoint/2010/main" val="38003218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882</TotalTime>
  <Words>1488</Words>
  <Application>Microsoft Office PowerPoint</Application>
  <PresentationFormat>On-screen Show (4:3)</PresentationFormat>
  <Paragraphs>65</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Apex</vt:lpstr>
      <vt:lpstr>المحور الأول: مظاهر تأثير التطور التكنولوجي على مرحلة التحقيق الإبتدائي</vt:lpstr>
      <vt:lpstr>المحور الثاني: مراقبة المتهم في الجريمة المعلوماتية</vt:lpstr>
      <vt:lpstr>موقف المشرع العراقي </vt:lpstr>
      <vt:lpstr>تقييم موقف المشرع العراقي</vt:lpstr>
      <vt:lpstr>المحور الثالث: التحقيق في الجريمة المعلوماتية</vt:lpstr>
      <vt:lpstr>المحور الرابع: الإجراءات المستحدثة في التحقيق بالجرائم الإلكترونية</vt:lpstr>
      <vt:lpstr>المحور الخامس: إجراءات تقنية مساعدة في التحقيق</vt:lpstr>
      <vt:lpstr>المحور السادس: المحاكمة وإنفاذ القانون </vt:lpstr>
      <vt:lpstr>PowerPoint Presentation</vt:lpstr>
      <vt:lpstr>المحور السابع: معايير تحديد القانون الواجب التطبيق</vt:lpstr>
      <vt:lpstr>المحور الثامن: المحاكمة الإلكترونية</vt:lpstr>
      <vt:lpstr>المحور التاسع: تقنية التقاضي عن بعد</vt:lpstr>
      <vt:lpstr>المحور العاشر : مراجعة ختامية شاملة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المحور الأول: أثر التطور التكنولوجي على اجراءات التحقيق والمحاكمة</dc:title>
  <dc:creator>x2-8</dc:creator>
  <cp:lastModifiedBy>DR.Ahmed Saker</cp:lastModifiedBy>
  <cp:revision>133</cp:revision>
  <dcterms:created xsi:type="dcterms:W3CDTF">2006-08-16T00:00:00Z</dcterms:created>
  <dcterms:modified xsi:type="dcterms:W3CDTF">2026-06-22T09:48:27Z</dcterms:modified>
</cp:coreProperties>
</file>