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5" r:id="rId1"/>
  </p:sldMasterIdLst>
  <p:sldIdLst>
    <p:sldId id="256" r:id="rId2"/>
    <p:sldId id="257" r:id="rId3"/>
    <p:sldId id="260" r:id="rId4"/>
    <p:sldId id="258" r:id="rId5"/>
    <p:sldId id="259" r:id="rId6"/>
    <p:sldId id="267" r:id="rId7"/>
    <p:sldId id="265" r:id="rId8"/>
    <p:sldId id="261" r:id="rId9"/>
    <p:sldId id="262" r:id="rId10"/>
    <p:sldId id="263"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404574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6182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05144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9/3/2017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688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9/3/2017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88142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9/3/2017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059456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9/3/2017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63159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smtClean="0"/>
              <a:t>9/3/2017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7129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9/3/2017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25040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9/3/2017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21061611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4023724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7918868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AD347D-5ACD-4C99-B74B-A9C85AD731AF}" type="datetimeFigureOut">
              <a:rPr lang="en-US" smtClean="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16822098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AAD347D-5ACD-4C99-B74B-A9C85AD731AF}" type="datetimeFigureOut">
              <a:rPr lang="en-US" smtClean="0"/>
              <a:t>9/3/2017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1921196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AAD347D-5ACD-4C99-B74B-A9C85AD731AF}" type="datetimeFigureOut">
              <a:rPr lang="en-US" smtClean="0"/>
              <a:t>9/3/2017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15960872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88040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94439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9/3/2017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981594478"/>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hf sldNum="0" hdr="0" ftr="0" dt="0"/>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ar-IQ" smtClean="0">
                <a:solidFill>
                  <a:schemeClr val="accent1"/>
                </a:solidFill>
              </a:rPr>
              <a:t/>
            </a:r>
            <a:br>
              <a:rPr lang="ar-IQ" smtClean="0">
                <a:solidFill>
                  <a:schemeClr val="accent1"/>
                </a:solidFill>
              </a:rPr>
            </a:br>
            <a:r>
              <a:rPr lang="ar-IQ" smtClean="0">
                <a:solidFill>
                  <a:schemeClr val="accent1"/>
                </a:solidFill>
              </a:rPr>
              <a:t>دور الادارة في رفع كفاءة الاداء الحكومي ...</a:t>
            </a:r>
            <a:r>
              <a:rPr lang="ar-IQ" smtClean="0">
                <a:solidFill>
                  <a:schemeClr val="accent1"/>
                </a:solidFill>
              </a:rPr>
              <a:t>السلوك </a:t>
            </a:r>
            <a:r>
              <a:rPr lang="ar-IQ" dirty="0" smtClean="0">
                <a:solidFill>
                  <a:schemeClr val="accent1"/>
                </a:solidFill>
              </a:rPr>
              <a:t>الاخلاقي للموظف العام</a:t>
            </a:r>
            <a:endParaRPr lang="ar-IQ" dirty="0">
              <a:solidFill>
                <a:schemeClr val="accent1"/>
              </a:solidFill>
            </a:endParaRPr>
          </a:p>
        </p:txBody>
      </p:sp>
      <p:sp>
        <p:nvSpPr>
          <p:cNvPr id="3" name="Subtitle 2"/>
          <p:cNvSpPr>
            <a:spLocks noGrp="1"/>
          </p:cNvSpPr>
          <p:nvPr>
            <p:ph type="subTitle" idx="1"/>
          </p:nvPr>
        </p:nvSpPr>
        <p:spPr/>
        <p:txBody>
          <a:bodyPr>
            <a:normAutofit/>
          </a:bodyPr>
          <a:lstStyle/>
          <a:p>
            <a:pPr algn="ctr"/>
            <a:r>
              <a:rPr lang="ar-IQ" sz="4800" dirty="0" smtClean="0">
                <a:solidFill>
                  <a:schemeClr val="bg1"/>
                </a:solidFill>
              </a:rPr>
              <a:t>د. سجى محمد</a:t>
            </a:r>
            <a:endParaRPr lang="ar-IQ" sz="4800" dirty="0">
              <a:solidFill>
                <a:schemeClr val="bg1"/>
              </a:solidFill>
            </a:endParaRPr>
          </a:p>
        </p:txBody>
      </p:sp>
    </p:spTree>
    <p:extLst>
      <p:ext uri="{BB962C8B-B14F-4D97-AF65-F5344CB8AC3E}">
        <p14:creationId xmlns:p14="http://schemas.microsoft.com/office/powerpoint/2010/main" val="2158531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1346915"/>
          </a:xfrm>
        </p:spPr>
        <p:txBody>
          <a:bodyPr/>
          <a:lstStyle/>
          <a:p>
            <a:pPr algn="ctr"/>
            <a:r>
              <a:rPr lang="ar-IQ" sz="4000" dirty="0" smtClean="0">
                <a:solidFill>
                  <a:schemeClr val="accent3"/>
                </a:solidFill>
              </a:rPr>
              <a:t>قال تعالى في كتابه الكريم:</a:t>
            </a:r>
            <a:br>
              <a:rPr lang="ar-IQ" sz="4000" dirty="0" smtClean="0">
                <a:solidFill>
                  <a:schemeClr val="accent3"/>
                </a:solidFill>
              </a:rPr>
            </a:br>
            <a:r>
              <a:rPr lang="ar-IQ" sz="4000" dirty="0" smtClean="0">
                <a:solidFill>
                  <a:schemeClr val="accent3"/>
                </a:solidFill>
              </a:rPr>
              <a:t>(وقل اعملوا فسيرى الله عملكم ورسوله والمؤمنون)</a:t>
            </a:r>
            <a:endParaRPr lang="ar-IQ" sz="4000" dirty="0">
              <a:solidFill>
                <a:schemeClr val="accent3"/>
              </a:solidFill>
            </a:endParaRPr>
          </a:p>
        </p:txBody>
      </p:sp>
      <p:sp>
        <p:nvSpPr>
          <p:cNvPr id="3" name="Subtitle 2"/>
          <p:cNvSpPr>
            <a:spLocks noGrp="1"/>
          </p:cNvSpPr>
          <p:nvPr>
            <p:ph type="subTitle" idx="1"/>
          </p:nvPr>
        </p:nvSpPr>
        <p:spPr>
          <a:xfrm>
            <a:off x="1154955" y="3373583"/>
            <a:ext cx="8825658" cy="1417357"/>
          </a:xfrm>
        </p:spPr>
        <p:txBody>
          <a:bodyPr>
            <a:normAutofit lnSpcReduction="10000"/>
          </a:bodyPr>
          <a:lstStyle/>
          <a:p>
            <a:pPr algn="ctr"/>
            <a:r>
              <a:rPr lang="ar-IQ" sz="4000" dirty="0" smtClean="0">
                <a:solidFill>
                  <a:schemeClr val="accent3"/>
                </a:solidFill>
              </a:rPr>
              <a:t>كما قال عز وجل: </a:t>
            </a:r>
          </a:p>
          <a:p>
            <a:pPr algn="ctr"/>
            <a:r>
              <a:rPr lang="ar-IQ" sz="4000" dirty="0" smtClean="0">
                <a:solidFill>
                  <a:schemeClr val="accent3"/>
                </a:solidFill>
              </a:rPr>
              <a:t>( والذين هم لأمانتهم وعهدهم راعون)</a:t>
            </a:r>
            <a:endParaRPr lang="ar-IQ" sz="4000" dirty="0">
              <a:solidFill>
                <a:schemeClr val="accent3"/>
              </a:solidFill>
            </a:endParaRPr>
          </a:p>
        </p:txBody>
      </p:sp>
    </p:spTree>
    <p:extLst>
      <p:ext uri="{BB962C8B-B14F-4D97-AF65-F5344CB8AC3E}">
        <p14:creationId xmlns:p14="http://schemas.microsoft.com/office/powerpoint/2010/main" val="2907718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691" y="605307"/>
            <a:ext cx="9404723" cy="5782614"/>
          </a:xfrm>
        </p:spPr>
        <p:txBody>
          <a:bodyPr>
            <a:normAutofit fontScale="90000"/>
          </a:bodyPr>
          <a:lstStyle/>
          <a:p>
            <a:pPr algn="ctr"/>
            <a:r>
              <a:rPr lang="ar-IQ" sz="6000" dirty="0" smtClean="0">
                <a:solidFill>
                  <a:schemeClr val="accent1"/>
                </a:solidFill>
              </a:rPr>
              <a:t>مقدمة</a:t>
            </a:r>
            <a:r>
              <a:rPr lang="ar-IQ" sz="4000" dirty="0" smtClean="0"/>
              <a:t/>
            </a:r>
            <a:br>
              <a:rPr lang="ar-IQ" sz="4000" dirty="0" smtClean="0"/>
            </a:br>
            <a:r>
              <a:rPr lang="ar-IQ" sz="3600" dirty="0" smtClean="0">
                <a:solidFill>
                  <a:schemeClr val="accent3"/>
                </a:solidFill>
              </a:rPr>
              <a:t>لقد تطورت وظيفة الدولة تدريجياً في كافة المجالات السياسية والاقتصادية والاجتماعية, ولاسيما مع المتغيرات الحالية الامر الذي يفرض على الادارة ان تلعب ادوارا غير تقليدية تكفل لها تحقيق الفاعلية والكفاءة في مختلف مجالات الحياة ومنها رفع كفاءة الاداء الحكومي, ولما كانت الوظيفة العامة هي اللبنة التي تتكون منها الادارة الحكومية فأن العامل الحاسم المحدد لفاعلية جهود الانماء تتمثل في الموظف العام الذي يضطلع بأعباء الوظيفة العامة. </a:t>
            </a:r>
            <a:br>
              <a:rPr lang="ar-IQ" sz="3600" dirty="0" smtClean="0">
                <a:solidFill>
                  <a:schemeClr val="accent3"/>
                </a:solidFill>
              </a:rPr>
            </a:br>
            <a:r>
              <a:rPr lang="ar-IQ" sz="3600" dirty="0">
                <a:solidFill>
                  <a:schemeClr val="accent3">
                    <a:lumMod val="60000"/>
                    <a:lumOff val="40000"/>
                  </a:schemeClr>
                </a:solidFill>
              </a:rPr>
              <a:t/>
            </a:r>
            <a:br>
              <a:rPr lang="ar-IQ" sz="3600" dirty="0">
                <a:solidFill>
                  <a:schemeClr val="accent3">
                    <a:lumMod val="60000"/>
                    <a:lumOff val="40000"/>
                  </a:schemeClr>
                </a:solidFill>
              </a:rPr>
            </a:br>
            <a:r>
              <a:rPr lang="ar-IQ" sz="3600" dirty="0" smtClean="0">
                <a:solidFill>
                  <a:schemeClr val="accent3">
                    <a:lumMod val="60000"/>
                    <a:lumOff val="40000"/>
                  </a:schemeClr>
                </a:solidFill>
              </a:rPr>
              <a:t/>
            </a:r>
            <a:br>
              <a:rPr lang="ar-IQ" sz="3600" dirty="0" smtClean="0">
                <a:solidFill>
                  <a:schemeClr val="accent3">
                    <a:lumMod val="60000"/>
                    <a:lumOff val="40000"/>
                  </a:schemeClr>
                </a:solidFill>
              </a:rPr>
            </a:br>
            <a:r>
              <a:rPr lang="ar-IQ" sz="3600" dirty="0" smtClean="0">
                <a:solidFill>
                  <a:schemeClr val="accent3">
                    <a:lumMod val="60000"/>
                    <a:lumOff val="40000"/>
                  </a:schemeClr>
                </a:solidFill>
              </a:rPr>
              <a:t/>
            </a:r>
            <a:br>
              <a:rPr lang="ar-IQ" sz="3600" dirty="0" smtClean="0">
                <a:solidFill>
                  <a:schemeClr val="accent3">
                    <a:lumMod val="60000"/>
                    <a:lumOff val="40000"/>
                  </a:schemeClr>
                </a:solidFill>
              </a:rPr>
            </a:br>
            <a:endParaRPr lang="ar-IQ" sz="3600" dirty="0">
              <a:solidFill>
                <a:schemeClr val="accent3">
                  <a:lumMod val="60000"/>
                  <a:lumOff val="40000"/>
                </a:schemeClr>
              </a:solidFill>
            </a:endParaRPr>
          </a:p>
        </p:txBody>
      </p:sp>
    </p:spTree>
    <p:extLst>
      <p:ext uri="{BB962C8B-B14F-4D97-AF65-F5344CB8AC3E}">
        <p14:creationId xmlns:p14="http://schemas.microsoft.com/office/powerpoint/2010/main" val="631017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502276"/>
            <a:ext cx="8825658" cy="2472743"/>
          </a:xfrm>
        </p:spPr>
        <p:txBody>
          <a:bodyPr/>
          <a:lstStyle/>
          <a:p>
            <a:pPr algn="r"/>
            <a:r>
              <a:rPr lang="ar-IQ" sz="3200" dirty="0" smtClean="0">
                <a:solidFill>
                  <a:schemeClr val="accent1"/>
                </a:solidFill>
              </a:rPr>
              <a:t>الوظيفة العامة:</a:t>
            </a:r>
            <a:r>
              <a:rPr lang="ar-IQ" sz="3200" dirty="0" smtClean="0"/>
              <a:t/>
            </a:r>
            <a:br>
              <a:rPr lang="ar-IQ" sz="3200" dirty="0" smtClean="0"/>
            </a:br>
            <a:r>
              <a:rPr lang="ar-IQ" sz="3200" dirty="0" smtClean="0">
                <a:solidFill>
                  <a:schemeClr val="accent3"/>
                </a:solidFill>
              </a:rPr>
              <a:t>هي خدمة عامة يؤديها العاملون للافراد والدولة في نطاق نظام قانوني معين ويبتغون في ذلك تحقيق المصلحة العامة وذلك بوحدات الجهاز الاداري للدولة ومكوناته من وزارات ومصالح وهيئات عامة ووحدات الادارة المحلية.</a:t>
            </a:r>
            <a:endParaRPr lang="ar-IQ" sz="3200" dirty="0">
              <a:solidFill>
                <a:schemeClr val="accent3"/>
              </a:solidFill>
            </a:endParaRPr>
          </a:p>
        </p:txBody>
      </p:sp>
      <p:sp>
        <p:nvSpPr>
          <p:cNvPr id="3" name="Subtitle 2"/>
          <p:cNvSpPr>
            <a:spLocks noGrp="1"/>
          </p:cNvSpPr>
          <p:nvPr>
            <p:ph type="subTitle" idx="1"/>
          </p:nvPr>
        </p:nvSpPr>
        <p:spPr>
          <a:xfrm>
            <a:off x="1154955" y="2871989"/>
            <a:ext cx="8825658" cy="3760631"/>
          </a:xfrm>
        </p:spPr>
        <p:txBody>
          <a:bodyPr>
            <a:noAutofit/>
          </a:bodyPr>
          <a:lstStyle/>
          <a:p>
            <a:pPr algn="r"/>
            <a:r>
              <a:rPr lang="ar-IQ" sz="3200" dirty="0" smtClean="0">
                <a:solidFill>
                  <a:schemeClr val="accent1"/>
                </a:solidFill>
              </a:rPr>
              <a:t>الموظف العام:</a:t>
            </a:r>
          </a:p>
          <a:p>
            <a:pPr algn="r"/>
            <a:r>
              <a:rPr lang="ar-IQ" sz="3200" dirty="0" smtClean="0">
                <a:solidFill>
                  <a:schemeClr val="accent3"/>
                </a:solidFill>
              </a:rPr>
              <a:t>(هو كل شخص عهدت اليه وظيفة دائمة داخلة في ملاك الدولة الخاص بالموظفين), م1/ف أ من قانون الخدمة المدنية رقم (24) لسنة 1960 المعدل.</a:t>
            </a:r>
          </a:p>
          <a:p>
            <a:pPr algn="r"/>
            <a:r>
              <a:rPr lang="ar-IQ" sz="3200" dirty="0" smtClean="0">
                <a:solidFill>
                  <a:schemeClr val="accent3"/>
                </a:solidFill>
              </a:rPr>
              <a:t>او هو:( كل شخص عهدت اليه وظيفة داخل ملاك الوزارة او الجهة غير المرتبطة بوزارة) م1 / ف3 من قانون انضباط موظفي الدولة والقطاع العام رقم (14) لسنة 1991 المعدل. </a:t>
            </a:r>
            <a:endParaRPr lang="ar-IQ" sz="3200" dirty="0">
              <a:solidFill>
                <a:schemeClr val="accent3"/>
              </a:solidFill>
            </a:endParaRPr>
          </a:p>
        </p:txBody>
      </p:sp>
    </p:spTree>
    <p:extLst>
      <p:ext uri="{BB962C8B-B14F-4D97-AF65-F5344CB8AC3E}">
        <p14:creationId xmlns:p14="http://schemas.microsoft.com/office/powerpoint/2010/main" val="22543407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691" y="605307"/>
            <a:ext cx="9404723" cy="5782614"/>
          </a:xfrm>
        </p:spPr>
        <p:txBody>
          <a:bodyPr/>
          <a:lstStyle/>
          <a:p>
            <a:pPr algn="ctr"/>
            <a:r>
              <a:rPr lang="ar-IQ" sz="4000" dirty="0" smtClean="0">
                <a:solidFill>
                  <a:schemeClr val="accent1"/>
                </a:solidFill>
              </a:rPr>
              <a:t>التكييف القانوني لعلاقة الموظف بالادارة:</a:t>
            </a:r>
            <a:br>
              <a:rPr lang="ar-IQ" sz="4000" dirty="0" smtClean="0">
                <a:solidFill>
                  <a:schemeClr val="accent1"/>
                </a:solidFill>
              </a:rPr>
            </a:br>
            <a:r>
              <a:rPr lang="ar-IQ" sz="3600" dirty="0" smtClean="0">
                <a:solidFill>
                  <a:schemeClr val="accent3"/>
                </a:solidFill>
              </a:rPr>
              <a:t>لقد استقر الفقه والقضاء على تكييف هذه العلاقة على انها علاقة لائحية تنظيمية بمعنى ان الموظف يصبح بعد قرار تعيينه ملزماً بمراعاة النظام القانوني الوظيفي الذي يخضع له ولادخل لارادته في وضع هذا النظام او تعديله وبقبول اي تعديل يطرأ عليه مستقبلا حتى وان عارض مصلحته الشخصية. </a:t>
            </a:r>
            <a:endParaRPr lang="ar-IQ" sz="3600" dirty="0">
              <a:solidFill>
                <a:schemeClr val="accent3"/>
              </a:solidFill>
            </a:endParaRPr>
          </a:p>
        </p:txBody>
      </p:sp>
    </p:spTree>
    <p:extLst>
      <p:ext uri="{BB962C8B-B14F-4D97-AF65-F5344CB8AC3E}">
        <p14:creationId xmlns:p14="http://schemas.microsoft.com/office/powerpoint/2010/main" val="33298623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11009269" cy="6025355"/>
          </a:xfrm>
        </p:spPr>
        <p:txBody>
          <a:bodyPr/>
          <a:lstStyle/>
          <a:p>
            <a:pPr algn="ctr"/>
            <a:r>
              <a:rPr lang="ar-IQ" sz="3000" dirty="0" smtClean="0">
                <a:solidFill>
                  <a:schemeClr val="accent1"/>
                </a:solidFill>
              </a:rPr>
              <a:t>السلوك الاخلاقي: </a:t>
            </a:r>
            <a:br>
              <a:rPr lang="ar-IQ" sz="3000" dirty="0" smtClean="0">
                <a:solidFill>
                  <a:schemeClr val="accent1"/>
                </a:solidFill>
              </a:rPr>
            </a:br>
            <a:r>
              <a:rPr lang="ar-IQ" sz="3000" dirty="0" smtClean="0">
                <a:solidFill>
                  <a:schemeClr val="accent1"/>
                </a:solidFill>
              </a:rPr>
              <a:t>الاخلاق هي: </a:t>
            </a:r>
            <a:r>
              <a:rPr lang="ar-IQ" sz="3000" dirty="0" smtClean="0">
                <a:solidFill>
                  <a:schemeClr val="accent3"/>
                </a:solidFill>
              </a:rPr>
              <a:t>القاعدة الاساسية التي يستند عليها اي عمل انساني, فالاخلاق هي الركيزة التي ينظم بها سلوك الانسان وحياته الاجتماعية, وتعرف الاخلاق بأنها مجموعة الصفات النفسية والاعمال الانسانية التي توصف بالحسن او القبح في مكان وزمان معينين, فالعمل الغير اخلاقي هو كل عمل مضاد لقواعد السلوك, او هو اتباع سلوكيات لاتتفق مع العادات المتأصلة والتقاليد والعادات الموروثة وماجرى به العرف في مكان وزمان معينين, ومنه السرقة والرشوة.</a:t>
            </a:r>
            <a:br>
              <a:rPr lang="ar-IQ" sz="3000" dirty="0" smtClean="0">
                <a:solidFill>
                  <a:schemeClr val="accent3"/>
                </a:solidFill>
              </a:rPr>
            </a:br>
            <a:r>
              <a:rPr lang="ar-IQ" sz="3000" dirty="0" smtClean="0">
                <a:solidFill>
                  <a:schemeClr val="accent3"/>
                </a:solidFill>
              </a:rPr>
              <a:t>وبالتأكيد ان الشخص الذي لايمتلك الخلق الحسن لن يكون غيوراً على عمله ووظيفته ولن يسعى جاهدا في ادائها باذلا جهده ووقته من اجل خدمتها, وبعبارة اخرى ان مايرتكب من سلوكيات لاأخلاقية في الوظيفة العامة مرجعها غياب الضمير والخلق الحسن.  </a:t>
            </a:r>
            <a:br>
              <a:rPr lang="ar-IQ" sz="3000" dirty="0" smtClean="0">
                <a:solidFill>
                  <a:schemeClr val="accent3"/>
                </a:solidFill>
              </a:rPr>
            </a:br>
            <a:r>
              <a:rPr lang="ar-IQ" sz="3000" dirty="0" smtClean="0">
                <a:solidFill>
                  <a:schemeClr val="accent3"/>
                </a:solidFill>
              </a:rPr>
              <a:t>وعليه فأن السلوك الاخلاقي للموظف هو </a:t>
            </a:r>
            <a:r>
              <a:rPr lang="ar-IQ" sz="3000" dirty="0">
                <a:solidFill>
                  <a:schemeClr val="accent3"/>
                </a:solidFill>
              </a:rPr>
              <a:t>يقصد به مجموعة المبادئ التي تعد اساساً للسلوك المطلوب من الموظف العام. </a:t>
            </a:r>
          </a:p>
        </p:txBody>
      </p:sp>
    </p:spTree>
    <p:extLst>
      <p:ext uri="{BB962C8B-B14F-4D97-AF65-F5344CB8AC3E}">
        <p14:creationId xmlns:p14="http://schemas.microsoft.com/office/powerpoint/2010/main" val="1100399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10983512" cy="6102629"/>
          </a:xfrm>
        </p:spPr>
        <p:txBody>
          <a:bodyPr/>
          <a:lstStyle/>
          <a:p>
            <a:pPr algn="r"/>
            <a:r>
              <a:rPr lang="ar-IQ" sz="3600" dirty="0">
                <a:solidFill>
                  <a:schemeClr val="accent3"/>
                </a:solidFill>
              </a:rPr>
              <a:t>لذا كانت الادارة حريصة ومنذ البداية على السلوك الاخلاقي للموظف العام, اذ نجد من اهم الشروط الواجب توافرها لتولي الوظائف العامة هو حسن السيرة والسلوك(م7 من قانون الخدمة المدنية), اذ لايعين في الوظائف الحكومية لاول مرة الا من كان حسن الاخلاق وغير محكوم بجناية غير سياسية او بجنحة تمس الشرف كالسرقة والاختلاس والتزوير وغيرها</a:t>
            </a:r>
            <a:r>
              <a:rPr lang="ar-IQ" sz="3600" dirty="0" smtClean="0">
                <a:solidFill>
                  <a:schemeClr val="accent3"/>
                </a:solidFill>
              </a:rPr>
              <a:t>.</a:t>
            </a:r>
            <a:br>
              <a:rPr lang="ar-IQ" sz="3600" dirty="0" smtClean="0">
                <a:solidFill>
                  <a:schemeClr val="accent3"/>
                </a:solidFill>
              </a:rPr>
            </a:br>
            <a:r>
              <a:rPr lang="ar-IQ" sz="3600" dirty="0">
                <a:solidFill>
                  <a:schemeClr val="accent3"/>
                </a:solidFill>
              </a:rPr>
              <a:t/>
            </a:r>
            <a:br>
              <a:rPr lang="ar-IQ" sz="3600" dirty="0">
                <a:solidFill>
                  <a:schemeClr val="accent3"/>
                </a:solidFill>
              </a:rPr>
            </a:br>
            <a:r>
              <a:rPr lang="ar-IQ" sz="3600" dirty="0">
                <a:solidFill>
                  <a:schemeClr val="accent3"/>
                </a:solidFill>
              </a:rPr>
              <a:t>لابل اكثر من ذلك نجد ان الادارة تشترط على الموظف اضافة لهذه السمعة الطيبة التي يتحلى بها قبل التعيين جملة من السلوكيات او الاخلاقيات التي تعرف بالواجبات الوظيفية او اخلاقيات الوظيفة العامة الواجب التحلي بها طيلة تقلده الوظيفة العامة في الدولة او احدى </a:t>
            </a:r>
            <a:r>
              <a:rPr lang="ar-IQ" sz="3600" dirty="0" smtClean="0">
                <a:solidFill>
                  <a:schemeClr val="accent3"/>
                </a:solidFill>
              </a:rPr>
              <a:t>هيئاتها, الامر الذي يستوجب العقوبة في حال مخالفتها.</a:t>
            </a:r>
            <a:r>
              <a:rPr lang="ar-IQ" sz="3600" dirty="0">
                <a:solidFill>
                  <a:schemeClr val="accent3">
                    <a:lumMod val="60000"/>
                    <a:lumOff val="40000"/>
                  </a:schemeClr>
                </a:solidFill>
              </a:rPr>
              <a:t/>
            </a:r>
            <a:br>
              <a:rPr lang="ar-IQ" sz="3600" dirty="0">
                <a:solidFill>
                  <a:schemeClr val="accent3">
                    <a:lumMod val="60000"/>
                    <a:lumOff val="40000"/>
                  </a:schemeClr>
                </a:solidFill>
              </a:rPr>
            </a:br>
            <a:endParaRPr lang="ar-IQ" sz="3600" dirty="0"/>
          </a:p>
        </p:txBody>
      </p:sp>
    </p:spTree>
    <p:extLst>
      <p:ext uri="{BB962C8B-B14F-4D97-AF65-F5344CB8AC3E}">
        <p14:creationId xmlns:p14="http://schemas.microsoft.com/office/powerpoint/2010/main" val="364639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10867602" cy="5819293"/>
          </a:xfrm>
        </p:spPr>
        <p:txBody>
          <a:bodyPr/>
          <a:lstStyle/>
          <a:p>
            <a:pPr algn="ctr"/>
            <a:r>
              <a:rPr lang="ar-IQ" dirty="0" smtClean="0">
                <a:solidFill>
                  <a:schemeClr val="accent3"/>
                </a:solidFill>
              </a:rPr>
              <a:t>ولما كانت الوظيفة العامة امانة مقدسة وخدمة اجتماعية قوامها الالتزام المخلص الواعي بمصالح الجماهير وحقوقها وحرياتها وفقاً لاحكام الدستور والقانون لذا فأن هذه الوظيفة ليست امتيازا ً للقائمين على شؤونها بل هي تكليف لهم يهدف خدمة المواطنين تحقيقاً للمصلحة العامة.</a:t>
            </a:r>
            <a:br>
              <a:rPr lang="ar-IQ" dirty="0" smtClean="0">
                <a:solidFill>
                  <a:schemeClr val="accent3"/>
                </a:solidFill>
              </a:rPr>
            </a:br>
            <a:r>
              <a:rPr lang="ar-IQ" dirty="0" smtClean="0">
                <a:solidFill>
                  <a:schemeClr val="accent3"/>
                </a:solidFill>
              </a:rPr>
              <a:t>ولذلك ليس من السهل حصر واجبات الموظف العام او السلوك الاخلاقي الواجب التحلي به, ولكن سوف نشير الى الاطار العام لتلك الواجبات او الاخلاقيات للوظيفة العامة: </a:t>
            </a:r>
            <a:endParaRPr lang="ar-IQ" dirty="0">
              <a:solidFill>
                <a:schemeClr val="accent3"/>
              </a:solidFill>
            </a:endParaRPr>
          </a:p>
        </p:txBody>
      </p:sp>
    </p:spTree>
    <p:extLst>
      <p:ext uri="{BB962C8B-B14F-4D97-AF65-F5344CB8AC3E}">
        <p14:creationId xmlns:p14="http://schemas.microsoft.com/office/powerpoint/2010/main" val="2777856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54546"/>
            <a:ext cx="11099421" cy="6593984"/>
          </a:xfrm>
        </p:spPr>
        <p:txBody>
          <a:bodyPr/>
          <a:lstStyle/>
          <a:p>
            <a:pPr algn="r"/>
            <a:r>
              <a:rPr lang="ar-IQ" sz="2500" dirty="0" smtClean="0">
                <a:solidFill>
                  <a:schemeClr val="accent3"/>
                </a:solidFill>
              </a:rPr>
              <a:t>1- تأدية الاعمال المنوطة به بنفسة وبدقة وأمانة بما يحقق المصلحة العامة.</a:t>
            </a:r>
            <a:br>
              <a:rPr lang="ar-IQ" sz="2500" dirty="0" smtClean="0">
                <a:solidFill>
                  <a:schemeClr val="accent3"/>
                </a:solidFill>
              </a:rPr>
            </a:br>
            <a:r>
              <a:rPr lang="ar-IQ" sz="2500" dirty="0" smtClean="0">
                <a:solidFill>
                  <a:schemeClr val="accent3"/>
                </a:solidFill>
              </a:rPr>
              <a:t> 2- احترام المواطنين وتسهيل انجاز معاملاتهم وتقديم الخدمات للجميع وفقا لمبدأ المساواة.</a:t>
            </a:r>
            <a:br>
              <a:rPr lang="ar-IQ" sz="2500" dirty="0" smtClean="0">
                <a:solidFill>
                  <a:schemeClr val="accent3"/>
                </a:solidFill>
              </a:rPr>
            </a:br>
            <a:r>
              <a:rPr lang="ar-IQ" sz="2500" dirty="0" smtClean="0">
                <a:solidFill>
                  <a:schemeClr val="accent3"/>
                </a:solidFill>
              </a:rPr>
              <a:t>3- المحافظة على كرامة الوظيفة العامة والابتعاد عن كل ما من شأنه المساس بها.</a:t>
            </a:r>
            <a:br>
              <a:rPr lang="ar-IQ" sz="2500" dirty="0" smtClean="0">
                <a:solidFill>
                  <a:schemeClr val="accent3"/>
                </a:solidFill>
              </a:rPr>
            </a:br>
            <a:r>
              <a:rPr lang="ar-IQ" sz="2500" dirty="0" smtClean="0">
                <a:solidFill>
                  <a:schemeClr val="accent3"/>
                </a:solidFill>
              </a:rPr>
              <a:t>4- بذل الموظف العناية اللازمة في المحافظة على الاموال العامة</a:t>
            </a:r>
            <a:br>
              <a:rPr lang="ar-IQ" sz="2500" dirty="0" smtClean="0">
                <a:solidFill>
                  <a:schemeClr val="accent3"/>
                </a:solidFill>
              </a:rPr>
            </a:br>
            <a:r>
              <a:rPr lang="ar-IQ" sz="2500" dirty="0" smtClean="0">
                <a:solidFill>
                  <a:schemeClr val="accent3"/>
                </a:solidFill>
              </a:rPr>
              <a:t>5- الحضور في اوقات الدوام الرسمي.</a:t>
            </a:r>
            <a:br>
              <a:rPr lang="ar-IQ" sz="2500" dirty="0" smtClean="0">
                <a:solidFill>
                  <a:schemeClr val="accent3"/>
                </a:solidFill>
              </a:rPr>
            </a:br>
            <a:r>
              <a:rPr lang="ar-IQ" sz="2500" dirty="0" smtClean="0">
                <a:solidFill>
                  <a:schemeClr val="accent3"/>
                </a:solidFill>
              </a:rPr>
              <a:t>6- احترام المعلومات التي بحوزته والمحافظة على سرية العمل.</a:t>
            </a:r>
            <a:br>
              <a:rPr lang="ar-IQ" sz="2500" dirty="0" smtClean="0">
                <a:solidFill>
                  <a:schemeClr val="accent3"/>
                </a:solidFill>
              </a:rPr>
            </a:br>
            <a:r>
              <a:rPr lang="ar-IQ" sz="2500" dirty="0" smtClean="0">
                <a:solidFill>
                  <a:schemeClr val="accent3"/>
                </a:solidFill>
              </a:rPr>
              <a:t>7- احترام المرؤوسين, واطاعة الاوامر المتعلقة بالوظيفة.</a:t>
            </a:r>
            <a:br>
              <a:rPr lang="ar-IQ" sz="2500" dirty="0" smtClean="0">
                <a:solidFill>
                  <a:schemeClr val="accent3"/>
                </a:solidFill>
              </a:rPr>
            </a:br>
            <a:r>
              <a:rPr lang="ar-IQ" sz="2500" dirty="0" smtClean="0">
                <a:solidFill>
                  <a:schemeClr val="accent3"/>
                </a:solidFill>
              </a:rPr>
              <a:t>8- تنمية معلوماته الوظيفية.</a:t>
            </a:r>
            <a:br>
              <a:rPr lang="ar-IQ" sz="2500" dirty="0" smtClean="0">
                <a:solidFill>
                  <a:schemeClr val="accent3"/>
                </a:solidFill>
              </a:rPr>
            </a:br>
            <a:r>
              <a:rPr lang="ar-IQ" sz="2500" dirty="0" smtClean="0">
                <a:solidFill>
                  <a:schemeClr val="accent3"/>
                </a:solidFill>
              </a:rPr>
              <a:t>9- الحرص على استمرار سير المرافق العامة بانتظام.</a:t>
            </a:r>
            <a:br>
              <a:rPr lang="ar-IQ" sz="2500" dirty="0" smtClean="0">
                <a:solidFill>
                  <a:schemeClr val="accent3"/>
                </a:solidFill>
              </a:rPr>
            </a:br>
            <a:r>
              <a:rPr lang="ar-IQ" sz="2500" dirty="0" smtClean="0">
                <a:solidFill>
                  <a:schemeClr val="accent3"/>
                </a:solidFill>
              </a:rPr>
              <a:t>10-الالتزام بالالفاظ اللائقة في الوظيفة, والمظهر اللائق.</a:t>
            </a:r>
            <a:br>
              <a:rPr lang="ar-IQ" sz="2500" dirty="0" smtClean="0">
                <a:solidFill>
                  <a:schemeClr val="accent3"/>
                </a:solidFill>
              </a:rPr>
            </a:br>
            <a:r>
              <a:rPr lang="ar-IQ" sz="2500" dirty="0" smtClean="0">
                <a:solidFill>
                  <a:schemeClr val="accent3"/>
                </a:solidFill>
              </a:rPr>
              <a:t>11- عدم الحضور بحالة سكر الى وظيفته او في محل عام.</a:t>
            </a:r>
            <a:br>
              <a:rPr lang="ar-IQ" sz="2500" dirty="0" smtClean="0">
                <a:solidFill>
                  <a:schemeClr val="accent3"/>
                </a:solidFill>
              </a:rPr>
            </a:br>
            <a:r>
              <a:rPr lang="ar-IQ" sz="2500" dirty="0" smtClean="0">
                <a:solidFill>
                  <a:schemeClr val="accent3"/>
                </a:solidFill>
              </a:rPr>
              <a:t>13-الامتناع عن فرض الضرائب او جباية الرسوم دون سند قانوني.</a:t>
            </a:r>
            <a:br>
              <a:rPr lang="ar-IQ" sz="2500" dirty="0" smtClean="0">
                <a:solidFill>
                  <a:schemeClr val="accent3"/>
                </a:solidFill>
              </a:rPr>
            </a:br>
            <a:r>
              <a:rPr lang="ar-IQ" sz="2500" dirty="0" smtClean="0">
                <a:solidFill>
                  <a:schemeClr val="accent3"/>
                </a:solidFill>
              </a:rPr>
              <a:t>14- يحظر على الموظف الاقتراض او قبول الهدايا او المكافأت من المراجعين او ممن تربطهم مصلحة بالدائرة.</a:t>
            </a:r>
            <a:br>
              <a:rPr lang="ar-IQ" sz="2500" dirty="0" smtClean="0">
                <a:solidFill>
                  <a:schemeClr val="accent3"/>
                </a:solidFill>
              </a:rPr>
            </a:br>
            <a:r>
              <a:rPr lang="ar-IQ" sz="2500" dirty="0" smtClean="0">
                <a:solidFill>
                  <a:schemeClr val="accent3"/>
                </a:solidFill>
              </a:rPr>
              <a:t>15- يحظر عليه الاشتراك بالمناقصات بصورة عامة وكذلك الاشتراك بالمزايدات وفق احكام خاصة.</a:t>
            </a:r>
            <a:br>
              <a:rPr lang="ar-IQ" sz="2500" dirty="0" smtClean="0">
                <a:solidFill>
                  <a:schemeClr val="accent3"/>
                </a:solidFill>
              </a:rPr>
            </a:br>
            <a:r>
              <a:rPr lang="ar-IQ" sz="2500" dirty="0" smtClean="0">
                <a:solidFill>
                  <a:schemeClr val="accent3"/>
                </a:solidFill>
              </a:rPr>
              <a:t>16- الامتناع عن التراخي في انجاز الاعمال او عدم تحمل المسؤولية.</a:t>
            </a:r>
            <a:br>
              <a:rPr lang="ar-IQ" sz="2500" dirty="0" smtClean="0">
                <a:solidFill>
                  <a:schemeClr val="accent3"/>
                </a:solidFill>
              </a:rPr>
            </a:br>
            <a:r>
              <a:rPr lang="ar-IQ" sz="2500" dirty="0" smtClean="0">
                <a:solidFill>
                  <a:schemeClr val="accent3"/>
                </a:solidFill>
              </a:rPr>
              <a:t>17- </a:t>
            </a:r>
            <a:r>
              <a:rPr lang="ar-IQ" sz="2500" dirty="0">
                <a:solidFill>
                  <a:schemeClr val="accent3"/>
                </a:solidFill>
              </a:rPr>
              <a:t>الامتناع عن استغلال الوظيفة لتحقيق منافع شخصية له او لغيره</a:t>
            </a:r>
            <a:r>
              <a:rPr lang="ar-IQ" sz="2500" dirty="0" smtClean="0">
                <a:solidFill>
                  <a:schemeClr val="accent3"/>
                </a:solidFill>
              </a:rPr>
              <a:t/>
            </a:r>
            <a:br>
              <a:rPr lang="ar-IQ" sz="2500" dirty="0" smtClean="0">
                <a:solidFill>
                  <a:schemeClr val="accent3"/>
                </a:solidFill>
              </a:rPr>
            </a:br>
            <a:r>
              <a:rPr lang="ar-IQ" sz="2500" dirty="0" smtClean="0">
                <a:solidFill>
                  <a:schemeClr val="accent3">
                    <a:lumMod val="60000"/>
                    <a:lumOff val="40000"/>
                  </a:schemeClr>
                </a:solidFill>
              </a:rPr>
              <a:t>  </a:t>
            </a:r>
            <a:endParaRPr lang="ar-IQ" sz="2500" dirty="0">
              <a:solidFill>
                <a:schemeClr val="accent3">
                  <a:lumMod val="60000"/>
                  <a:lumOff val="40000"/>
                </a:schemeClr>
              </a:solidFill>
            </a:endParaRPr>
          </a:p>
        </p:txBody>
      </p:sp>
    </p:spTree>
    <p:extLst>
      <p:ext uri="{BB962C8B-B14F-4D97-AF65-F5344CB8AC3E}">
        <p14:creationId xmlns:p14="http://schemas.microsoft.com/office/powerpoint/2010/main" val="2043624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1022148" cy="6295812"/>
          </a:xfrm>
        </p:spPr>
        <p:txBody>
          <a:bodyPr/>
          <a:lstStyle/>
          <a:p>
            <a:pPr algn="r"/>
            <a:r>
              <a:rPr lang="ar-IQ" sz="2800" dirty="0" smtClean="0">
                <a:solidFill>
                  <a:schemeClr val="accent3"/>
                </a:solidFill>
              </a:rPr>
              <a:t>ان هذه الواجبات وغيرها تعبر عن مبادئ في السلوك الاخلاقي الوظيفي وليس فعلا محددا بذاته يسأل عنه الموظف العام في حال مخالفته بحيث يندرج تحتها عدد كبير من الافعال التي يمكن ان تعد خروج عن السلوك الاخلاقي للموظف العام مما يستوجب العقوبة. </a:t>
            </a:r>
            <a:br>
              <a:rPr lang="ar-IQ" sz="2800" dirty="0" smtClean="0">
                <a:solidFill>
                  <a:schemeClr val="accent3"/>
                </a:solidFill>
              </a:rPr>
            </a:br>
            <a:r>
              <a:rPr lang="ar-IQ" sz="2800" dirty="0" smtClean="0">
                <a:solidFill>
                  <a:schemeClr val="accent3"/>
                </a:solidFill>
              </a:rPr>
              <a:t>ومن اهم مايجب الالتزام به هو عدم استغلال الوظيفة العامة بطريقة غير شرعية وبدون وجه حق او اساءة استعمال السلطة لتحقيق منافع شخصية وبعيداً عن تحقيق المصلحة العامة, وهو مايعرف بالفساد الاداري. </a:t>
            </a:r>
            <a:r>
              <a:rPr lang="ar-IQ" sz="2800" dirty="0" smtClean="0">
                <a:solidFill>
                  <a:schemeClr val="accent2"/>
                </a:solidFill>
              </a:rPr>
              <a:t>الذي يمكننا ان نحدد اهم اسبابه :</a:t>
            </a:r>
            <a:br>
              <a:rPr lang="ar-IQ" sz="2800" dirty="0" smtClean="0">
                <a:solidFill>
                  <a:schemeClr val="accent2"/>
                </a:solidFill>
              </a:rPr>
            </a:br>
            <a:r>
              <a:rPr lang="ar-IQ" sz="2800" dirty="0" smtClean="0">
                <a:solidFill>
                  <a:schemeClr val="accent2"/>
                </a:solidFill>
              </a:rPr>
              <a:t>1- الحرية الواسعة في التصرف لبعض المسؤولين العمومين .</a:t>
            </a:r>
            <a:br>
              <a:rPr lang="ar-IQ" sz="2800" dirty="0" smtClean="0">
                <a:solidFill>
                  <a:schemeClr val="accent2"/>
                </a:solidFill>
              </a:rPr>
            </a:br>
            <a:r>
              <a:rPr lang="ar-IQ" sz="2800" dirty="0" smtClean="0">
                <a:solidFill>
                  <a:schemeClr val="accent2"/>
                </a:solidFill>
              </a:rPr>
              <a:t>2- التباين في الاجور بين القطاع الحكومي والقطاع الخاص.</a:t>
            </a:r>
            <a:br>
              <a:rPr lang="ar-IQ" sz="2800" dirty="0" smtClean="0">
                <a:solidFill>
                  <a:schemeClr val="accent2"/>
                </a:solidFill>
              </a:rPr>
            </a:br>
            <a:r>
              <a:rPr lang="ar-IQ" sz="2800" dirty="0" smtClean="0">
                <a:solidFill>
                  <a:schemeClr val="accent2"/>
                </a:solidFill>
              </a:rPr>
              <a:t>3- غياب التدريب في مجال السلوك الوظيفي.</a:t>
            </a:r>
            <a:br>
              <a:rPr lang="ar-IQ" sz="2800" dirty="0" smtClean="0">
                <a:solidFill>
                  <a:schemeClr val="accent2"/>
                </a:solidFill>
              </a:rPr>
            </a:br>
            <a:r>
              <a:rPr lang="ar-IQ" sz="2800" dirty="0" smtClean="0">
                <a:solidFill>
                  <a:schemeClr val="accent2"/>
                </a:solidFill>
              </a:rPr>
              <a:t>4- تغليب المحسوبية والمحاباة على المهنية في العمل الوظيفي.</a:t>
            </a:r>
            <a:br>
              <a:rPr lang="ar-IQ" sz="2800" dirty="0" smtClean="0">
                <a:solidFill>
                  <a:schemeClr val="accent2"/>
                </a:solidFill>
              </a:rPr>
            </a:br>
            <a:r>
              <a:rPr lang="ar-IQ" sz="2800" dirty="0" smtClean="0">
                <a:solidFill>
                  <a:schemeClr val="accent2"/>
                </a:solidFill>
              </a:rPr>
              <a:t>5- المرحلة الانتقالية والمتغيرات التي تمر بها عدد من البلدان ومنها العراق.</a:t>
            </a:r>
            <a:br>
              <a:rPr lang="ar-IQ" sz="2800" dirty="0" smtClean="0">
                <a:solidFill>
                  <a:schemeClr val="accent2"/>
                </a:solidFill>
              </a:rPr>
            </a:br>
            <a:r>
              <a:rPr lang="ar-IQ" sz="2800" dirty="0" smtClean="0">
                <a:solidFill>
                  <a:schemeClr val="accent2"/>
                </a:solidFill>
              </a:rPr>
              <a:t>6- سوء اختيار وتعين الموظفين العمومين.</a:t>
            </a:r>
            <a:br>
              <a:rPr lang="ar-IQ" sz="2800" dirty="0" smtClean="0">
                <a:solidFill>
                  <a:schemeClr val="accent2"/>
                </a:solidFill>
              </a:rPr>
            </a:br>
            <a:r>
              <a:rPr lang="ar-IQ" sz="2800" dirty="0" smtClean="0">
                <a:solidFill>
                  <a:schemeClr val="accent2"/>
                </a:solidFill>
              </a:rPr>
              <a:t>7- ضعف الدور الرقابي ولاسيما فيما يتعلق بالجهات الرقابية المتخصصة.</a:t>
            </a:r>
            <a:br>
              <a:rPr lang="ar-IQ" sz="2800" dirty="0" smtClean="0">
                <a:solidFill>
                  <a:schemeClr val="accent2"/>
                </a:solidFill>
              </a:rPr>
            </a:br>
            <a:r>
              <a:rPr lang="ar-IQ" sz="2800" dirty="0" smtClean="0">
                <a:solidFill>
                  <a:schemeClr val="accent2"/>
                </a:solidFill>
              </a:rPr>
              <a:t>8- غياب الدور الاعلامي في بث القيم الاخلاقية وتعزيز ثقافة الانتماء وتغليب المصلحة العامة.</a:t>
            </a:r>
            <a:r>
              <a:rPr lang="ar-IQ" sz="3200" dirty="0" smtClean="0">
                <a:solidFill>
                  <a:schemeClr val="accent2"/>
                </a:solidFill>
              </a:rPr>
              <a:t/>
            </a:r>
            <a:br>
              <a:rPr lang="ar-IQ" sz="3200" dirty="0" smtClean="0">
                <a:solidFill>
                  <a:schemeClr val="accent2"/>
                </a:solidFill>
              </a:rPr>
            </a:br>
            <a:endParaRPr lang="ar-IQ" sz="3200" dirty="0">
              <a:solidFill>
                <a:schemeClr val="accent2"/>
              </a:solidFill>
            </a:endParaRPr>
          </a:p>
        </p:txBody>
      </p:sp>
    </p:spTree>
    <p:extLst>
      <p:ext uri="{BB962C8B-B14F-4D97-AF65-F5344CB8AC3E}">
        <p14:creationId xmlns:p14="http://schemas.microsoft.com/office/powerpoint/2010/main" val="3198843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11163816" cy="6257175"/>
          </a:xfrm>
        </p:spPr>
        <p:txBody>
          <a:bodyPr>
            <a:normAutofit fontScale="90000"/>
          </a:bodyPr>
          <a:lstStyle/>
          <a:p>
            <a:pPr algn="ctr"/>
            <a:r>
              <a:rPr lang="ar-IQ" sz="2800" dirty="0" smtClean="0">
                <a:solidFill>
                  <a:schemeClr val="accent3"/>
                </a:solidFill>
              </a:rPr>
              <a:t>ولمكافحة السلوك اللااخلاقي او الفساد هنالك طريقين اساسيين, الاول يتمثل بالاجراءات الوقائية, والثاني بالاجراءات العقابية ومقاضاة المخالفين.</a:t>
            </a:r>
            <a:br>
              <a:rPr lang="ar-IQ" sz="2800" dirty="0" smtClean="0">
                <a:solidFill>
                  <a:schemeClr val="accent3"/>
                </a:solidFill>
              </a:rPr>
            </a:br>
            <a:r>
              <a:rPr lang="ar-IQ" sz="2800" dirty="0" smtClean="0">
                <a:solidFill>
                  <a:schemeClr val="accent2"/>
                </a:solidFill>
              </a:rPr>
              <a:t>ومن اهم الاجراءات الوقائية في هذا الجانب:</a:t>
            </a:r>
            <a:br>
              <a:rPr lang="ar-IQ" sz="2800" dirty="0" smtClean="0">
                <a:solidFill>
                  <a:schemeClr val="accent2"/>
                </a:solidFill>
              </a:rPr>
            </a:br>
            <a:r>
              <a:rPr lang="ar-IQ" sz="2800" dirty="0" smtClean="0">
                <a:solidFill>
                  <a:schemeClr val="accent3"/>
                </a:solidFill>
              </a:rPr>
              <a:t>1- التأكيد على السلوك الاخلاقي للعمل الوظيفي وايجاد ماليس قائما فيه وتفعيل الاجراءات التأديبية.</a:t>
            </a:r>
            <a:br>
              <a:rPr lang="ar-IQ" sz="2800" dirty="0" smtClean="0">
                <a:solidFill>
                  <a:schemeClr val="accent3"/>
                </a:solidFill>
              </a:rPr>
            </a:br>
            <a:r>
              <a:rPr lang="ar-IQ" sz="2800" dirty="0" smtClean="0">
                <a:solidFill>
                  <a:schemeClr val="accent3"/>
                </a:solidFill>
              </a:rPr>
              <a:t>2- اعتماد سياسة التدوير الوظيفي خاصة في الجهات التي تعاني من الفساد.</a:t>
            </a:r>
            <a:br>
              <a:rPr lang="ar-IQ" sz="2800" dirty="0" smtClean="0">
                <a:solidFill>
                  <a:schemeClr val="accent3"/>
                </a:solidFill>
              </a:rPr>
            </a:br>
            <a:r>
              <a:rPr lang="ar-IQ" sz="2800" dirty="0" smtClean="0">
                <a:solidFill>
                  <a:schemeClr val="accent3"/>
                </a:solidFill>
              </a:rPr>
              <a:t>3- تقليل التباين في الاجور بين القطاعين العام والخاص.</a:t>
            </a:r>
            <a:br>
              <a:rPr lang="ar-IQ" sz="2800" dirty="0" smtClean="0">
                <a:solidFill>
                  <a:schemeClr val="accent3"/>
                </a:solidFill>
              </a:rPr>
            </a:br>
            <a:r>
              <a:rPr lang="ar-IQ" sz="2800" dirty="0" smtClean="0">
                <a:solidFill>
                  <a:schemeClr val="accent3"/>
                </a:solidFill>
              </a:rPr>
              <a:t>4- تفعيل الدور الرقابي للجهات الرقابية المتخصصة للكشف عن حالات الانحراف وتسهيل مهامها.</a:t>
            </a:r>
            <a:br>
              <a:rPr lang="ar-IQ" sz="2800" dirty="0" smtClean="0">
                <a:solidFill>
                  <a:schemeClr val="accent3"/>
                </a:solidFill>
              </a:rPr>
            </a:br>
            <a:r>
              <a:rPr lang="ar-IQ" sz="2800" dirty="0" smtClean="0">
                <a:solidFill>
                  <a:schemeClr val="accent3"/>
                </a:solidFill>
              </a:rPr>
              <a:t>5- تدعيم الرقابة الشعبية وتسهيل تلقي شكاوى المواطنين ودراستها ومعالجتها بجدية.</a:t>
            </a:r>
            <a:br>
              <a:rPr lang="ar-IQ" sz="2800" dirty="0" smtClean="0">
                <a:solidFill>
                  <a:schemeClr val="accent3"/>
                </a:solidFill>
              </a:rPr>
            </a:br>
            <a:r>
              <a:rPr lang="ar-IQ" sz="2800" dirty="0" smtClean="0">
                <a:solidFill>
                  <a:schemeClr val="accent3"/>
                </a:solidFill>
              </a:rPr>
              <a:t>6- تطوير نظم المسائلة القانونية, ومحاسبة المخالفين.</a:t>
            </a:r>
            <a:br>
              <a:rPr lang="ar-IQ" sz="2800" dirty="0" smtClean="0">
                <a:solidFill>
                  <a:schemeClr val="accent3"/>
                </a:solidFill>
              </a:rPr>
            </a:br>
            <a:r>
              <a:rPr lang="ar-IQ" sz="2800" dirty="0" smtClean="0">
                <a:solidFill>
                  <a:schemeClr val="accent3"/>
                </a:solidFill>
              </a:rPr>
              <a:t>7- اعتماد المهنية في تولي الوظائف العامة والقضاء على الوساطة والمحسوبية.</a:t>
            </a:r>
            <a:r>
              <a:rPr lang="ar-IQ" sz="2800" dirty="0">
                <a:solidFill>
                  <a:schemeClr val="accent3"/>
                </a:solidFill>
              </a:rPr>
              <a:t/>
            </a:r>
            <a:br>
              <a:rPr lang="ar-IQ" sz="2800" dirty="0">
                <a:solidFill>
                  <a:schemeClr val="accent3"/>
                </a:solidFill>
              </a:rPr>
            </a:br>
            <a:r>
              <a:rPr lang="ar-IQ" sz="2800" dirty="0" smtClean="0">
                <a:solidFill>
                  <a:schemeClr val="accent3"/>
                </a:solidFill>
              </a:rPr>
              <a:t/>
            </a:r>
            <a:br>
              <a:rPr lang="ar-IQ" sz="2800" dirty="0" smtClean="0">
                <a:solidFill>
                  <a:schemeClr val="accent3"/>
                </a:solidFill>
              </a:rPr>
            </a:br>
            <a:r>
              <a:rPr lang="ar-IQ" sz="2800" dirty="0" smtClean="0">
                <a:solidFill>
                  <a:schemeClr val="accent2"/>
                </a:solidFill>
              </a:rPr>
              <a:t>واخيرا نقول:</a:t>
            </a:r>
            <a:br>
              <a:rPr lang="ar-IQ" sz="2800" dirty="0" smtClean="0">
                <a:solidFill>
                  <a:schemeClr val="accent2"/>
                </a:solidFill>
              </a:rPr>
            </a:br>
            <a:r>
              <a:rPr lang="ar-IQ" sz="2800" dirty="0" smtClean="0">
                <a:solidFill>
                  <a:schemeClr val="accent2"/>
                </a:solidFill>
              </a:rPr>
              <a:t>ان الالتزام بالمثل والقيم الاخلاقية والسلوكيات الايجابية تعتبر من المهام التي ينبغي ان نضعها في المقام الاول لتحقيق الرفاهية البشرية.</a:t>
            </a:r>
            <a:br>
              <a:rPr lang="ar-IQ" sz="2800" dirty="0" smtClean="0">
                <a:solidFill>
                  <a:schemeClr val="accent2"/>
                </a:solidFill>
              </a:rPr>
            </a:br>
            <a:r>
              <a:rPr lang="ar-IQ" sz="2800" dirty="0" smtClean="0">
                <a:solidFill>
                  <a:schemeClr val="accent3"/>
                </a:solidFill>
              </a:rPr>
              <a:t/>
            </a:r>
            <a:br>
              <a:rPr lang="ar-IQ" sz="2800" dirty="0" smtClean="0">
                <a:solidFill>
                  <a:schemeClr val="accent3"/>
                </a:solidFill>
              </a:rPr>
            </a:br>
            <a:r>
              <a:rPr lang="ar-IQ" dirty="0" smtClean="0"/>
              <a:t>  </a:t>
            </a:r>
            <a:endParaRPr lang="ar-IQ" dirty="0"/>
          </a:p>
        </p:txBody>
      </p:sp>
    </p:spTree>
    <p:extLst>
      <p:ext uri="{BB962C8B-B14F-4D97-AF65-F5344CB8AC3E}">
        <p14:creationId xmlns:p14="http://schemas.microsoft.com/office/powerpoint/2010/main" val="1384009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1096</TotalTime>
  <Words>276</Words>
  <Application>Microsoft Office PowerPoint</Application>
  <PresentationFormat>Widescreen</PresentationFormat>
  <Paragraphs>17</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Times New Roman</vt:lpstr>
      <vt:lpstr>Wingdings 3</vt:lpstr>
      <vt:lpstr>Ion</vt:lpstr>
      <vt:lpstr> دور الادارة في رفع كفاءة الاداء الحكومي ...السلوك الاخلاقي للموظف العام</vt:lpstr>
      <vt:lpstr>قال تعالى في كتابه الكريم: (وقل اعملوا فسيرى الله عملكم ورسوله والمؤمنون)</vt:lpstr>
      <vt:lpstr>مقدمة لقد تطورت وظيفة الدولة تدريجياً في كافة المجالات السياسية والاقتصادية والاجتماعية, ولاسيما مع المتغيرات الحالية الامر الذي يفرض على الادارة ان تلعب ادوارا غير تقليدية تكفل لها تحقيق الفاعلية والكفاءة في مختلف مجالات الحياة ومنها رفع كفاءة الاداء الحكومي, ولما كانت الوظيفة العامة هي اللبنة التي تتكون منها الادارة الحكومية فأن العامل الحاسم المحدد لفاعلية جهود الانماء تتمثل في الموظف العام الذي يضطلع بأعباء الوظيفة العامة.     </vt:lpstr>
      <vt:lpstr>الوظيفة العامة: هي خدمة عامة يؤديها العاملون للافراد والدولة في نطاق نظام قانوني معين ويبتغون في ذلك تحقيق المصلحة العامة وذلك بوحدات الجهاز الاداري للدولة ومكوناته من وزارات ومصالح وهيئات عامة ووحدات الادارة المحلية.</vt:lpstr>
      <vt:lpstr>التكييف القانوني لعلاقة الموظف بالادارة: لقد استقر الفقه والقضاء على تكييف هذه العلاقة على انها علاقة لائحية تنظيمية بمعنى ان الموظف يصبح بعد قرار تعيينه ملزماً بمراعاة النظام القانوني الوظيفي الذي يخضع له ولادخل لارادته في وضع هذا النظام او تعديله وبقبول اي تعديل يطرأ عليه مستقبلا حتى وان عارض مصلحته الشخصية. </vt:lpstr>
      <vt:lpstr>السلوك الاخلاقي:  الاخلاق هي: القاعدة الاساسية التي يستند عليها اي عمل انساني, فالاخلاق هي الركيزة التي ينظم بها سلوك الانسان وحياته الاجتماعية, وتعرف الاخلاق بأنها مجموعة الصفات النفسية والاعمال الانسانية التي توصف بالحسن او القبح في مكان وزمان معينين, فالعمل الغير اخلاقي هو كل عمل مضاد لقواعد السلوك, او هو اتباع سلوكيات لاتتفق مع العادات المتأصلة والتقاليد والعادات الموروثة وماجرى به العرف في مكان وزمان معينين, ومنه السرقة والرشوة. وبالتأكيد ان الشخص الذي لايمتلك الخلق الحسن لن يكون غيوراً على عمله ووظيفته ولن يسعى جاهدا في ادائها باذلا جهده ووقته من اجل خدمتها, وبعبارة اخرى ان مايرتكب من سلوكيات لاأخلاقية في الوظيفة العامة مرجعها غياب الضمير والخلق الحسن.   وعليه فأن السلوك الاخلاقي للموظف هو يقصد به مجموعة المبادئ التي تعد اساساً للسلوك المطلوب من الموظف العام. </vt:lpstr>
      <vt:lpstr>لذا كانت الادارة حريصة ومنذ البداية على السلوك الاخلاقي للموظف العام, اذ نجد من اهم الشروط الواجب توافرها لتولي الوظائف العامة هو حسن السيرة والسلوك(م7 من قانون الخدمة المدنية), اذ لايعين في الوظائف الحكومية لاول مرة الا من كان حسن الاخلاق وغير محكوم بجناية غير سياسية او بجنحة تمس الشرف كالسرقة والاختلاس والتزوير وغيرها.  لابل اكثر من ذلك نجد ان الادارة تشترط على الموظف اضافة لهذه السمعة الطيبة التي يتحلى بها قبل التعيين جملة من السلوكيات او الاخلاقيات التي تعرف بالواجبات الوظيفية او اخلاقيات الوظيفة العامة الواجب التحلي بها طيلة تقلده الوظيفة العامة في الدولة او احدى هيئاتها, الامر الذي يستوجب العقوبة في حال مخالفتها. </vt:lpstr>
      <vt:lpstr>ولما كانت الوظيفة العامة امانة مقدسة وخدمة اجتماعية قوامها الالتزام المخلص الواعي بمصالح الجماهير وحقوقها وحرياتها وفقاً لاحكام الدستور والقانون لذا فأن هذه الوظيفة ليست امتيازا ً للقائمين على شؤونها بل هي تكليف لهم يهدف خدمة المواطنين تحقيقاً للمصلحة العامة. ولذلك ليس من السهل حصر واجبات الموظف العام او السلوك الاخلاقي الواجب التحلي به, ولكن سوف نشير الى الاطار العام لتلك الواجبات او الاخلاقيات للوظيفة العامة: </vt:lpstr>
      <vt:lpstr>1- تأدية الاعمال المنوطة به بنفسة وبدقة وأمانة بما يحقق المصلحة العامة.  2- احترام المواطنين وتسهيل انجاز معاملاتهم وتقديم الخدمات للجميع وفقا لمبدأ المساواة. 3- المحافظة على كرامة الوظيفة العامة والابتعاد عن كل ما من شأنه المساس بها. 4- بذل الموظف العناية اللازمة في المحافظة على الاموال العامة 5- الحضور في اوقات الدوام الرسمي. 6- احترام المعلومات التي بحوزته والمحافظة على سرية العمل. 7- احترام المرؤوسين, واطاعة الاوامر المتعلقة بالوظيفة. 8- تنمية معلوماته الوظيفية. 9- الحرص على استمرار سير المرافق العامة بانتظام. 10-الالتزام بالالفاظ اللائقة في الوظيفة, والمظهر اللائق. 11- عدم الحضور بحالة سكر الى وظيفته او في محل عام. 13-الامتناع عن فرض الضرائب او جباية الرسوم دون سند قانوني. 14- يحظر على الموظف الاقتراض او قبول الهدايا او المكافأت من المراجعين او ممن تربطهم مصلحة بالدائرة. 15- يحظر عليه الاشتراك بالمناقصات بصورة عامة وكذلك الاشتراك بالمزايدات وفق احكام خاصة. 16- الامتناع عن التراخي في انجاز الاعمال او عدم تحمل المسؤولية. 17- الامتناع عن استغلال الوظيفة لتحقيق منافع شخصية له او لغيره   </vt:lpstr>
      <vt:lpstr>ان هذه الواجبات وغيرها تعبر عن مبادئ في السلوك الاخلاقي الوظيفي وليس فعلا محددا بذاته يسأل عنه الموظف العام في حال مخالفته بحيث يندرج تحتها عدد كبير من الافعال التي يمكن ان تعد خروج عن السلوك الاخلاقي للموظف العام مما يستوجب العقوبة.  ومن اهم مايجب الالتزام به هو عدم استغلال الوظيفة العامة بطريقة غير شرعية وبدون وجه حق او اساءة استعمال السلطة لتحقيق منافع شخصية وبعيداً عن تحقيق المصلحة العامة, وهو مايعرف بالفساد الاداري. الذي يمكننا ان نحدد اهم اسبابه : 1- الحرية الواسعة في التصرف لبعض المسؤولين العمومين . 2- التباين في الاجور بين القطاع الحكومي والقطاع الخاص. 3- غياب التدريب في مجال السلوك الوظيفي. 4- تغليب المحسوبية والمحاباة على المهنية في العمل الوظيفي. 5- المرحلة الانتقالية والمتغيرات التي تمر بها عدد من البلدان ومنها العراق. 6- سوء اختيار وتعين الموظفين العمومين. 7- ضعف الدور الرقابي ولاسيما فيما يتعلق بالجهات الرقابية المتخصصة. 8- غياب الدور الاعلامي في بث القيم الاخلاقية وتعزيز ثقافة الانتماء وتغليب المصلحة العامة. </vt:lpstr>
      <vt:lpstr>ولمكافحة السلوك اللااخلاقي او الفساد هنالك طريقين اساسيين, الاول يتمثل بالاجراءات الوقائية, والثاني بالاجراءات العقابية ومقاضاة المخالفين. ومن اهم الاجراءات الوقائية في هذا الجانب: 1- التأكيد على السلوك الاخلاقي للعمل الوظيفي وايجاد ماليس قائما فيه وتفعيل الاجراءات التأديبية. 2- اعتماد سياسة التدوير الوظيفي خاصة في الجهات التي تعاني من الفساد. 3- تقليل التباين في الاجور بين القطاعين العام والخاص. 4- تفعيل الدور الرقابي للجهات الرقابية المتخصصة للكشف عن حالات الانحراف وتسهيل مهامها. 5- تدعيم الرقابة الشعبية وتسهيل تلقي شكاوى المواطنين ودراستها ومعالجتها بجدية. 6- تطوير نظم المسائلة القانونية, ومحاسبة المخالفين. 7- اعتماد المهنية في تولي الوظائف العامة والقضاء على الوساطة والمحسوبية.  واخيرا نقول: ان الالتزام بالمثل والقيم الاخلاقية والسلوكيات الايجابية تعتبر من المهام التي ينبغي ان نضعها في المقام الاول لتحقيق الرفاهية البشرية.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السلوك الاخلاقي للموظف العام</dc:title>
  <dc:creator>dell</dc:creator>
  <cp:lastModifiedBy>dell</cp:lastModifiedBy>
  <cp:revision>44</cp:revision>
  <cp:lastPrinted>2016-12-14T06:39:37Z</cp:lastPrinted>
  <dcterms:created xsi:type="dcterms:W3CDTF">2016-12-11T21:41:39Z</dcterms:created>
  <dcterms:modified xsi:type="dcterms:W3CDTF">2017-09-02T22:36:04Z</dcterms:modified>
</cp:coreProperties>
</file>