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snapToGrid="0">
      <p:cViewPr varScale="1">
        <p:scale>
          <a:sx n="67" d="100"/>
          <a:sy n="67" d="100"/>
        </p:scale>
        <p:origin x="75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IQ"/>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IQ"/>
          </a:p>
        </p:txBody>
      </p:sp>
      <p:sp>
        <p:nvSpPr>
          <p:cNvPr id="4" name="Date Placeholder 3"/>
          <p:cNvSpPr>
            <a:spLocks noGrp="1"/>
          </p:cNvSpPr>
          <p:nvPr>
            <p:ph type="dt" sz="half" idx="10"/>
          </p:nvPr>
        </p:nvSpPr>
        <p:spPr/>
        <p:txBody>
          <a:bodyPr/>
          <a:lstStyle/>
          <a:p>
            <a:fld id="{4AE4AE82-9E9F-44B4-B846-8B4BD2C92A20}" type="datetimeFigureOut">
              <a:rPr lang="ar-IQ" smtClean="0"/>
              <a:t>24/05/1444</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40FCC60-5BEB-467D-A13F-237BCA1076C3}" type="slidenum">
              <a:rPr lang="ar-IQ" smtClean="0"/>
              <a:t>‹#›</a:t>
            </a:fld>
            <a:endParaRPr lang="ar-IQ"/>
          </a:p>
        </p:txBody>
      </p:sp>
    </p:spTree>
    <p:extLst>
      <p:ext uri="{BB962C8B-B14F-4D97-AF65-F5344CB8AC3E}">
        <p14:creationId xmlns:p14="http://schemas.microsoft.com/office/powerpoint/2010/main" val="3816549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IQ"/>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4" name="Date Placeholder 3"/>
          <p:cNvSpPr>
            <a:spLocks noGrp="1"/>
          </p:cNvSpPr>
          <p:nvPr>
            <p:ph type="dt" sz="half" idx="10"/>
          </p:nvPr>
        </p:nvSpPr>
        <p:spPr/>
        <p:txBody>
          <a:bodyPr/>
          <a:lstStyle/>
          <a:p>
            <a:fld id="{4AE4AE82-9E9F-44B4-B846-8B4BD2C92A20}" type="datetimeFigureOut">
              <a:rPr lang="ar-IQ" smtClean="0"/>
              <a:t>24/05/1444</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40FCC60-5BEB-467D-A13F-237BCA1076C3}" type="slidenum">
              <a:rPr lang="ar-IQ" smtClean="0"/>
              <a:t>‹#›</a:t>
            </a:fld>
            <a:endParaRPr lang="ar-IQ"/>
          </a:p>
        </p:txBody>
      </p:sp>
    </p:spTree>
    <p:extLst>
      <p:ext uri="{BB962C8B-B14F-4D97-AF65-F5344CB8AC3E}">
        <p14:creationId xmlns:p14="http://schemas.microsoft.com/office/powerpoint/2010/main" val="4170686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IQ"/>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E4AE82-9E9F-44B4-B846-8B4BD2C92A20}" type="datetimeFigureOut">
              <a:rPr lang="ar-IQ" smtClean="0"/>
              <a:t>24/05/1444</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40FCC60-5BEB-467D-A13F-237BCA1076C3}" type="slidenum">
              <a:rPr lang="ar-IQ" smtClean="0"/>
              <a:t>‹#›</a:t>
            </a:fld>
            <a:endParaRPr lang="ar-IQ"/>
          </a:p>
        </p:txBody>
      </p:sp>
    </p:spTree>
    <p:extLst>
      <p:ext uri="{BB962C8B-B14F-4D97-AF65-F5344CB8AC3E}">
        <p14:creationId xmlns:p14="http://schemas.microsoft.com/office/powerpoint/2010/main" val="1700106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IQ"/>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5" name="Date Placeholder 4"/>
          <p:cNvSpPr>
            <a:spLocks noGrp="1"/>
          </p:cNvSpPr>
          <p:nvPr>
            <p:ph type="dt" sz="half" idx="10"/>
          </p:nvPr>
        </p:nvSpPr>
        <p:spPr/>
        <p:txBody>
          <a:bodyPr/>
          <a:lstStyle/>
          <a:p>
            <a:fld id="{4AE4AE82-9E9F-44B4-B846-8B4BD2C92A20}" type="datetimeFigureOut">
              <a:rPr lang="ar-IQ" smtClean="0"/>
              <a:t>24/05/1444</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140FCC60-5BEB-467D-A13F-237BCA1076C3}" type="slidenum">
              <a:rPr lang="ar-IQ" smtClean="0"/>
              <a:t>‹#›</a:t>
            </a:fld>
            <a:endParaRPr lang="ar-IQ"/>
          </a:p>
        </p:txBody>
      </p:sp>
    </p:spTree>
    <p:extLst>
      <p:ext uri="{BB962C8B-B14F-4D97-AF65-F5344CB8AC3E}">
        <p14:creationId xmlns:p14="http://schemas.microsoft.com/office/powerpoint/2010/main" val="4274937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IQ"/>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7" name="Date Placeholder 6"/>
          <p:cNvSpPr>
            <a:spLocks noGrp="1"/>
          </p:cNvSpPr>
          <p:nvPr>
            <p:ph type="dt" sz="half" idx="10"/>
          </p:nvPr>
        </p:nvSpPr>
        <p:spPr/>
        <p:txBody>
          <a:bodyPr/>
          <a:lstStyle/>
          <a:p>
            <a:fld id="{4AE4AE82-9E9F-44B4-B846-8B4BD2C92A20}" type="datetimeFigureOut">
              <a:rPr lang="ar-IQ" smtClean="0"/>
              <a:t>24/05/1444</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140FCC60-5BEB-467D-A13F-237BCA1076C3}" type="slidenum">
              <a:rPr lang="ar-IQ" smtClean="0"/>
              <a:t>‹#›</a:t>
            </a:fld>
            <a:endParaRPr lang="ar-IQ"/>
          </a:p>
        </p:txBody>
      </p:sp>
    </p:spTree>
    <p:extLst>
      <p:ext uri="{BB962C8B-B14F-4D97-AF65-F5344CB8AC3E}">
        <p14:creationId xmlns:p14="http://schemas.microsoft.com/office/powerpoint/2010/main" val="3363342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IQ"/>
          </a:p>
        </p:txBody>
      </p:sp>
      <p:sp>
        <p:nvSpPr>
          <p:cNvPr id="3" name="Date Placeholder 2"/>
          <p:cNvSpPr>
            <a:spLocks noGrp="1"/>
          </p:cNvSpPr>
          <p:nvPr>
            <p:ph type="dt" sz="half" idx="10"/>
          </p:nvPr>
        </p:nvSpPr>
        <p:spPr/>
        <p:txBody>
          <a:bodyPr/>
          <a:lstStyle/>
          <a:p>
            <a:fld id="{4AE4AE82-9E9F-44B4-B846-8B4BD2C92A20}" type="datetimeFigureOut">
              <a:rPr lang="ar-IQ" smtClean="0"/>
              <a:t>24/05/1444</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140FCC60-5BEB-467D-A13F-237BCA1076C3}" type="slidenum">
              <a:rPr lang="ar-IQ" smtClean="0"/>
              <a:t>‹#›</a:t>
            </a:fld>
            <a:endParaRPr lang="ar-IQ"/>
          </a:p>
        </p:txBody>
      </p:sp>
    </p:spTree>
    <p:extLst>
      <p:ext uri="{BB962C8B-B14F-4D97-AF65-F5344CB8AC3E}">
        <p14:creationId xmlns:p14="http://schemas.microsoft.com/office/powerpoint/2010/main" val="2766183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E4AE82-9E9F-44B4-B846-8B4BD2C92A20}" type="datetimeFigureOut">
              <a:rPr lang="ar-IQ" smtClean="0"/>
              <a:t>24/05/1444</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140FCC60-5BEB-467D-A13F-237BCA1076C3}" type="slidenum">
              <a:rPr lang="ar-IQ" smtClean="0"/>
              <a:t>‹#›</a:t>
            </a:fld>
            <a:endParaRPr lang="ar-IQ"/>
          </a:p>
        </p:txBody>
      </p:sp>
    </p:spTree>
    <p:extLst>
      <p:ext uri="{BB962C8B-B14F-4D97-AF65-F5344CB8AC3E}">
        <p14:creationId xmlns:p14="http://schemas.microsoft.com/office/powerpoint/2010/main" val="500031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IQ"/>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E4AE82-9E9F-44B4-B846-8B4BD2C92A20}" type="datetimeFigureOut">
              <a:rPr lang="ar-IQ" smtClean="0"/>
              <a:t>24/05/1444</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140FCC60-5BEB-467D-A13F-237BCA1076C3}" type="slidenum">
              <a:rPr lang="ar-IQ" smtClean="0"/>
              <a:t>‹#›</a:t>
            </a:fld>
            <a:endParaRPr lang="ar-IQ"/>
          </a:p>
        </p:txBody>
      </p:sp>
    </p:spTree>
    <p:extLst>
      <p:ext uri="{BB962C8B-B14F-4D97-AF65-F5344CB8AC3E}">
        <p14:creationId xmlns:p14="http://schemas.microsoft.com/office/powerpoint/2010/main" val="306398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IQ"/>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E4AE82-9E9F-44B4-B846-8B4BD2C92A20}" type="datetimeFigureOut">
              <a:rPr lang="ar-IQ" smtClean="0"/>
              <a:t>24/05/1444</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140FCC60-5BEB-467D-A13F-237BCA1076C3}" type="slidenum">
              <a:rPr lang="ar-IQ" smtClean="0"/>
              <a:t>‹#›</a:t>
            </a:fld>
            <a:endParaRPr lang="ar-IQ"/>
          </a:p>
        </p:txBody>
      </p:sp>
    </p:spTree>
    <p:extLst>
      <p:ext uri="{BB962C8B-B14F-4D97-AF65-F5344CB8AC3E}">
        <p14:creationId xmlns:p14="http://schemas.microsoft.com/office/powerpoint/2010/main" val="2922459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IQ"/>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4" name="Date Placeholder 3"/>
          <p:cNvSpPr>
            <a:spLocks noGrp="1"/>
          </p:cNvSpPr>
          <p:nvPr>
            <p:ph type="dt" sz="half" idx="10"/>
          </p:nvPr>
        </p:nvSpPr>
        <p:spPr/>
        <p:txBody>
          <a:bodyPr/>
          <a:lstStyle/>
          <a:p>
            <a:fld id="{4AE4AE82-9E9F-44B4-B846-8B4BD2C92A20}" type="datetimeFigureOut">
              <a:rPr lang="ar-IQ" smtClean="0"/>
              <a:t>24/05/1444</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40FCC60-5BEB-467D-A13F-237BCA1076C3}" type="slidenum">
              <a:rPr lang="ar-IQ" smtClean="0"/>
              <a:t>‹#›</a:t>
            </a:fld>
            <a:endParaRPr lang="ar-IQ"/>
          </a:p>
        </p:txBody>
      </p:sp>
    </p:spTree>
    <p:extLst>
      <p:ext uri="{BB962C8B-B14F-4D97-AF65-F5344CB8AC3E}">
        <p14:creationId xmlns:p14="http://schemas.microsoft.com/office/powerpoint/2010/main" val="3262849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IQ"/>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4" name="Date Placeholder 3"/>
          <p:cNvSpPr>
            <a:spLocks noGrp="1"/>
          </p:cNvSpPr>
          <p:nvPr>
            <p:ph type="dt" sz="half" idx="10"/>
          </p:nvPr>
        </p:nvSpPr>
        <p:spPr/>
        <p:txBody>
          <a:bodyPr/>
          <a:lstStyle/>
          <a:p>
            <a:fld id="{4AE4AE82-9E9F-44B4-B846-8B4BD2C92A20}" type="datetimeFigureOut">
              <a:rPr lang="ar-IQ" smtClean="0"/>
              <a:t>24/05/1444</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140FCC60-5BEB-467D-A13F-237BCA1076C3}" type="slidenum">
              <a:rPr lang="ar-IQ" smtClean="0"/>
              <a:t>‹#›</a:t>
            </a:fld>
            <a:endParaRPr lang="ar-IQ"/>
          </a:p>
        </p:txBody>
      </p:sp>
    </p:spTree>
    <p:extLst>
      <p:ext uri="{BB962C8B-B14F-4D97-AF65-F5344CB8AC3E}">
        <p14:creationId xmlns:p14="http://schemas.microsoft.com/office/powerpoint/2010/main" val="2577096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IQ"/>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4AE4AE82-9E9F-44B4-B846-8B4BD2C92A20}" type="datetimeFigureOut">
              <a:rPr lang="ar-IQ" smtClean="0"/>
              <a:t>24/05/1444</a:t>
            </a:fld>
            <a:endParaRPr lang="ar-IQ"/>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IQ"/>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40FCC60-5BEB-467D-A13F-237BCA1076C3}" type="slidenum">
              <a:rPr lang="ar-IQ" smtClean="0"/>
              <a:t>‹#›</a:t>
            </a:fld>
            <a:endParaRPr lang="ar-IQ"/>
          </a:p>
        </p:txBody>
      </p:sp>
    </p:spTree>
    <p:extLst>
      <p:ext uri="{BB962C8B-B14F-4D97-AF65-F5344CB8AC3E}">
        <p14:creationId xmlns:p14="http://schemas.microsoft.com/office/powerpoint/2010/main" val="2022521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chemeClr val="accent6">
              <a:lumMod val="40000"/>
              <a:lumOff val="60000"/>
            </a:schemeClr>
          </a:solidFill>
        </p:spPr>
        <p:txBody>
          <a:bodyPr/>
          <a:lstStyle/>
          <a:p>
            <a:r>
              <a:rPr lang="ar-IQ" dirty="0" smtClean="0"/>
              <a:t>نشأة القاعدة القانونية وتعريفها</a:t>
            </a:r>
            <a:endParaRPr lang="ar-IQ" dirty="0"/>
          </a:p>
        </p:txBody>
      </p:sp>
      <p:sp>
        <p:nvSpPr>
          <p:cNvPr id="3" name="Subtitle 2"/>
          <p:cNvSpPr>
            <a:spLocks noGrp="1"/>
          </p:cNvSpPr>
          <p:nvPr>
            <p:ph type="subTitle" idx="1"/>
          </p:nvPr>
        </p:nvSpPr>
        <p:spPr>
          <a:xfrm>
            <a:off x="1524000" y="3602037"/>
            <a:ext cx="9144000" cy="2270125"/>
          </a:xfrm>
          <a:solidFill>
            <a:schemeClr val="accent2">
              <a:lumMod val="60000"/>
              <a:lumOff val="40000"/>
            </a:schemeClr>
          </a:solidFill>
        </p:spPr>
        <p:txBody>
          <a:bodyPr>
            <a:noAutofit/>
          </a:bodyPr>
          <a:lstStyle/>
          <a:p>
            <a:r>
              <a:rPr lang="ar-IQ" sz="4400" dirty="0">
                <a:latin typeface="+mj-lt"/>
                <a:ea typeface="+mj-ea"/>
                <a:cs typeface="+mj-cs"/>
              </a:rPr>
              <a:t>اعداد</a:t>
            </a:r>
          </a:p>
          <a:p>
            <a:r>
              <a:rPr lang="ar-IQ" sz="4400" dirty="0">
                <a:latin typeface="+mj-lt"/>
                <a:ea typeface="+mj-ea"/>
                <a:cs typeface="+mj-cs"/>
              </a:rPr>
              <a:t>م. د. زياد خلف نزال</a:t>
            </a:r>
          </a:p>
        </p:txBody>
      </p:sp>
    </p:spTree>
    <p:extLst>
      <p:ext uri="{BB962C8B-B14F-4D97-AF65-F5344CB8AC3E}">
        <p14:creationId xmlns:p14="http://schemas.microsoft.com/office/powerpoint/2010/main" val="2614804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60000"/>
              <a:lumOff val="40000"/>
            </a:schemeClr>
          </a:solidFill>
        </p:spPr>
        <p:txBody>
          <a:bodyPr/>
          <a:lstStyle/>
          <a:p>
            <a:pPr algn="ctr"/>
            <a:r>
              <a:rPr lang="ar-IQ" dirty="0" smtClean="0"/>
              <a:t>أسباب نشأة القاعدة القانونية</a:t>
            </a:r>
            <a:endParaRPr lang="ar-IQ" dirty="0"/>
          </a:p>
        </p:txBody>
      </p:sp>
      <p:sp>
        <p:nvSpPr>
          <p:cNvPr id="3" name="Content Placeholder 2"/>
          <p:cNvSpPr>
            <a:spLocks noGrp="1"/>
          </p:cNvSpPr>
          <p:nvPr>
            <p:ph idx="1"/>
          </p:nvPr>
        </p:nvSpPr>
        <p:spPr>
          <a:xfrm>
            <a:off x="214313" y="1825625"/>
            <a:ext cx="11601450" cy="4889500"/>
          </a:xfrm>
          <a:solidFill>
            <a:schemeClr val="accent6">
              <a:lumMod val="40000"/>
              <a:lumOff val="60000"/>
            </a:schemeClr>
          </a:solidFill>
        </p:spPr>
        <p:txBody>
          <a:bodyPr/>
          <a:lstStyle/>
          <a:p>
            <a:r>
              <a:rPr lang="ar-IQ" dirty="0" smtClean="0"/>
              <a:t>تعود نشأة القاعدة القانونية الى عدة أسباب منها:</a:t>
            </a:r>
          </a:p>
          <a:p>
            <a:r>
              <a:rPr lang="ar-IQ" dirty="0" smtClean="0"/>
              <a:t>اولاً: ان الانسان اجتماعي بطبعه وتحيط به عوامل الطبيعة كالأرض والمياه وغيرها</a:t>
            </a:r>
          </a:p>
          <a:p>
            <a:r>
              <a:rPr lang="ar-IQ" dirty="0" smtClean="0"/>
              <a:t>ثانيا: سعي  الانسان للاستفادة من هذه العوامل لإشباع حاجاته كالمأكل والمشرب.</a:t>
            </a:r>
          </a:p>
          <a:p>
            <a:r>
              <a:rPr lang="ar-IQ" dirty="0" smtClean="0"/>
              <a:t>ثالثاً: الانسان يسعى من اجل اشباع حاجاته الى التعاون والتضامن مع غيره من أبناء جنسه مما يعني ان الانسان يعيش في مجتمع مما يعني ضرورة إقامة علاقات وروابط مع افراد الجماعة الاخرين.</a:t>
            </a:r>
          </a:p>
          <a:p>
            <a:r>
              <a:rPr lang="ar-IQ" dirty="0" smtClean="0"/>
              <a:t>رابعا: ان التعاون بين الافراد يؤدي الى تضارب المصالح ومن ثم ظهور نزاعات بينهم.</a:t>
            </a:r>
          </a:p>
          <a:p>
            <a:r>
              <a:rPr lang="ar-IQ" dirty="0" smtClean="0"/>
              <a:t>خامسا: اتفق الافراد على ان حل النزاعات لا يمكن ان يتم عن طريق القوة والعنف لذلك لجأوا الى اتباع بعض قواعد السلوك لكي يعرف كل فرد حدوده وهنا </a:t>
            </a:r>
            <a:r>
              <a:rPr lang="ar-IQ" dirty="0" err="1" smtClean="0"/>
              <a:t>نشاة</a:t>
            </a:r>
            <a:r>
              <a:rPr lang="ar-IQ" dirty="0" smtClean="0"/>
              <a:t> القاعدة القانونية.</a:t>
            </a:r>
            <a:endParaRPr lang="ar-IQ" dirty="0"/>
          </a:p>
        </p:txBody>
      </p:sp>
    </p:spTree>
    <p:extLst>
      <p:ext uri="{BB962C8B-B14F-4D97-AF65-F5344CB8AC3E}">
        <p14:creationId xmlns:p14="http://schemas.microsoft.com/office/powerpoint/2010/main" val="1172626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solidFill>
        </p:spPr>
        <p:txBody>
          <a:bodyPr/>
          <a:lstStyle/>
          <a:p>
            <a:pPr algn="ctr"/>
            <a:r>
              <a:rPr lang="ar-IQ" dirty="0" smtClean="0"/>
              <a:t>تعريف القاعدة القانونية</a:t>
            </a:r>
            <a:endParaRPr lang="ar-IQ" dirty="0"/>
          </a:p>
        </p:txBody>
      </p:sp>
      <p:sp>
        <p:nvSpPr>
          <p:cNvPr id="3" name="Content Placeholder 2"/>
          <p:cNvSpPr>
            <a:spLocks noGrp="1"/>
          </p:cNvSpPr>
          <p:nvPr>
            <p:ph idx="1"/>
          </p:nvPr>
        </p:nvSpPr>
        <p:spPr/>
        <p:txBody>
          <a:bodyPr/>
          <a:lstStyle/>
          <a:p>
            <a:r>
              <a:rPr lang="ar-IQ" dirty="0" smtClean="0"/>
              <a:t>تعرف القاعدة القانونية على انها قاعدة سلوك عامة مجردة تحكم علاقات الافراد في المجتمع على وجه ملزم</a:t>
            </a:r>
          </a:p>
          <a:p>
            <a:endParaRPr lang="ar-IQ" dirty="0"/>
          </a:p>
        </p:txBody>
      </p:sp>
    </p:spTree>
    <p:extLst>
      <p:ext uri="{BB962C8B-B14F-4D97-AF65-F5344CB8AC3E}">
        <p14:creationId xmlns:p14="http://schemas.microsoft.com/office/powerpoint/2010/main" val="2063647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10725150" cy="1325563"/>
          </a:xfrm>
          <a:solidFill>
            <a:schemeClr val="accent4"/>
          </a:solidFill>
        </p:spPr>
        <p:txBody>
          <a:bodyPr/>
          <a:lstStyle/>
          <a:p>
            <a:pPr algn="ctr"/>
            <a:r>
              <a:rPr lang="ar-IQ" dirty="0" smtClean="0"/>
              <a:t>خصائص القاعدة القانونية</a:t>
            </a:r>
            <a:endParaRPr lang="ar-IQ" dirty="0"/>
          </a:p>
        </p:txBody>
      </p:sp>
      <p:sp>
        <p:nvSpPr>
          <p:cNvPr id="3" name="Content Placeholder 2"/>
          <p:cNvSpPr>
            <a:spLocks noGrp="1"/>
          </p:cNvSpPr>
          <p:nvPr>
            <p:ph idx="1"/>
          </p:nvPr>
        </p:nvSpPr>
        <p:spPr>
          <a:xfrm>
            <a:off x="485775" y="1825624"/>
            <a:ext cx="11172825" cy="4818063"/>
          </a:xfrm>
        </p:spPr>
        <p:txBody>
          <a:bodyPr>
            <a:normAutofit fontScale="92500" lnSpcReduction="10000"/>
          </a:bodyPr>
          <a:lstStyle/>
          <a:p>
            <a:r>
              <a:rPr lang="ar-IQ" dirty="0" smtClean="0">
                <a:solidFill>
                  <a:srgbClr val="FF0000"/>
                </a:solidFill>
              </a:rPr>
              <a:t>1- انها قاعدة سلوك اجتماعي:</a:t>
            </a:r>
          </a:p>
          <a:p>
            <a:r>
              <a:rPr lang="ar-IQ" dirty="0" smtClean="0"/>
              <a:t>ان القانون لا يولد ولا يعيش الا في ظل مجتمع لتنظيم العلاقات والروابط بين الافراد، كقواعد قانون الايجار التي تحدد العلاقة بين المؤجر والمستأجر.</a:t>
            </a:r>
          </a:p>
          <a:p>
            <a:r>
              <a:rPr lang="ar-IQ" dirty="0" smtClean="0">
                <a:solidFill>
                  <a:srgbClr val="FF0000"/>
                </a:solidFill>
              </a:rPr>
              <a:t>2- انها قاعدة عامة مجردة: </a:t>
            </a:r>
          </a:p>
          <a:p>
            <a:r>
              <a:rPr lang="ar-IQ" dirty="0" smtClean="0"/>
              <a:t>ان القاعدة القانونية تخاطب الافراد كافة دون تمييز بينهم فهي لا تخاطب فرد بذاته او مجموعة من الافراد بذواتهم، ويجب ان يوجه الخطاب وفق أسس موضوعية ومجردة.</a:t>
            </a:r>
          </a:p>
          <a:p>
            <a:r>
              <a:rPr lang="ar-IQ" dirty="0" smtClean="0"/>
              <a:t>كقانون الخدمة المدنية الذي يوجه الى المواطنين كافة الذين تتوفر فيهم شروط التوظيف دون تمييز بينهم.</a:t>
            </a:r>
          </a:p>
          <a:p>
            <a:r>
              <a:rPr lang="ar-IQ" dirty="0" smtClean="0">
                <a:solidFill>
                  <a:srgbClr val="FF0000"/>
                </a:solidFill>
              </a:rPr>
              <a:t>3- انها قاعدة ملزمة:</a:t>
            </a:r>
          </a:p>
          <a:p>
            <a:pPr algn="just"/>
            <a:r>
              <a:rPr lang="ar-IQ" dirty="0" smtClean="0"/>
              <a:t>لضمان تطبيق القاعدة القانونية يستلزم ان تقترن بجزاء على من يخالفها.</a:t>
            </a:r>
          </a:p>
          <a:p>
            <a:pPr algn="just"/>
            <a:r>
              <a:rPr lang="ar-IQ" dirty="0" smtClean="0"/>
              <a:t>الا ان وجوب الجزاء وتدخل السلطات العامة ليس الوسيلة الوحيدة لإجبار الافراد على طاعة القانون لان الأصل هو خضوع الافراد للقانون وان اللجوء الى الجزاء هو حالة استثنائية.</a:t>
            </a:r>
          </a:p>
          <a:p>
            <a:endParaRPr lang="ar-IQ" dirty="0" smtClean="0">
              <a:solidFill>
                <a:srgbClr val="FF0000"/>
              </a:solidFill>
            </a:endParaRPr>
          </a:p>
          <a:p>
            <a:endParaRPr lang="ar-IQ" dirty="0" smtClean="0"/>
          </a:p>
          <a:p>
            <a:endParaRPr lang="ar-IQ" dirty="0"/>
          </a:p>
        </p:txBody>
      </p:sp>
    </p:spTree>
    <p:extLst>
      <p:ext uri="{BB962C8B-B14F-4D97-AF65-F5344CB8AC3E}">
        <p14:creationId xmlns:p14="http://schemas.microsoft.com/office/powerpoint/2010/main" val="39586651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solidFill>
        </p:spPr>
        <p:txBody>
          <a:bodyPr/>
          <a:lstStyle/>
          <a:p>
            <a:pPr algn="ctr"/>
            <a:r>
              <a:rPr lang="ar-IQ" dirty="0" smtClean="0"/>
              <a:t>تعريف الجزاء</a:t>
            </a:r>
            <a:endParaRPr lang="ar-IQ" dirty="0"/>
          </a:p>
        </p:txBody>
      </p:sp>
      <p:sp>
        <p:nvSpPr>
          <p:cNvPr id="3" name="Content Placeholder 2"/>
          <p:cNvSpPr>
            <a:spLocks noGrp="1"/>
          </p:cNvSpPr>
          <p:nvPr>
            <p:ph idx="1"/>
          </p:nvPr>
        </p:nvSpPr>
        <p:spPr/>
        <p:txBody>
          <a:bodyPr/>
          <a:lstStyle/>
          <a:p>
            <a:r>
              <a:rPr lang="ar-IQ" dirty="0" smtClean="0"/>
              <a:t>الجزاء : هو الأثر الزاجر المحسوس الذي تلحقه سلطات الدولة بالفرد لمخالفته احكام القانون، وقد يمس الشخص كالسجن او يمس ماله كالغرامة.</a:t>
            </a:r>
          </a:p>
          <a:p>
            <a:endParaRPr lang="ar-IQ" dirty="0"/>
          </a:p>
        </p:txBody>
      </p:sp>
    </p:spTree>
    <p:extLst>
      <p:ext uri="{BB962C8B-B14F-4D97-AF65-F5344CB8AC3E}">
        <p14:creationId xmlns:p14="http://schemas.microsoft.com/office/powerpoint/2010/main" val="21664340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313</Words>
  <Application>Microsoft Office PowerPoint</Application>
  <PresentationFormat>Widescreen</PresentationFormat>
  <Paragraphs>24</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Times New Roman</vt:lpstr>
      <vt:lpstr>Office Theme</vt:lpstr>
      <vt:lpstr>نشأة القاعدة القانونية وتعريفها</vt:lpstr>
      <vt:lpstr>أسباب نشأة القاعدة القانونية</vt:lpstr>
      <vt:lpstr>تعريف القاعدة القانونية</vt:lpstr>
      <vt:lpstr>خصائص القاعدة القانونية</vt:lpstr>
      <vt:lpstr>تعريف الجزاء</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نشأة القاعدة القانونية وتعريفها</dc:title>
  <dc:creator>Top Vision</dc:creator>
  <cp:lastModifiedBy>Top Vision</cp:lastModifiedBy>
  <cp:revision>6</cp:revision>
  <dcterms:created xsi:type="dcterms:W3CDTF">2022-12-17T07:45:18Z</dcterms:created>
  <dcterms:modified xsi:type="dcterms:W3CDTF">2022-12-17T09:36:50Z</dcterms:modified>
</cp:coreProperties>
</file>